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theme/theme1.xml" ContentType="application/vnd.openxmlformats-officedocument.theme+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2.xml" ContentType="application/vnd.openxmlformats-officedocument.presentationml.slide+xml"/>
  <Override PartName="/ppt/slides/slide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notesSlides/notesSlide5.xml" ContentType="application/vnd.openxmlformats-officedocument.presentationml.notesSlide+xml"/>
  <Override PartName="/ppt/slides/slide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Override PartName="/ppt/slides/slide10.xml" ContentType="application/vnd.openxmlformats-officedocument.presentationml.slide+xml"/>
  <Override PartName="/ppt/notesSlides/notesSlide9.xml" ContentType="application/vnd.openxmlformats-officedocument.presentationml.notesSlide+xml"/>
  <Override PartName="/ppt/slides/slide11.xml" ContentType="application/vnd.openxmlformats-officedocument.presentationml.slide+xml"/>
  <Override PartName="/ppt/notesSlides/notesSlide10.xml" ContentType="application/vnd.openxmlformats-officedocument.presentationml.notesSlide+xml"/>
  <Override PartName="/ppt/slides/slide12.xml" ContentType="application/vnd.openxmlformats-officedocument.presentationml.slide+xml"/>
  <Override PartName="/ppt/notesSlides/notesSlide11.xml" ContentType="application/vnd.openxmlformats-officedocument.presentationml.notesSlide+xml"/>
  <Override PartName="/ppt/slides/slide13.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notesSlides/notesSlide12.xml" ContentType="application/vnd.openxmlformats-officedocument.presentationml.notesSlide+xml"/>
  <Override PartName="/ppt/diagrams/colors1.xml" ContentType="application/vnd.openxmlformats-officedocument.drawingml.diagramColors+xml"/>
  <Override PartName="/ppt/diagrams/colors2.xml" ContentType="application/vnd.openxmlformats-officedocument.drawingml.diagramColors+xml"/>
  <Override PartName="/ppt/diagrams/quickStyle1.xml" ContentType="application/vnd.openxmlformats-officedocument.drawingml.diagramStyle+xml"/>
  <Override PartName="/ppt/diagrams/quickStyle2.xml" ContentType="application/vnd.openxmlformats-officedocument.drawingml.diagramStyle+xml"/>
  <Override PartName="/ppt/diagrams/layout1.xml" ContentType="application/vnd.openxmlformats-officedocument.drawingml.diagramLayout+xml"/>
  <Override PartName="/ppt/diagrams/layout2.xml" ContentType="application/vnd.openxmlformats-officedocument.drawingml.diagramLayout+xml"/>
  <Override PartName="/ppt/slides/slide14.xml" ContentType="application/vnd.openxmlformats-officedocument.presentationml.slide+xml"/>
  <Override PartName="/ppt/diagrams/data4.xml" ContentType="application/vnd.openxmlformats-officedocument.drawingml.diagramData+xml"/>
  <Override PartName="/ppt/diagrams/data3.xml" ContentType="application/vnd.openxmlformats-officedocument.drawingml.diagramData+xml"/>
  <Override PartName="/ppt/diagrams/drawing3.xml" ContentType="application/vnd.ms-office.drawingml.diagramDrawing+xml"/>
  <Override PartName="/ppt/diagrams/drawing4.xml" ContentType="application/vnd.ms-office.drawingml.diagramDrawing+xml"/>
  <Override PartName="/ppt/notesSlides/notesSlide13.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quickStyle3.xml" ContentType="application/vnd.openxmlformats-officedocument.drawingml.diagramStyle+xml"/>
  <Override PartName="/ppt/diagrams/quickStyle4.xml" ContentType="application/vnd.openxmlformats-officedocument.drawingml.diagramStyle+xml"/>
  <Override PartName="/ppt/diagrams/layout3.xml" ContentType="application/vnd.openxmlformats-officedocument.drawingml.diagramLayout+xml"/>
  <Override PartName="/ppt/diagrams/layout4.xml" ContentType="application/vnd.openxmlformats-officedocument.drawingml.diagramLayout+xml"/>
  <Override PartName="/ppt/slides/slide15.xml" ContentType="application/vnd.openxmlformats-officedocument.presentationml.slide+xml"/>
  <Override PartName="/ppt/diagrams/data5.xml" ContentType="application/vnd.openxmlformats-officedocument.drawingml.diagramData+xml"/>
  <Override PartName="/ppt/diagrams/drawing5.xml" ContentType="application/vnd.ms-office.drawingml.diagramDrawing+xml"/>
  <Override PartName="/ppt/notesSlides/notesSlide14.xml" ContentType="application/vnd.openxmlformats-officedocument.presentationml.notesSlide+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slides/slide16.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16.xml" ContentType="application/vnd.openxmlformats-officedocument.presentationml.notesSlide+xml"/>
  <Override PartName="/ppt/slides/slide18.xml" ContentType="application/vnd.openxmlformats-officedocument.presentationml.slide+xml"/>
  <Override PartName="/ppt/diagrams/data7.xml" ContentType="application/vnd.openxmlformats-officedocument.drawingml.diagramData+xml"/>
  <Override PartName="/ppt/diagrams/data6.xml" ContentType="application/vnd.openxmlformats-officedocument.drawingml.diagramData+xml"/>
  <Override PartName="/ppt/diagrams/drawing6.xml" ContentType="application/vnd.ms-office.drawingml.diagramDrawing+xml"/>
  <Override PartName="/ppt/diagrams/drawing7.xml" ContentType="application/vnd.ms-office.drawingml.diagramDrawing+xml"/>
  <Override PartName="/ppt/notesSlides/notesSlide17.xml" ContentType="application/vnd.openxmlformats-officedocument.presentationml.notesSlide+xml"/>
  <Override PartName="/ppt/diagrams/colors6.xml" ContentType="application/vnd.openxmlformats-officedocument.drawingml.diagramColors+xml"/>
  <Override PartName="/ppt/diagrams/colors7.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ppt/diagrams/layout6.xml" ContentType="application/vnd.openxmlformats-officedocument.drawingml.diagramLayout+xml"/>
  <Override PartName="/ppt/diagrams/layout7.xml" ContentType="application/vnd.openxmlformats-officedocument.drawingml.diagramLayout+xml"/>
  <Override PartName="/ppt/slides/slide19.xml" ContentType="application/vnd.openxmlformats-officedocument.presentationml.slide+xml"/>
  <Override PartName="/ppt/notesSlides/notesSlide18.xml" ContentType="application/vnd.openxmlformats-officedocument.presentationml.notesSlide+xml"/>
  <Override PartName="/ppt/slides/slide20.xml" ContentType="application/vnd.openxmlformats-officedocument.presentationml.slide+xml"/>
  <Override PartName="/ppt/notesSlides/notesSlide19.xml" ContentType="application/vnd.openxmlformats-officedocument.presentationml.notesSlide+xml"/>
  <Override PartName="/ppt/slides/slide21.xml" ContentType="application/vnd.openxmlformats-officedocument.presentationml.slide+xml"/>
  <Override PartName="/ppt/slides/slide22.xml" ContentType="application/vnd.openxmlformats-officedocument.presentationml.slide+xml"/>
  <Override PartName="/ppt/notesSlides/notesSlide20.xml" ContentType="application/vnd.openxmlformats-officedocument.presentationml.notesSlide+xml"/>
  <Override PartName="/ppt/slides/slide23.xml" ContentType="application/vnd.openxmlformats-officedocument.presentationml.slide+xml"/>
  <Override PartName="/ppt/notesSlides/notesSlide21.xml" ContentType="application/vnd.openxmlformats-officedocument.presentationml.notesSlide+xml"/>
  <Override PartName="/ppt/slides/slide24.xml" ContentType="application/vnd.openxmlformats-officedocument.presentationml.slide+xml"/>
  <Override PartName="/ppt/notesSlides/notesSlide22.xml" ContentType="application/vnd.openxmlformats-officedocument.presentationml.notesSlide+xml"/>
  <Override PartName="/ppt/slides/slide25.xml" ContentType="application/vnd.openxmlformats-officedocument.presentationml.slide+xml"/>
  <Override PartName="/ppt/notesSlides/notesSlide23.xml" ContentType="application/vnd.openxmlformats-officedocument.presentationml.notesSlide+xml"/>
  <Override PartName="/ppt/slides/slide26.xml" ContentType="application/vnd.openxmlformats-officedocument.presentationml.slide+xml"/>
  <Override PartName="/ppt/slideLayouts/slideLayout13.xml" ContentType="application/vnd.openxmlformats-officedocument.presentationml.slideLayout+xml"/>
  <Override PartName="/ppt/slideMasters/slideMaster2.xml" ContentType="application/vnd.openxmlformats-officedocument.presentationml.slideMaster+xml"/>
  <Override PartName="/ppt/slideLayouts/slideLayout20.xml" ContentType="application/vnd.openxmlformats-officedocument.presentationml.slideLayout+xml"/>
  <Override PartName="/ppt/slideLayouts/slideLayout25.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27.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6.xml" ContentType="application/vnd.openxmlformats-officedocument.presentationml.slideLayout+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handoutMasters/handoutMaster1.xml" ContentType="application/vnd.openxmlformats-officedocument.presentationml.handoutMaster+xml"/>
  <Override PartName="/ppt/theme/theme4.xml" ContentType="application/vnd.openxmlformats-officedocument.theme+xml"/>
  <Override PartName="/docProps/app.xml" ContentType="application/vnd.openxmlformats-officedocument.extended-properties+xml"/>
  <Default Extension="png" ContentType="image/png"/>
  <Default Extension="jpeg" ContentType="image/jpeg"/>
  <Default Extension="emf" ContentType="image/x-emf"/>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39" r:id="rId1"/>
    <p:sldMasterId id="2147483953" r:id="rId2"/>
  </p:sldMasterIdLst>
  <p:notesMasterIdLst>
    <p:notesMasterId r:id="rId45"/>
  </p:notesMasterIdLst>
  <p:handoutMasterIdLst>
    <p:handoutMasterId r:id="rId46"/>
  </p:handoutMasterIdLst>
  <p:sldIdLst>
    <p:sldId id="381" r:id="rId3"/>
    <p:sldId id="385" r:id="rId4"/>
    <p:sldId id="311" r:id="rId5"/>
    <p:sldId id="348" r:id="rId6"/>
    <p:sldId id="316" r:id="rId7"/>
    <p:sldId id="317" r:id="rId8"/>
    <p:sldId id="318" r:id="rId9"/>
    <p:sldId id="320" r:id="rId10"/>
    <p:sldId id="274" r:id="rId11"/>
    <p:sldId id="323" r:id="rId12"/>
    <p:sldId id="321" r:id="rId13"/>
    <p:sldId id="325" r:id="rId14"/>
    <p:sldId id="327" r:id="rId15"/>
    <p:sldId id="328" r:id="rId16"/>
    <p:sldId id="329" r:id="rId17"/>
    <p:sldId id="330" r:id="rId18"/>
    <p:sldId id="331" r:id="rId19"/>
    <p:sldId id="332" r:id="rId20"/>
    <p:sldId id="349" r:id="rId21"/>
    <p:sldId id="399" r:id="rId22"/>
    <p:sldId id="383" r:id="rId23"/>
    <p:sldId id="339" r:id="rId24"/>
    <p:sldId id="342" r:id="rId25"/>
    <p:sldId id="341" r:id="rId26"/>
    <p:sldId id="343" r:id="rId27"/>
    <p:sldId id="386" r:id="rId28"/>
    <p:sldId id="387" r:id="rId29"/>
    <p:sldId id="388" r:id="rId30"/>
    <p:sldId id="389" r:id="rId31"/>
    <p:sldId id="390" r:id="rId32"/>
    <p:sldId id="391" r:id="rId33"/>
    <p:sldId id="392" r:id="rId34"/>
    <p:sldId id="393" r:id="rId35"/>
    <p:sldId id="394" r:id="rId36"/>
    <p:sldId id="395" r:id="rId37"/>
    <p:sldId id="396" r:id="rId38"/>
    <p:sldId id="400" r:id="rId39"/>
    <p:sldId id="401" r:id="rId40"/>
    <p:sldId id="402" r:id="rId41"/>
    <p:sldId id="403" r:id="rId42"/>
    <p:sldId id="404" r:id="rId43"/>
    <p:sldId id="405" r:id="rId44"/>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7">
          <p15:clr>
            <a:srgbClr val="A4A3A4"/>
          </p15:clr>
        </p15:guide>
        <p15:guide id="2" orient="horz" pos="3511">
          <p15:clr>
            <a:srgbClr val="A4A3A4"/>
          </p15:clr>
        </p15:guide>
        <p15:guide id="3" pos="542">
          <p15:clr>
            <a:srgbClr val="A4A3A4"/>
          </p15:clr>
        </p15:guide>
        <p15:guide id="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B58"/>
    <a:srgbClr val="002A7E"/>
    <a:srgbClr val="B0DBDE"/>
    <a:srgbClr val="54ADB4"/>
    <a:srgbClr val="D4EAEC"/>
    <a:srgbClr val="8AC7CC"/>
    <a:srgbClr val="004961"/>
    <a:srgbClr val="FFFDB9"/>
    <a:srgbClr val="C8E4E6"/>
    <a:srgbClr val="CFE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31" autoAdjust="0"/>
  </p:normalViewPr>
  <p:slideViewPr>
    <p:cSldViewPr snapToGrid="0">
      <p:cViewPr varScale="1">
        <p:scale>
          <a:sx n="92" d="100"/>
          <a:sy n="92" d="100"/>
        </p:scale>
        <p:origin x="1470" y="168"/>
      </p:cViewPr>
      <p:guideLst>
        <p:guide orient="horz" pos="607"/>
        <p:guide orient="horz" pos="3511"/>
        <p:guide pos="542"/>
        <p:guide/>
      </p:guideLst>
    </p:cSldViewPr>
  </p:slideViewPr>
  <p:notesTextViewPr>
    <p:cViewPr>
      <p:scale>
        <a:sx n="100" d="100"/>
        <a:sy n="100" d="100"/>
      </p:scale>
      <p:origin x="0" y="0"/>
    </p:cViewPr>
  </p:notesTextViewPr>
  <p:sorterViewPr>
    <p:cViewPr>
      <p:scale>
        <a:sx n="40" d="100"/>
        <a:sy n="40" d="100"/>
      </p:scale>
      <p:origin x="0" y="288"/>
    </p:cViewPr>
  </p:sorterViewPr>
  <p:gridSpacing cx="76200" cy="76200"/>
</p:viewPr>
</file>

<file path=ppt/_rels/presentation.xml.rels>&#65279;<?xml version="1.0" encoding="UTF-8" standalone="yes"?>
<Relationships xmlns="http://schemas.openxmlformats.org/package/2006/relationships">
  <Relationship Id="rId3" Type="http://schemas.openxmlformats.org/officeDocument/2006/relationships/slide" Target="slides/slide1.xml" />
  <Relationship Id="rId4" Type="http://schemas.openxmlformats.org/officeDocument/2006/relationships/slide" Target="slides/slide2.xml" />
  <Relationship Id="rId5" Type="http://schemas.openxmlformats.org/officeDocument/2006/relationships/slide" Target="slides/slide3.xml" />
  <Relationship Id="rId6" Type="http://schemas.openxmlformats.org/officeDocument/2006/relationships/slide" Target="slides/slide4.xml" />
  <Relationship Id="rId7" Type="http://schemas.openxmlformats.org/officeDocument/2006/relationships/slide" Target="slides/slide5.xml" />
  <Relationship Id="rId8" Type="http://schemas.openxmlformats.org/officeDocument/2006/relationships/slide" Target="slides/slide6.xml" />
  <Relationship Id="rId9" Type="http://schemas.openxmlformats.org/officeDocument/2006/relationships/slide" Target="slides/slide7.xml" />
  <Relationship Id="rId10" Type="http://schemas.openxmlformats.org/officeDocument/2006/relationships/slide" Target="slides/slide8.xml" />
  <Relationship Id="rId11" Type="http://schemas.openxmlformats.org/officeDocument/2006/relationships/slide" Target="slides/slide9.xml" />
  <Relationship Id="rId12" Type="http://schemas.openxmlformats.org/officeDocument/2006/relationships/slide" Target="slides/slide10.xml" />
  <Relationship Id="rId13" Type="http://schemas.openxmlformats.org/officeDocument/2006/relationships/slide" Target="slides/slide11.xml" />
  <Relationship Id="rId14" Type="http://schemas.openxmlformats.org/officeDocument/2006/relationships/slide" Target="slides/slide12.xml" />
  <Relationship Id="rId15" Type="http://schemas.openxmlformats.org/officeDocument/2006/relationships/slide" Target="slides/slide13.xml" />
  <Relationship Id="rId16" Type="http://schemas.openxmlformats.org/officeDocument/2006/relationships/slide" Target="slides/slide14.xml" />
  <Relationship Id="rId17" Type="http://schemas.openxmlformats.org/officeDocument/2006/relationships/slide" Target="slides/slide15.xml" />
  <Relationship Id="rId18" Type="http://schemas.openxmlformats.org/officeDocument/2006/relationships/slide" Target="slides/slide16.xml" />
  <Relationship Id="rId19" Type="http://schemas.openxmlformats.org/officeDocument/2006/relationships/slide" Target="slides/slide17.xml" />
  <Relationship Id="rId20" Type="http://schemas.openxmlformats.org/officeDocument/2006/relationships/slide" Target="slides/slide18.xml" />
  <Relationship Id="rId21" Type="http://schemas.openxmlformats.org/officeDocument/2006/relationships/slide" Target="slides/slide19.xml" />
  <Relationship Id="rId22" Type="http://schemas.openxmlformats.org/officeDocument/2006/relationships/slide" Target="slides/slide20.xml" />
  <Relationship Id="rId23" Type="http://schemas.openxmlformats.org/officeDocument/2006/relationships/slide" Target="slides/slide21.xml" />
  <Relationship Id="rId24" Type="http://schemas.openxmlformats.org/officeDocument/2006/relationships/slide" Target="slides/slide22.xml" />
  <Relationship Id="rId25" Type="http://schemas.openxmlformats.org/officeDocument/2006/relationships/slide" Target="slides/slide23.xml" />
  <Relationship Id="rId26" Type="http://schemas.openxmlformats.org/officeDocument/2006/relationships/slide" Target="slides/slide24.xml" />
  <Relationship Id="rId27" Type="http://schemas.openxmlformats.org/officeDocument/2006/relationships/slide" Target="slides/slide25.xml" />
  <Relationship Id="rId28" Type="http://schemas.openxmlformats.org/officeDocument/2006/relationships/slide" Target="slides/slide26.xml" />
  <Relationship Id="rId29" Type="http://schemas.openxmlformats.org/officeDocument/2006/relationships/slide" Target="slides/slide27.xml" />
  <Relationship Id="rId30" Type="http://schemas.openxmlformats.org/officeDocument/2006/relationships/slide" Target="slides/slide28.xml" />
  <Relationship Id="rId31" Type="http://schemas.openxmlformats.org/officeDocument/2006/relationships/slide" Target="slides/slide29.xml" />
  <Relationship Id="rId32" Type="http://schemas.openxmlformats.org/officeDocument/2006/relationships/slide" Target="slides/slide30.xml" />
  <Relationship Id="rId33" Type="http://schemas.openxmlformats.org/officeDocument/2006/relationships/slide" Target="slides/slide31.xml" />
  <Relationship Id="rId34" Type="http://schemas.openxmlformats.org/officeDocument/2006/relationships/slide" Target="slides/slide32.xml" />
  <Relationship Id="rId35" Type="http://schemas.openxmlformats.org/officeDocument/2006/relationships/slide" Target="slides/slide33.xml" />
  <Relationship Id="rId36" Type="http://schemas.openxmlformats.org/officeDocument/2006/relationships/slide" Target="slides/slide34.xml" />
  <Relationship Id="rId37" Type="http://schemas.openxmlformats.org/officeDocument/2006/relationships/slide" Target="slides/slide35.xml" />
  <Relationship Id="rId38" Type="http://schemas.openxmlformats.org/officeDocument/2006/relationships/slide" Target="slides/slide36.xml" />
  <Relationship Id="rId39" Type="http://schemas.openxmlformats.org/officeDocument/2006/relationships/slide" Target="slides/slide37.xml" />
  <Relationship Id="rId40" Type="http://schemas.openxmlformats.org/officeDocument/2006/relationships/slide" Target="slides/slide38.xml" />
  <Relationship Id="rId41" Type="http://schemas.openxmlformats.org/officeDocument/2006/relationships/slide" Target="slides/slide39.xml" />
  <Relationship Id="rId42" Type="http://schemas.openxmlformats.org/officeDocument/2006/relationships/slide" Target="slides/slide40.xml" />
  <Relationship Id="rId43" Type="http://schemas.openxmlformats.org/officeDocument/2006/relationships/slide" Target="slides/slide41.xml" />
  <Relationship Id="rId44" Type="http://schemas.openxmlformats.org/officeDocument/2006/relationships/slide" Target="slides/slide42.xml" />
  <Relationship Id="rId47" Type="http://schemas.openxmlformats.org/officeDocument/2006/relationships/presProps" Target="presProps.xml" />
  <Relationship Id="rId50" Type="http://schemas.openxmlformats.org/officeDocument/2006/relationships/tableStyles" Target="tableStyles.xml" />
  <Relationship Id="rId2" Type="http://schemas.openxmlformats.org/officeDocument/2006/relationships/slideMaster" Target="slideMasters/slideMaster2.xml" />
  <Relationship Id="rId45" Type="http://schemas.openxmlformats.org/officeDocument/2006/relationships/notesMaster" Target="notesMasters/notesMaster1.xml" />
  <Relationship Id="rId49" Type="http://schemas.openxmlformats.org/officeDocument/2006/relationships/theme" Target="theme/theme1.xml" />
  <Relationship Id="rId48" Type="http://schemas.openxmlformats.org/officeDocument/2006/relationships/viewProps" Target="viewProps.xml" />
  <Relationship Id="rId46" Type="http://schemas.openxmlformats.org/officeDocument/2006/relationships/handoutMaster" Target="handoutMasters/handoutMaster1.xml" />
  <Relationship Id="rId1" Type="http://schemas.openxmlformats.org/officeDocument/2006/relationships/slideMaster" Target="slideMasters/slideMaster1.xml" />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97444-64DC-4E20-8968-1DBB89DB6D59}"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A465F1D2-5CD6-489F-A13C-41480E73D94F}">
      <dgm:prSet phldrT="[Text]"/>
      <dgm:spPr>
        <a:solidFill>
          <a:srgbClr val="002060"/>
        </a:solidFill>
      </dgm:spPr>
      <dgm:t>
        <a:bodyPr/>
        <a:lstStyle/>
        <a:p>
          <a:r>
            <a:rPr lang="en-US" b="1" dirty="0" smtClean="0">
              <a:solidFill>
                <a:srgbClr val="FFFFFF"/>
              </a:solidFill>
            </a:rPr>
            <a:t>PSWP</a:t>
          </a:r>
          <a:endParaRPr lang="en-US" b="1" dirty="0">
            <a:solidFill>
              <a:srgbClr val="FFFFFF"/>
            </a:solidFill>
          </a:endParaRPr>
        </a:p>
      </dgm:t>
    </dgm:pt>
    <dgm:pt modelId="{946A640D-DFFF-4A04-8FA9-146B039F5910}" type="parTrans" cxnId="{B909DD69-1B40-40E4-9B2A-204119C311E5}">
      <dgm:prSet/>
      <dgm:spPr/>
      <dgm:t>
        <a:bodyPr/>
        <a:lstStyle/>
        <a:p>
          <a:endParaRPr lang="en-US"/>
        </a:p>
      </dgm:t>
    </dgm:pt>
    <dgm:pt modelId="{215BE23A-736A-4F66-81FF-052947247A2E}" type="sibTrans" cxnId="{B909DD69-1B40-40E4-9B2A-204119C311E5}">
      <dgm:prSet/>
      <dgm:spPr/>
      <dgm:t>
        <a:bodyPr/>
        <a:lstStyle/>
        <a:p>
          <a:endParaRPr lang="en-US"/>
        </a:p>
      </dgm:t>
    </dgm:pt>
    <dgm:pt modelId="{2EFB0622-E5D5-48FF-8C0F-2E6F270DFEE7}">
      <dgm:prSet phldrT="[Text]"/>
      <dgm:spPr>
        <a:solidFill>
          <a:srgbClr val="002060"/>
        </a:solidFill>
      </dgm:spPr>
      <dgm:t>
        <a:bodyPr/>
        <a:lstStyle/>
        <a:p>
          <a:r>
            <a:rPr lang="en-US" b="1" dirty="0" smtClean="0">
              <a:solidFill>
                <a:srgbClr val="FFFFFF"/>
              </a:solidFill>
            </a:rPr>
            <a:t>Reports </a:t>
          </a:r>
          <a:endParaRPr lang="en-US" b="1" dirty="0">
            <a:solidFill>
              <a:srgbClr val="FFFFFF"/>
            </a:solidFill>
          </a:endParaRPr>
        </a:p>
      </dgm:t>
    </dgm:pt>
    <dgm:pt modelId="{40FAD9D7-CC1B-4BF0-A99C-682B91D22228}" type="parTrans" cxnId="{D13458FC-CAD2-4BAA-B67D-E06658592053}">
      <dgm:prSet/>
      <dgm:spPr/>
      <dgm:t>
        <a:bodyPr/>
        <a:lstStyle/>
        <a:p>
          <a:endParaRPr lang="en-US"/>
        </a:p>
      </dgm:t>
    </dgm:pt>
    <dgm:pt modelId="{2B4468EA-5027-4E14-BF3D-599585E161B6}" type="sibTrans" cxnId="{D13458FC-CAD2-4BAA-B67D-E06658592053}">
      <dgm:prSet/>
      <dgm:spPr/>
      <dgm:t>
        <a:bodyPr/>
        <a:lstStyle/>
        <a:p>
          <a:endParaRPr lang="en-US"/>
        </a:p>
      </dgm:t>
    </dgm:pt>
    <dgm:pt modelId="{5F6BE543-8879-4BC6-AF22-6BD23EEED08E}">
      <dgm:prSet phldrT="[Text]"/>
      <dgm:spPr>
        <a:solidFill>
          <a:srgbClr val="002060"/>
        </a:solidFill>
      </dgm:spPr>
      <dgm:t>
        <a:bodyPr/>
        <a:lstStyle/>
        <a:p>
          <a:r>
            <a:rPr lang="en-US" b="1" dirty="0" smtClean="0">
              <a:solidFill>
                <a:srgbClr val="FFFFFF"/>
              </a:solidFill>
            </a:rPr>
            <a:t>Oral and Written Statement</a:t>
          </a:r>
          <a:endParaRPr lang="en-US" b="1" dirty="0">
            <a:solidFill>
              <a:srgbClr val="FFFFFF"/>
            </a:solidFill>
          </a:endParaRPr>
        </a:p>
      </dgm:t>
    </dgm:pt>
    <dgm:pt modelId="{D23020D0-2962-41EA-AD5F-F690DE50D325}" type="parTrans" cxnId="{79B17F29-9273-4671-AE85-5C861F8B2496}">
      <dgm:prSet/>
      <dgm:spPr/>
      <dgm:t>
        <a:bodyPr/>
        <a:lstStyle/>
        <a:p>
          <a:endParaRPr lang="en-US"/>
        </a:p>
      </dgm:t>
    </dgm:pt>
    <dgm:pt modelId="{AD6CB8FD-68DE-42B9-9311-882144615F4C}" type="sibTrans" cxnId="{79B17F29-9273-4671-AE85-5C861F8B2496}">
      <dgm:prSet/>
      <dgm:spPr/>
      <dgm:t>
        <a:bodyPr/>
        <a:lstStyle/>
        <a:p>
          <a:endParaRPr lang="en-US"/>
        </a:p>
      </dgm:t>
    </dgm:pt>
    <dgm:pt modelId="{DADE1605-2350-4DB0-81F3-109EDB76B531}">
      <dgm:prSet phldrT="[Text]"/>
      <dgm:spPr>
        <a:solidFill>
          <a:srgbClr val="002060"/>
        </a:solidFill>
      </dgm:spPr>
      <dgm:t>
        <a:bodyPr/>
        <a:lstStyle/>
        <a:p>
          <a:r>
            <a:rPr lang="en-US" b="1" dirty="0" smtClean="0">
              <a:solidFill>
                <a:srgbClr val="FFFFFF"/>
              </a:solidFill>
            </a:rPr>
            <a:t>Data</a:t>
          </a:r>
          <a:endParaRPr lang="en-US" b="1" dirty="0">
            <a:solidFill>
              <a:srgbClr val="FFFFFF"/>
            </a:solidFill>
          </a:endParaRPr>
        </a:p>
      </dgm:t>
    </dgm:pt>
    <dgm:pt modelId="{3DAB125A-AEAC-4C4C-992C-9A1FD5E09D0A}" type="parTrans" cxnId="{75714801-95F9-437E-A759-7DE4925DFFA4}">
      <dgm:prSet/>
      <dgm:spPr/>
      <dgm:t>
        <a:bodyPr/>
        <a:lstStyle/>
        <a:p>
          <a:endParaRPr lang="en-US"/>
        </a:p>
      </dgm:t>
    </dgm:pt>
    <dgm:pt modelId="{6C207F22-042A-473A-9513-DEB7B14D168A}" type="sibTrans" cxnId="{75714801-95F9-437E-A759-7DE4925DFFA4}">
      <dgm:prSet/>
      <dgm:spPr/>
      <dgm:t>
        <a:bodyPr/>
        <a:lstStyle/>
        <a:p>
          <a:endParaRPr lang="en-US"/>
        </a:p>
      </dgm:t>
    </dgm:pt>
    <dgm:pt modelId="{9E490B9D-9E00-4142-BD74-37D95DD45959}">
      <dgm:prSet phldrT="[Text]"/>
      <dgm:spPr>
        <a:solidFill>
          <a:srgbClr val="002060"/>
        </a:solidFill>
      </dgm:spPr>
      <dgm:t>
        <a:bodyPr/>
        <a:lstStyle/>
        <a:p>
          <a:r>
            <a:rPr lang="en-US" b="1" dirty="0" smtClean="0">
              <a:solidFill>
                <a:srgbClr val="FFFFFF"/>
              </a:solidFill>
            </a:rPr>
            <a:t>Records</a:t>
          </a:r>
          <a:endParaRPr lang="en-US" b="1" dirty="0">
            <a:solidFill>
              <a:srgbClr val="FFFFFF"/>
            </a:solidFill>
          </a:endParaRPr>
        </a:p>
      </dgm:t>
    </dgm:pt>
    <dgm:pt modelId="{29D26EEF-06AB-4C03-81C3-2271F5E4F9AD}" type="parTrans" cxnId="{919A59B7-A075-448B-B1B2-37557F38BA4E}">
      <dgm:prSet/>
      <dgm:spPr/>
      <dgm:t>
        <a:bodyPr/>
        <a:lstStyle/>
        <a:p>
          <a:endParaRPr lang="en-US"/>
        </a:p>
      </dgm:t>
    </dgm:pt>
    <dgm:pt modelId="{6702D1F9-8EA3-4B05-B795-5370C674BB4D}" type="sibTrans" cxnId="{919A59B7-A075-448B-B1B2-37557F38BA4E}">
      <dgm:prSet/>
      <dgm:spPr/>
      <dgm:t>
        <a:bodyPr/>
        <a:lstStyle/>
        <a:p>
          <a:endParaRPr lang="en-US"/>
        </a:p>
      </dgm:t>
    </dgm:pt>
    <dgm:pt modelId="{BE814A18-91B6-4D5E-A7DF-D5D11A5E94E1}">
      <dgm:prSet phldrT="[Text]"/>
      <dgm:spPr>
        <a:solidFill>
          <a:srgbClr val="002060"/>
        </a:solidFill>
      </dgm:spPr>
      <dgm:t>
        <a:bodyPr/>
        <a:lstStyle/>
        <a:p>
          <a:r>
            <a:rPr lang="en-US" b="1" dirty="0" smtClean="0">
              <a:solidFill>
                <a:srgbClr val="FFFFFF"/>
              </a:solidFill>
            </a:rPr>
            <a:t>Memoranda</a:t>
          </a:r>
          <a:endParaRPr lang="en-US" b="1" dirty="0">
            <a:solidFill>
              <a:srgbClr val="FFFFFF"/>
            </a:solidFill>
          </a:endParaRPr>
        </a:p>
      </dgm:t>
    </dgm:pt>
    <dgm:pt modelId="{411AB262-88DB-400E-84F6-778242CEE9D3}" type="parTrans" cxnId="{646E70F5-192A-499C-A118-01D6C3D5275E}">
      <dgm:prSet/>
      <dgm:spPr/>
      <dgm:t>
        <a:bodyPr/>
        <a:lstStyle/>
        <a:p>
          <a:endParaRPr lang="en-US"/>
        </a:p>
      </dgm:t>
    </dgm:pt>
    <dgm:pt modelId="{E385B80C-0BF5-446A-A0E7-40EE391860E9}" type="sibTrans" cxnId="{646E70F5-192A-499C-A118-01D6C3D5275E}">
      <dgm:prSet/>
      <dgm:spPr/>
      <dgm:t>
        <a:bodyPr/>
        <a:lstStyle/>
        <a:p>
          <a:endParaRPr lang="en-US"/>
        </a:p>
      </dgm:t>
    </dgm:pt>
    <dgm:pt modelId="{2C8DDD13-3390-4FE4-BD1C-DDAAF2F03A58}">
      <dgm:prSet phldrT="[Text]"/>
      <dgm:spPr>
        <a:solidFill>
          <a:srgbClr val="00B050"/>
        </a:solidFill>
      </dgm:spPr>
      <dgm:t>
        <a:bodyPr/>
        <a:lstStyle/>
        <a:p>
          <a:r>
            <a:rPr lang="en-US" b="1" dirty="0" smtClean="0"/>
            <a:t>Deliberation and Analysis</a:t>
          </a:r>
          <a:endParaRPr lang="en-US" b="1" dirty="0"/>
        </a:p>
      </dgm:t>
    </dgm:pt>
    <dgm:pt modelId="{95766188-1DF7-45CF-A455-E70FFEACCEC8}" type="parTrans" cxnId="{E9328B72-5C94-49CF-BB39-D0505907E8D5}">
      <dgm:prSet/>
      <dgm:spPr/>
      <dgm:t>
        <a:bodyPr/>
        <a:lstStyle/>
        <a:p>
          <a:endParaRPr lang="en-US"/>
        </a:p>
      </dgm:t>
    </dgm:pt>
    <dgm:pt modelId="{B70A0466-32F1-481C-98A3-6DEC95F3F8E9}" type="sibTrans" cxnId="{E9328B72-5C94-49CF-BB39-D0505907E8D5}">
      <dgm:prSet/>
      <dgm:spPr/>
      <dgm:t>
        <a:bodyPr/>
        <a:lstStyle/>
        <a:p>
          <a:endParaRPr lang="en-US"/>
        </a:p>
      </dgm:t>
    </dgm:pt>
    <dgm:pt modelId="{8FEDA851-2AFC-4571-AF66-F7FCFC419C51}" type="pres">
      <dgm:prSet presAssocID="{33597444-64DC-4E20-8968-1DBB89DB6D59}" presName="Name0" presStyleCnt="0">
        <dgm:presLayoutVars>
          <dgm:chMax val="1"/>
          <dgm:chPref val="1"/>
          <dgm:dir/>
          <dgm:animOne val="branch"/>
          <dgm:animLvl val="lvl"/>
        </dgm:presLayoutVars>
      </dgm:prSet>
      <dgm:spPr/>
      <dgm:t>
        <a:bodyPr/>
        <a:lstStyle/>
        <a:p>
          <a:endParaRPr lang="en-US"/>
        </a:p>
      </dgm:t>
    </dgm:pt>
    <dgm:pt modelId="{A9C3A754-38B7-4C79-97EF-A1C3A0F3F737}" type="pres">
      <dgm:prSet presAssocID="{A465F1D2-5CD6-489F-A13C-41480E73D94F}" presName="Parent" presStyleLbl="node0" presStyleIdx="0" presStyleCnt="1" custLinFactNeighborX="-2244" custLinFactNeighborY="-4826">
        <dgm:presLayoutVars>
          <dgm:chMax val="6"/>
          <dgm:chPref val="6"/>
        </dgm:presLayoutVars>
      </dgm:prSet>
      <dgm:spPr/>
      <dgm:t>
        <a:bodyPr/>
        <a:lstStyle/>
        <a:p>
          <a:endParaRPr lang="en-US"/>
        </a:p>
      </dgm:t>
    </dgm:pt>
    <dgm:pt modelId="{B6F6786D-A15C-4658-95D6-2AAD231D3BD5}" type="pres">
      <dgm:prSet presAssocID="{2EFB0622-E5D5-48FF-8C0F-2E6F270DFEE7}" presName="Accent1" presStyleCnt="0"/>
      <dgm:spPr/>
    </dgm:pt>
    <dgm:pt modelId="{02D3661E-8A94-49EE-B60A-C59991D7E670}" type="pres">
      <dgm:prSet presAssocID="{2EFB0622-E5D5-48FF-8C0F-2E6F270DFEE7}" presName="Accent" presStyleLbl="bgShp" presStyleIdx="0" presStyleCnt="6"/>
      <dgm:spPr/>
    </dgm:pt>
    <dgm:pt modelId="{94BD52BB-E993-4519-8070-356176CF3FA0}" type="pres">
      <dgm:prSet presAssocID="{2EFB0622-E5D5-48FF-8C0F-2E6F270DFEE7}" presName="Child1" presStyleLbl="node1" presStyleIdx="0" presStyleCnt="6" custLinFactNeighborX="-2739" custLinFactNeighborY="1333">
        <dgm:presLayoutVars>
          <dgm:chMax val="0"/>
          <dgm:chPref val="0"/>
          <dgm:bulletEnabled val="1"/>
        </dgm:presLayoutVars>
      </dgm:prSet>
      <dgm:spPr/>
      <dgm:t>
        <a:bodyPr/>
        <a:lstStyle/>
        <a:p>
          <a:endParaRPr lang="en-US"/>
        </a:p>
      </dgm:t>
    </dgm:pt>
    <dgm:pt modelId="{B307A02D-279D-411F-A08B-F992743A0624}" type="pres">
      <dgm:prSet presAssocID="{5F6BE543-8879-4BC6-AF22-6BD23EEED08E}" presName="Accent2" presStyleCnt="0"/>
      <dgm:spPr/>
    </dgm:pt>
    <dgm:pt modelId="{8E26C06E-3B74-484A-9E14-8048D93FD819}" type="pres">
      <dgm:prSet presAssocID="{5F6BE543-8879-4BC6-AF22-6BD23EEED08E}" presName="Accent" presStyleLbl="bgShp" presStyleIdx="1" presStyleCnt="6"/>
      <dgm:spPr>
        <a:solidFill>
          <a:srgbClr val="D4EAEC"/>
        </a:solidFill>
      </dgm:spPr>
      <dgm:t>
        <a:bodyPr/>
        <a:lstStyle/>
        <a:p>
          <a:endParaRPr lang="en-US"/>
        </a:p>
      </dgm:t>
    </dgm:pt>
    <dgm:pt modelId="{5280053D-67E3-4905-BD2E-831DACC7C961}" type="pres">
      <dgm:prSet presAssocID="{5F6BE543-8879-4BC6-AF22-6BD23EEED08E}" presName="Child2" presStyleLbl="node1" presStyleIdx="1" presStyleCnt="6" custLinFactNeighborX="-2739" custLinFactNeighborY="-5889">
        <dgm:presLayoutVars>
          <dgm:chMax val="0"/>
          <dgm:chPref val="0"/>
          <dgm:bulletEnabled val="1"/>
        </dgm:presLayoutVars>
      </dgm:prSet>
      <dgm:spPr/>
      <dgm:t>
        <a:bodyPr/>
        <a:lstStyle/>
        <a:p>
          <a:endParaRPr lang="en-US"/>
        </a:p>
      </dgm:t>
    </dgm:pt>
    <dgm:pt modelId="{E472B736-BB53-4AB2-BF6D-27144A37E582}" type="pres">
      <dgm:prSet presAssocID="{DADE1605-2350-4DB0-81F3-109EDB76B531}" presName="Accent3" presStyleCnt="0"/>
      <dgm:spPr/>
    </dgm:pt>
    <dgm:pt modelId="{347AFE91-EFE3-4AE3-AB6C-25ABBF9FBD0D}" type="pres">
      <dgm:prSet presAssocID="{DADE1605-2350-4DB0-81F3-109EDB76B531}" presName="Accent" presStyleLbl="bgShp" presStyleIdx="2" presStyleCnt="6"/>
      <dgm:spPr>
        <a:solidFill>
          <a:srgbClr val="D4EAEC"/>
        </a:solidFill>
      </dgm:spPr>
      <dgm:t>
        <a:bodyPr/>
        <a:lstStyle/>
        <a:p>
          <a:endParaRPr lang="en-US"/>
        </a:p>
      </dgm:t>
    </dgm:pt>
    <dgm:pt modelId="{56C6233F-2959-406D-9590-40AF580C3CAA}" type="pres">
      <dgm:prSet presAssocID="{DADE1605-2350-4DB0-81F3-109EDB76B531}" presName="Child3" presStyleLbl="node1" presStyleIdx="2" presStyleCnt="6" custLinFactNeighborX="-2739" custLinFactNeighborY="-5889">
        <dgm:presLayoutVars>
          <dgm:chMax val="0"/>
          <dgm:chPref val="0"/>
          <dgm:bulletEnabled val="1"/>
        </dgm:presLayoutVars>
      </dgm:prSet>
      <dgm:spPr/>
      <dgm:t>
        <a:bodyPr/>
        <a:lstStyle/>
        <a:p>
          <a:endParaRPr lang="en-US"/>
        </a:p>
      </dgm:t>
    </dgm:pt>
    <dgm:pt modelId="{359EF523-6AF4-48DD-B45F-17D09227BBFF}" type="pres">
      <dgm:prSet presAssocID="{9E490B9D-9E00-4142-BD74-37D95DD45959}" presName="Accent4" presStyleCnt="0"/>
      <dgm:spPr/>
    </dgm:pt>
    <dgm:pt modelId="{65D58828-E6D8-4E52-8D5C-FB55112E8C98}" type="pres">
      <dgm:prSet presAssocID="{9E490B9D-9E00-4142-BD74-37D95DD45959}" presName="Accent" presStyleLbl="bgShp" presStyleIdx="3" presStyleCnt="6"/>
      <dgm:spPr>
        <a:solidFill>
          <a:srgbClr val="D4EAEC"/>
        </a:solidFill>
      </dgm:spPr>
      <dgm:t>
        <a:bodyPr/>
        <a:lstStyle/>
        <a:p>
          <a:endParaRPr lang="en-US"/>
        </a:p>
      </dgm:t>
    </dgm:pt>
    <dgm:pt modelId="{46E32CCA-6F74-4983-9752-368E2C62420B}" type="pres">
      <dgm:prSet presAssocID="{9E490B9D-9E00-4142-BD74-37D95DD45959}" presName="Child4" presStyleLbl="node1" presStyleIdx="3" presStyleCnt="6" custLinFactNeighborY="-7222">
        <dgm:presLayoutVars>
          <dgm:chMax val="0"/>
          <dgm:chPref val="0"/>
          <dgm:bulletEnabled val="1"/>
        </dgm:presLayoutVars>
      </dgm:prSet>
      <dgm:spPr/>
      <dgm:t>
        <a:bodyPr/>
        <a:lstStyle/>
        <a:p>
          <a:endParaRPr lang="en-US"/>
        </a:p>
      </dgm:t>
    </dgm:pt>
    <dgm:pt modelId="{9FA0DF03-0A39-4B8B-BA1E-6376C598EBA4}" type="pres">
      <dgm:prSet presAssocID="{BE814A18-91B6-4D5E-A7DF-D5D11A5E94E1}" presName="Accent5" presStyleCnt="0"/>
      <dgm:spPr/>
    </dgm:pt>
    <dgm:pt modelId="{59076356-3B5F-4154-BE91-1830A6F9DE25}" type="pres">
      <dgm:prSet presAssocID="{BE814A18-91B6-4D5E-A7DF-D5D11A5E94E1}" presName="Accent" presStyleLbl="bgShp" presStyleIdx="4" presStyleCnt="6"/>
      <dgm:spPr>
        <a:solidFill>
          <a:srgbClr val="D4EAEC"/>
        </a:solidFill>
      </dgm:spPr>
      <dgm:t>
        <a:bodyPr/>
        <a:lstStyle/>
        <a:p>
          <a:endParaRPr lang="en-US"/>
        </a:p>
      </dgm:t>
    </dgm:pt>
    <dgm:pt modelId="{C5A32CE0-AF21-452D-91D1-533A4C36D464}" type="pres">
      <dgm:prSet presAssocID="{BE814A18-91B6-4D5E-A7DF-D5D11A5E94E1}" presName="Child5" presStyleLbl="node1" presStyleIdx="4" presStyleCnt="6" custLinFactNeighborY="-7222">
        <dgm:presLayoutVars>
          <dgm:chMax val="0"/>
          <dgm:chPref val="0"/>
          <dgm:bulletEnabled val="1"/>
        </dgm:presLayoutVars>
      </dgm:prSet>
      <dgm:spPr/>
      <dgm:t>
        <a:bodyPr/>
        <a:lstStyle/>
        <a:p>
          <a:endParaRPr lang="en-US"/>
        </a:p>
      </dgm:t>
    </dgm:pt>
    <dgm:pt modelId="{03346A55-BF78-4186-892F-08EEDD842235}" type="pres">
      <dgm:prSet presAssocID="{2C8DDD13-3390-4FE4-BD1C-DDAAF2F03A58}" presName="Accent6" presStyleCnt="0"/>
      <dgm:spPr/>
    </dgm:pt>
    <dgm:pt modelId="{373AB24E-BE76-4650-BCD9-435A0166D1A6}" type="pres">
      <dgm:prSet presAssocID="{2C8DDD13-3390-4FE4-BD1C-DDAAF2F03A58}" presName="Accent" presStyleLbl="bgShp" presStyleIdx="5" presStyleCnt="6" custLinFactNeighborY="-8630"/>
      <dgm:spPr>
        <a:solidFill>
          <a:srgbClr val="D4EAEC"/>
        </a:solidFill>
      </dgm:spPr>
      <dgm:t>
        <a:bodyPr/>
        <a:lstStyle/>
        <a:p>
          <a:endParaRPr lang="en-US"/>
        </a:p>
      </dgm:t>
    </dgm:pt>
    <dgm:pt modelId="{1B9536F0-9510-4614-BDED-BAB5FA1E4494}" type="pres">
      <dgm:prSet presAssocID="{2C8DDD13-3390-4FE4-BD1C-DDAAF2F03A58}" presName="Child6" presStyleLbl="node1" presStyleIdx="5" presStyleCnt="6" custLinFactNeighborY="-7222">
        <dgm:presLayoutVars>
          <dgm:chMax val="0"/>
          <dgm:chPref val="0"/>
          <dgm:bulletEnabled val="1"/>
        </dgm:presLayoutVars>
      </dgm:prSet>
      <dgm:spPr/>
      <dgm:t>
        <a:bodyPr/>
        <a:lstStyle/>
        <a:p>
          <a:endParaRPr lang="en-US"/>
        </a:p>
      </dgm:t>
    </dgm:pt>
  </dgm:ptLst>
  <dgm:cxnLst>
    <dgm:cxn modelId="{79B17F29-9273-4671-AE85-5C861F8B2496}" srcId="{A465F1D2-5CD6-489F-A13C-41480E73D94F}" destId="{5F6BE543-8879-4BC6-AF22-6BD23EEED08E}" srcOrd="1" destOrd="0" parTransId="{D23020D0-2962-41EA-AD5F-F690DE50D325}" sibTransId="{AD6CB8FD-68DE-42B9-9311-882144615F4C}"/>
    <dgm:cxn modelId="{646E70F5-192A-499C-A118-01D6C3D5275E}" srcId="{A465F1D2-5CD6-489F-A13C-41480E73D94F}" destId="{BE814A18-91B6-4D5E-A7DF-D5D11A5E94E1}" srcOrd="4" destOrd="0" parTransId="{411AB262-88DB-400E-84F6-778242CEE9D3}" sibTransId="{E385B80C-0BF5-446A-A0E7-40EE391860E9}"/>
    <dgm:cxn modelId="{495D99BD-6FB2-4177-AB14-C7EB34027B35}" type="presOf" srcId="{33597444-64DC-4E20-8968-1DBB89DB6D59}" destId="{8FEDA851-2AFC-4571-AF66-F7FCFC419C51}" srcOrd="0" destOrd="0" presId="urn:microsoft.com/office/officeart/2011/layout/HexagonRadial"/>
    <dgm:cxn modelId="{712A7DB8-6525-4233-AAB8-A0441A6CB9BB}" type="presOf" srcId="{5F6BE543-8879-4BC6-AF22-6BD23EEED08E}" destId="{5280053D-67E3-4905-BD2E-831DACC7C961}" srcOrd="0" destOrd="0" presId="urn:microsoft.com/office/officeart/2011/layout/HexagonRadial"/>
    <dgm:cxn modelId="{75714801-95F9-437E-A759-7DE4925DFFA4}" srcId="{A465F1D2-5CD6-489F-A13C-41480E73D94F}" destId="{DADE1605-2350-4DB0-81F3-109EDB76B531}" srcOrd="2" destOrd="0" parTransId="{3DAB125A-AEAC-4C4C-992C-9A1FD5E09D0A}" sibTransId="{6C207F22-042A-473A-9513-DEB7B14D168A}"/>
    <dgm:cxn modelId="{919A59B7-A075-448B-B1B2-37557F38BA4E}" srcId="{A465F1D2-5CD6-489F-A13C-41480E73D94F}" destId="{9E490B9D-9E00-4142-BD74-37D95DD45959}" srcOrd="3" destOrd="0" parTransId="{29D26EEF-06AB-4C03-81C3-2271F5E4F9AD}" sibTransId="{6702D1F9-8EA3-4B05-B795-5370C674BB4D}"/>
    <dgm:cxn modelId="{E9328B72-5C94-49CF-BB39-D0505907E8D5}" srcId="{A465F1D2-5CD6-489F-A13C-41480E73D94F}" destId="{2C8DDD13-3390-4FE4-BD1C-DDAAF2F03A58}" srcOrd="5" destOrd="0" parTransId="{95766188-1DF7-45CF-A455-E70FFEACCEC8}" sibTransId="{B70A0466-32F1-481C-98A3-6DEC95F3F8E9}"/>
    <dgm:cxn modelId="{9452FF64-FC2A-47E9-ABFA-D916EDD96096}" type="presOf" srcId="{2C8DDD13-3390-4FE4-BD1C-DDAAF2F03A58}" destId="{1B9536F0-9510-4614-BDED-BAB5FA1E4494}" srcOrd="0" destOrd="0" presId="urn:microsoft.com/office/officeart/2011/layout/HexagonRadial"/>
    <dgm:cxn modelId="{D7AD7D37-36FC-4D1B-A0D5-279B71E908A1}" type="presOf" srcId="{2EFB0622-E5D5-48FF-8C0F-2E6F270DFEE7}" destId="{94BD52BB-E993-4519-8070-356176CF3FA0}" srcOrd="0" destOrd="0" presId="urn:microsoft.com/office/officeart/2011/layout/HexagonRadial"/>
    <dgm:cxn modelId="{B909DD69-1B40-40E4-9B2A-204119C311E5}" srcId="{33597444-64DC-4E20-8968-1DBB89DB6D59}" destId="{A465F1D2-5CD6-489F-A13C-41480E73D94F}" srcOrd="0" destOrd="0" parTransId="{946A640D-DFFF-4A04-8FA9-146B039F5910}" sibTransId="{215BE23A-736A-4F66-81FF-052947247A2E}"/>
    <dgm:cxn modelId="{7841C685-05B8-40EB-A200-FEB55F4E1D02}" type="presOf" srcId="{BE814A18-91B6-4D5E-A7DF-D5D11A5E94E1}" destId="{C5A32CE0-AF21-452D-91D1-533A4C36D464}" srcOrd="0" destOrd="0" presId="urn:microsoft.com/office/officeart/2011/layout/HexagonRadial"/>
    <dgm:cxn modelId="{5579896F-0493-4278-9FCE-B5B7A23A0013}" type="presOf" srcId="{DADE1605-2350-4DB0-81F3-109EDB76B531}" destId="{56C6233F-2959-406D-9590-40AF580C3CAA}" srcOrd="0" destOrd="0" presId="urn:microsoft.com/office/officeart/2011/layout/HexagonRadial"/>
    <dgm:cxn modelId="{D13458FC-CAD2-4BAA-B67D-E06658592053}" srcId="{A465F1D2-5CD6-489F-A13C-41480E73D94F}" destId="{2EFB0622-E5D5-48FF-8C0F-2E6F270DFEE7}" srcOrd="0" destOrd="0" parTransId="{40FAD9D7-CC1B-4BF0-A99C-682B91D22228}" sibTransId="{2B4468EA-5027-4E14-BF3D-599585E161B6}"/>
    <dgm:cxn modelId="{4866605C-2B54-4DDE-8AAB-335E6C78855D}" type="presOf" srcId="{9E490B9D-9E00-4142-BD74-37D95DD45959}" destId="{46E32CCA-6F74-4983-9752-368E2C62420B}" srcOrd="0" destOrd="0" presId="urn:microsoft.com/office/officeart/2011/layout/HexagonRadial"/>
    <dgm:cxn modelId="{BEAAF096-69B9-4624-94EC-C026D951468B}" type="presOf" srcId="{A465F1D2-5CD6-489F-A13C-41480E73D94F}" destId="{A9C3A754-38B7-4C79-97EF-A1C3A0F3F737}" srcOrd="0" destOrd="0" presId="urn:microsoft.com/office/officeart/2011/layout/HexagonRadial"/>
    <dgm:cxn modelId="{7B53CE34-A144-4571-9B46-9E990DD06DE8}" type="presParOf" srcId="{8FEDA851-2AFC-4571-AF66-F7FCFC419C51}" destId="{A9C3A754-38B7-4C79-97EF-A1C3A0F3F737}" srcOrd="0" destOrd="0" presId="urn:microsoft.com/office/officeart/2011/layout/HexagonRadial"/>
    <dgm:cxn modelId="{E923BD0A-96E0-4E19-B218-9258EE71E73C}" type="presParOf" srcId="{8FEDA851-2AFC-4571-AF66-F7FCFC419C51}" destId="{B6F6786D-A15C-4658-95D6-2AAD231D3BD5}" srcOrd="1" destOrd="0" presId="urn:microsoft.com/office/officeart/2011/layout/HexagonRadial"/>
    <dgm:cxn modelId="{C21C8D0B-317C-473E-95E0-DB9855B4C3A6}" type="presParOf" srcId="{B6F6786D-A15C-4658-95D6-2AAD231D3BD5}" destId="{02D3661E-8A94-49EE-B60A-C59991D7E670}" srcOrd="0" destOrd="0" presId="urn:microsoft.com/office/officeart/2011/layout/HexagonRadial"/>
    <dgm:cxn modelId="{1DD2D7C5-D756-48F6-85FC-7675B69178F7}" type="presParOf" srcId="{8FEDA851-2AFC-4571-AF66-F7FCFC419C51}" destId="{94BD52BB-E993-4519-8070-356176CF3FA0}" srcOrd="2" destOrd="0" presId="urn:microsoft.com/office/officeart/2011/layout/HexagonRadial"/>
    <dgm:cxn modelId="{2C6169AD-442C-4D7C-9323-D7EBB7C45CC4}" type="presParOf" srcId="{8FEDA851-2AFC-4571-AF66-F7FCFC419C51}" destId="{B307A02D-279D-411F-A08B-F992743A0624}" srcOrd="3" destOrd="0" presId="urn:microsoft.com/office/officeart/2011/layout/HexagonRadial"/>
    <dgm:cxn modelId="{8B663A10-B937-48F7-9646-A6322A768368}" type="presParOf" srcId="{B307A02D-279D-411F-A08B-F992743A0624}" destId="{8E26C06E-3B74-484A-9E14-8048D93FD819}" srcOrd="0" destOrd="0" presId="urn:microsoft.com/office/officeart/2011/layout/HexagonRadial"/>
    <dgm:cxn modelId="{7B0075E6-36DA-463E-BF3B-8B1997DAF1A8}" type="presParOf" srcId="{8FEDA851-2AFC-4571-AF66-F7FCFC419C51}" destId="{5280053D-67E3-4905-BD2E-831DACC7C961}" srcOrd="4" destOrd="0" presId="urn:microsoft.com/office/officeart/2011/layout/HexagonRadial"/>
    <dgm:cxn modelId="{50BEB6AB-30FD-47C2-815B-60D04F100D8C}" type="presParOf" srcId="{8FEDA851-2AFC-4571-AF66-F7FCFC419C51}" destId="{E472B736-BB53-4AB2-BF6D-27144A37E582}" srcOrd="5" destOrd="0" presId="urn:microsoft.com/office/officeart/2011/layout/HexagonRadial"/>
    <dgm:cxn modelId="{B632147D-A31D-4FAB-ADD5-22B93BCBDBAB}" type="presParOf" srcId="{E472B736-BB53-4AB2-BF6D-27144A37E582}" destId="{347AFE91-EFE3-4AE3-AB6C-25ABBF9FBD0D}" srcOrd="0" destOrd="0" presId="urn:microsoft.com/office/officeart/2011/layout/HexagonRadial"/>
    <dgm:cxn modelId="{935EAC8C-25E6-433B-A7ED-9BDC1BE6F1E9}" type="presParOf" srcId="{8FEDA851-2AFC-4571-AF66-F7FCFC419C51}" destId="{56C6233F-2959-406D-9590-40AF580C3CAA}" srcOrd="6" destOrd="0" presId="urn:microsoft.com/office/officeart/2011/layout/HexagonRadial"/>
    <dgm:cxn modelId="{10AE9F2D-FEA7-4AB6-8B8C-8B860C8995F6}" type="presParOf" srcId="{8FEDA851-2AFC-4571-AF66-F7FCFC419C51}" destId="{359EF523-6AF4-48DD-B45F-17D09227BBFF}" srcOrd="7" destOrd="0" presId="urn:microsoft.com/office/officeart/2011/layout/HexagonRadial"/>
    <dgm:cxn modelId="{C8FC38B4-E2D2-4F7D-9D2B-CBEC9F680F15}" type="presParOf" srcId="{359EF523-6AF4-48DD-B45F-17D09227BBFF}" destId="{65D58828-E6D8-4E52-8D5C-FB55112E8C98}" srcOrd="0" destOrd="0" presId="urn:microsoft.com/office/officeart/2011/layout/HexagonRadial"/>
    <dgm:cxn modelId="{72433698-6072-40C6-A462-6B0177A4FB51}" type="presParOf" srcId="{8FEDA851-2AFC-4571-AF66-F7FCFC419C51}" destId="{46E32CCA-6F74-4983-9752-368E2C62420B}" srcOrd="8" destOrd="0" presId="urn:microsoft.com/office/officeart/2011/layout/HexagonRadial"/>
    <dgm:cxn modelId="{9F8B8F24-2376-4E6C-ADAA-AFCAA57A2160}" type="presParOf" srcId="{8FEDA851-2AFC-4571-AF66-F7FCFC419C51}" destId="{9FA0DF03-0A39-4B8B-BA1E-6376C598EBA4}" srcOrd="9" destOrd="0" presId="urn:microsoft.com/office/officeart/2011/layout/HexagonRadial"/>
    <dgm:cxn modelId="{76BBC8FD-7CBF-4560-89FE-F6A6E1C6921E}" type="presParOf" srcId="{9FA0DF03-0A39-4B8B-BA1E-6376C598EBA4}" destId="{59076356-3B5F-4154-BE91-1830A6F9DE25}" srcOrd="0" destOrd="0" presId="urn:microsoft.com/office/officeart/2011/layout/HexagonRadial"/>
    <dgm:cxn modelId="{185CFC4F-A733-41D4-955B-04677437570E}" type="presParOf" srcId="{8FEDA851-2AFC-4571-AF66-F7FCFC419C51}" destId="{C5A32CE0-AF21-452D-91D1-533A4C36D464}" srcOrd="10" destOrd="0" presId="urn:microsoft.com/office/officeart/2011/layout/HexagonRadial"/>
    <dgm:cxn modelId="{C93D552D-0BB6-4AED-BB68-F809A5BAC9FC}" type="presParOf" srcId="{8FEDA851-2AFC-4571-AF66-F7FCFC419C51}" destId="{03346A55-BF78-4186-892F-08EEDD842235}" srcOrd="11" destOrd="0" presId="urn:microsoft.com/office/officeart/2011/layout/HexagonRadial"/>
    <dgm:cxn modelId="{ADCA0B91-2AFA-46D2-969D-9342546CEDFF}" type="presParOf" srcId="{03346A55-BF78-4186-892F-08EEDD842235}" destId="{373AB24E-BE76-4650-BCD9-435A0166D1A6}" srcOrd="0" destOrd="0" presId="urn:microsoft.com/office/officeart/2011/layout/HexagonRadial"/>
    <dgm:cxn modelId="{BA81E231-ACA1-456F-A363-11FB976AFF4A}" type="presParOf" srcId="{8FEDA851-2AFC-4571-AF66-F7FCFC419C51}" destId="{1B9536F0-9510-4614-BDED-BAB5FA1E4494}"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71A6DF-AF6A-4AB0-BB90-9BC41B09D338}"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19F11B83-0103-4041-9A12-829DFB26EB7B}">
      <dgm:prSet phldrT="[Tex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800" b="1" dirty="0" smtClean="0">
              <a:solidFill>
                <a:srgbClr val="FFFFFF"/>
              </a:solidFill>
            </a:rPr>
            <a:t>Data and information which could improve patient safety, health care quality, or health care outcomes</a:t>
          </a:r>
        </a:p>
      </dgm:t>
    </dgm:pt>
    <dgm:pt modelId="{C10E7AC0-3F9D-4CE3-9FF7-0909E553B257}" type="parTrans" cxnId="{3E19D69D-A41F-4813-9430-08EA20A69E6A}">
      <dgm:prSet/>
      <dgm:spPr/>
      <dgm:t>
        <a:bodyPr/>
        <a:lstStyle/>
        <a:p>
          <a:endParaRPr lang="en-US" sz="1800" b="1"/>
        </a:p>
      </dgm:t>
    </dgm:pt>
    <dgm:pt modelId="{3FC47753-BF07-4351-B1E7-440741493E2A}" type="sibTrans" cxnId="{3E19D69D-A41F-4813-9430-08EA20A69E6A}">
      <dgm:prSet/>
      <dgm:spPr/>
      <dgm:t>
        <a:bodyPr/>
        <a:lstStyle/>
        <a:p>
          <a:endParaRPr lang="en-US" sz="1800" b="1"/>
        </a:p>
      </dgm:t>
    </dgm:pt>
    <dgm:pt modelId="{46F183FC-81F9-4C81-B7C5-64F4C55E5A52}">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b="1" dirty="0" smtClean="0"/>
            <a:t>Assembled or developed by a provider for reporting to a PSO and are reported to a PSO</a:t>
          </a:r>
          <a:endParaRPr lang="en-US" sz="1800" b="1" dirty="0"/>
        </a:p>
      </dgm:t>
    </dgm:pt>
    <dgm:pt modelId="{477A1C1E-F082-4B1B-885D-5E83F4963D5C}" type="parTrans" cxnId="{2B1667AC-72A7-4E6B-A53C-0D2F758773F7}">
      <dgm:prSet/>
      <dgm:spPr/>
      <dgm:t>
        <a:bodyPr/>
        <a:lstStyle/>
        <a:p>
          <a:endParaRPr lang="en-US" sz="1800" b="1"/>
        </a:p>
      </dgm:t>
    </dgm:pt>
    <dgm:pt modelId="{028E66BC-F5B5-4DCF-9A88-361E0CD24911}" type="sibTrans" cxnId="{2B1667AC-72A7-4E6B-A53C-0D2F758773F7}">
      <dgm:prSet/>
      <dgm:spPr/>
      <dgm:t>
        <a:bodyPr/>
        <a:lstStyle/>
        <a:p>
          <a:endParaRPr lang="en-US" sz="1800" b="1"/>
        </a:p>
      </dgm:t>
    </dgm:pt>
    <dgm:pt modelId="{8020C81B-29C3-4BAF-A0E6-DDD10B4F5F33}">
      <dgm:prSet phldrT="[Tex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800" b="1" dirty="0" smtClean="0">
              <a:solidFill>
                <a:srgbClr val="FFFFFF"/>
              </a:solidFill>
            </a:rPr>
            <a:t>Analysis and deliberations conducted within a PSES</a:t>
          </a:r>
          <a:endParaRPr lang="en-US" sz="1800" b="1" dirty="0">
            <a:solidFill>
              <a:srgbClr val="FFFFFF"/>
            </a:solidFill>
          </a:endParaRPr>
        </a:p>
      </dgm:t>
    </dgm:pt>
    <dgm:pt modelId="{AFC5C304-B9D0-4B02-AD88-1BE0DF050076}" type="parTrans" cxnId="{9900F7E7-B54E-46B5-ACE1-D84B5FEE2556}">
      <dgm:prSet/>
      <dgm:spPr/>
      <dgm:t>
        <a:bodyPr/>
        <a:lstStyle/>
        <a:p>
          <a:endParaRPr lang="en-US" sz="1800" b="1"/>
        </a:p>
      </dgm:t>
    </dgm:pt>
    <dgm:pt modelId="{3298B2F6-4A20-4CF9-A477-9FEF76599FE3}" type="sibTrans" cxnId="{9900F7E7-B54E-46B5-ACE1-D84B5FEE2556}">
      <dgm:prSet/>
      <dgm:spPr/>
      <dgm:t>
        <a:bodyPr/>
        <a:lstStyle/>
        <a:p>
          <a:endParaRPr lang="en-US" sz="1800" b="1"/>
        </a:p>
      </dgm:t>
    </dgm:pt>
    <dgm:pt modelId="{49A0A6C5-EB79-4772-A2BD-C71FFA852093}">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b="1" dirty="0" smtClean="0"/>
            <a:t>Data and information developed by a PSO to conduct of patient safety activities</a:t>
          </a:r>
          <a:endParaRPr lang="en-US" sz="1800" b="1" dirty="0"/>
        </a:p>
      </dgm:t>
    </dgm:pt>
    <dgm:pt modelId="{3B412A94-98BE-4ED2-A43A-B8C149EE9974}" type="parTrans" cxnId="{F30AE0F0-00DE-427C-8583-04AB71F69DCE}">
      <dgm:prSet/>
      <dgm:spPr/>
      <dgm:t>
        <a:bodyPr/>
        <a:lstStyle/>
        <a:p>
          <a:endParaRPr lang="en-US" sz="1800" b="1"/>
        </a:p>
      </dgm:t>
    </dgm:pt>
    <dgm:pt modelId="{6F280627-E88A-4C15-948E-8656D9880799}" type="sibTrans" cxnId="{F30AE0F0-00DE-427C-8583-04AB71F69DCE}">
      <dgm:prSet/>
      <dgm:spPr/>
      <dgm:t>
        <a:bodyPr/>
        <a:lstStyle/>
        <a:p>
          <a:endParaRPr lang="en-US" sz="1800" b="1"/>
        </a:p>
      </dgm:t>
    </dgm:pt>
    <dgm:pt modelId="{36FF27E9-1954-4D74-8C67-C3BB39A69011}" type="pres">
      <dgm:prSet presAssocID="{6671A6DF-AF6A-4AB0-BB90-9BC41B09D338}" presName="linear" presStyleCnt="0">
        <dgm:presLayoutVars>
          <dgm:animLvl val="lvl"/>
          <dgm:resizeHandles val="exact"/>
        </dgm:presLayoutVars>
      </dgm:prSet>
      <dgm:spPr/>
      <dgm:t>
        <a:bodyPr/>
        <a:lstStyle/>
        <a:p>
          <a:endParaRPr lang="en-US"/>
        </a:p>
      </dgm:t>
    </dgm:pt>
    <dgm:pt modelId="{1343740D-2032-4A16-BB04-7F71B1E9AD80}" type="pres">
      <dgm:prSet presAssocID="{19F11B83-0103-4041-9A12-829DFB26EB7B}" presName="parentText" presStyleLbl="node1" presStyleIdx="0" presStyleCnt="2" custScaleY="81639" custLinFactNeighborY="-14469">
        <dgm:presLayoutVars>
          <dgm:chMax val="0"/>
          <dgm:bulletEnabled val="1"/>
        </dgm:presLayoutVars>
      </dgm:prSet>
      <dgm:spPr/>
      <dgm:t>
        <a:bodyPr/>
        <a:lstStyle/>
        <a:p>
          <a:endParaRPr lang="en-US"/>
        </a:p>
      </dgm:t>
    </dgm:pt>
    <dgm:pt modelId="{97646763-F583-40A0-B4C9-EEF4653C1472}" type="pres">
      <dgm:prSet presAssocID="{19F11B83-0103-4041-9A12-829DFB26EB7B}" presName="childText" presStyleLbl="revTx" presStyleIdx="0" presStyleCnt="2">
        <dgm:presLayoutVars>
          <dgm:bulletEnabled val="1"/>
        </dgm:presLayoutVars>
      </dgm:prSet>
      <dgm:spPr/>
      <dgm:t>
        <a:bodyPr/>
        <a:lstStyle/>
        <a:p>
          <a:endParaRPr lang="en-US"/>
        </a:p>
      </dgm:t>
    </dgm:pt>
    <dgm:pt modelId="{56327747-9160-4158-BF78-E9B5DAADFF07}" type="pres">
      <dgm:prSet presAssocID="{8020C81B-29C3-4BAF-A0E6-DDD10B4F5F33}" presName="parentText" presStyleLbl="node1" presStyleIdx="1" presStyleCnt="2" custLinFactNeighborY="-13178">
        <dgm:presLayoutVars>
          <dgm:chMax val="0"/>
          <dgm:bulletEnabled val="1"/>
        </dgm:presLayoutVars>
      </dgm:prSet>
      <dgm:spPr/>
      <dgm:t>
        <a:bodyPr/>
        <a:lstStyle/>
        <a:p>
          <a:endParaRPr lang="en-US"/>
        </a:p>
      </dgm:t>
    </dgm:pt>
    <dgm:pt modelId="{458220CB-8DCC-4B62-AE4E-6169C973D4BC}" type="pres">
      <dgm:prSet presAssocID="{8020C81B-29C3-4BAF-A0E6-DDD10B4F5F33}" presName="childText" presStyleLbl="revTx" presStyleIdx="1" presStyleCnt="2" custLinFactNeighborX="-2028">
        <dgm:presLayoutVars>
          <dgm:bulletEnabled val="1"/>
        </dgm:presLayoutVars>
      </dgm:prSet>
      <dgm:spPr/>
      <dgm:t>
        <a:bodyPr/>
        <a:lstStyle/>
        <a:p>
          <a:endParaRPr lang="en-US"/>
        </a:p>
      </dgm:t>
    </dgm:pt>
  </dgm:ptLst>
  <dgm:cxnLst>
    <dgm:cxn modelId="{2C3A1786-EAAC-499B-8543-DE92462946C4}" type="presOf" srcId="{6671A6DF-AF6A-4AB0-BB90-9BC41B09D338}" destId="{36FF27E9-1954-4D74-8C67-C3BB39A69011}" srcOrd="0" destOrd="0" presId="urn:microsoft.com/office/officeart/2005/8/layout/vList2"/>
    <dgm:cxn modelId="{1BC0875D-D2BA-44AC-8C82-C976F8267633}" type="presOf" srcId="{49A0A6C5-EB79-4772-A2BD-C71FFA852093}" destId="{458220CB-8DCC-4B62-AE4E-6169C973D4BC}" srcOrd="0" destOrd="0" presId="urn:microsoft.com/office/officeart/2005/8/layout/vList2"/>
    <dgm:cxn modelId="{CDAC2832-73A2-498F-9779-E070A3E16D9F}" type="presOf" srcId="{8020C81B-29C3-4BAF-A0E6-DDD10B4F5F33}" destId="{56327747-9160-4158-BF78-E9B5DAADFF07}" srcOrd="0" destOrd="0" presId="urn:microsoft.com/office/officeart/2005/8/layout/vList2"/>
    <dgm:cxn modelId="{B95CECD8-7036-4C08-9AC1-E969D226397A}" type="presOf" srcId="{46F183FC-81F9-4C81-B7C5-64F4C55E5A52}" destId="{97646763-F583-40A0-B4C9-EEF4653C1472}" srcOrd="0" destOrd="0" presId="urn:microsoft.com/office/officeart/2005/8/layout/vList2"/>
    <dgm:cxn modelId="{2B1667AC-72A7-4E6B-A53C-0D2F758773F7}" srcId="{19F11B83-0103-4041-9A12-829DFB26EB7B}" destId="{46F183FC-81F9-4C81-B7C5-64F4C55E5A52}" srcOrd="0" destOrd="0" parTransId="{477A1C1E-F082-4B1B-885D-5E83F4963D5C}" sibTransId="{028E66BC-F5B5-4DCF-9A88-361E0CD24911}"/>
    <dgm:cxn modelId="{3E19D69D-A41F-4813-9430-08EA20A69E6A}" srcId="{6671A6DF-AF6A-4AB0-BB90-9BC41B09D338}" destId="{19F11B83-0103-4041-9A12-829DFB26EB7B}" srcOrd="0" destOrd="0" parTransId="{C10E7AC0-3F9D-4CE3-9FF7-0909E553B257}" sibTransId="{3FC47753-BF07-4351-B1E7-440741493E2A}"/>
    <dgm:cxn modelId="{F30AE0F0-00DE-427C-8583-04AB71F69DCE}" srcId="{8020C81B-29C3-4BAF-A0E6-DDD10B4F5F33}" destId="{49A0A6C5-EB79-4772-A2BD-C71FFA852093}" srcOrd="0" destOrd="0" parTransId="{3B412A94-98BE-4ED2-A43A-B8C149EE9974}" sibTransId="{6F280627-E88A-4C15-948E-8656D9880799}"/>
    <dgm:cxn modelId="{9900F7E7-B54E-46B5-ACE1-D84B5FEE2556}" srcId="{6671A6DF-AF6A-4AB0-BB90-9BC41B09D338}" destId="{8020C81B-29C3-4BAF-A0E6-DDD10B4F5F33}" srcOrd="1" destOrd="0" parTransId="{AFC5C304-B9D0-4B02-AD88-1BE0DF050076}" sibTransId="{3298B2F6-4A20-4CF9-A477-9FEF76599FE3}"/>
    <dgm:cxn modelId="{0B8895E3-2345-4BE6-BBDF-D4D45D3F6AC3}" type="presOf" srcId="{19F11B83-0103-4041-9A12-829DFB26EB7B}" destId="{1343740D-2032-4A16-BB04-7F71B1E9AD80}" srcOrd="0" destOrd="0" presId="urn:microsoft.com/office/officeart/2005/8/layout/vList2"/>
    <dgm:cxn modelId="{0DFD2C82-4600-4E35-8CF5-27DED0D711BA}" type="presParOf" srcId="{36FF27E9-1954-4D74-8C67-C3BB39A69011}" destId="{1343740D-2032-4A16-BB04-7F71B1E9AD80}" srcOrd="0" destOrd="0" presId="urn:microsoft.com/office/officeart/2005/8/layout/vList2"/>
    <dgm:cxn modelId="{CA524A0D-4383-453A-8E49-B3383D75E4B4}" type="presParOf" srcId="{36FF27E9-1954-4D74-8C67-C3BB39A69011}" destId="{97646763-F583-40A0-B4C9-EEF4653C1472}" srcOrd="1" destOrd="0" presId="urn:microsoft.com/office/officeart/2005/8/layout/vList2"/>
    <dgm:cxn modelId="{5C150090-BFB2-470A-9A83-2B3E5F8863EA}" type="presParOf" srcId="{36FF27E9-1954-4D74-8C67-C3BB39A69011}" destId="{56327747-9160-4158-BF78-E9B5DAADFF07}" srcOrd="2" destOrd="0" presId="urn:microsoft.com/office/officeart/2005/8/layout/vList2"/>
    <dgm:cxn modelId="{CE6CF57E-23B1-4482-A5AA-2BD3A3DAE812}" type="presParOf" srcId="{36FF27E9-1954-4D74-8C67-C3BB39A69011}" destId="{458220CB-8DCC-4B62-AE4E-6169C973D4BC}" srcOrd="3" destOrd="0" presId="urn:microsoft.com/office/officeart/2005/8/layout/vList2"/>
  </dgm:cxnLst>
  <dgm:bg/>
  <dgm:whole>
    <a:ln w="57150">
      <a:solidFill>
        <a:schemeClr val="accent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46F69-321C-4252-B929-26CA36E3EF4C}"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804567D7-5FD9-4D1D-83AA-8351C6F5EB0C}">
      <dgm:prSet phldrT="[Text]" custT="1"/>
      <dgm:spPr>
        <a:solidFill>
          <a:srgbClr val="002060"/>
        </a:solidFill>
      </dgm:spPr>
      <dgm:t>
        <a:bodyPr/>
        <a:lstStyle/>
        <a:p>
          <a:r>
            <a:rPr lang="en-US" sz="1200" b="1" dirty="0" smtClean="0">
              <a:solidFill>
                <a:srgbClr val="FFFFFF"/>
              </a:solidFill>
            </a:rPr>
            <a:t>Not PSWP</a:t>
          </a:r>
          <a:endParaRPr lang="en-US" sz="1200" b="1" dirty="0">
            <a:solidFill>
              <a:srgbClr val="FFFFFF"/>
            </a:solidFill>
          </a:endParaRPr>
        </a:p>
      </dgm:t>
    </dgm:pt>
    <dgm:pt modelId="{62A0AE65-0E43-4536-BE99-0A4392308318}" type="parTrans" cxnId="{A5FEBB79-9132-4061-B133-08C7640493F2}">
      <dgm:prSet/>
      <dgm:spPr/>
      <dgm:t>
        <a:bodyPr/>
        <a:lstStyle/>
        <a:p>
          <a:endParaRPr lang="en-US"/>
        </a:p>
      </dgm:t>
    </dgm:pt>
    <dgm:pt modelId="{9600C0FB-12BA-4993-86C1-2D75470ACCCE}" type="sibTrans" cxnId="{A5FEBB79-9132-4061-B133-08C7640493F2}">
      <dgm:prSet/>
      <dgm:spPr/>
      <dgm:t>
        <a:bodyPr/>
        <a:lstStyle/>
        <a:p>
          <a:endParaRPr lang="en-US"/>
        </a:p>
      </dgm:t>
    </dgm:pt>
    <dgm:pt modelId="{DA263213-8A17-4EAC-A644-4B9D6642851E}">
      <dgm:prSet phldrT="[Text]" custT="1"/>
      <dgm:spPr>
        <a:solidFill>
          <a:srgbClr val="002060"/>
        </a:solidFill>
      </dgm:spPr>
      <dgm:t>
        <a:bodyPr/>
        <a:lstStyle/>
        <a:p>
          <a:r>
            <a:rPr lang="en-US" sz="1200" b="1" dirty="0" smtClean="0">
              <a:solidFill>
                <a:srgbClr val="FFFFFF"/>
              </a:solidFill>
            </a:rPr>
            <a:t>Medical record</a:t>
          </a:r>
          <a:endParaRPr lang="en-US" sz="1200" b="1" dirty="0">
            <a:solidFill>
              <a:srgbClr val="FFFFFF"/>
            </a:solidFill>
          </a:endParaRPr>
        </a:p>
      </dgm:t>
    </dgm:pt>
    <dgm:pt modelId="{7A2A7A4E-E383-4A30-A31A-6C6AE0ABEE01}" type="parTrans" cxnId="{E4739BFB-FE39-4700-B1DA-3CA4B76673FE}">
      <dgm:prSet/>
      <dgm:spPr/>
      <dgm:t>
        <a:bodyPr/>
        <a:lstStyle/>
        <a:p>
          <a:endParaRPr lang="en-US"/>
        </a:p>
      </dgm:t>
    </dgm:pt>
    <dgm:pt modelId="{BE268691-4D29-406F-9EE8-D302F5D82A92}" type="sibTrans" cxnId="{E4739BFB-FE39-4700-B1DA-3CA4B76673FE}">
      <dgm:prSet/>
      <dgm:spPr/>
      <dgm:t>
        <a:bodyPr/>
        <a:lstStyle/>
        <a:p>
          <a:endParaRPr lang="en-US"/>
        </a:p>
      </dgm:t>
    </dgm:pt>
    <dgm:pt modelId="{27B6FF00-E03F-4609-B938-3907556E75D2}">
      <dgm:prSet phldrT="[Text]" custT="1"/>
      <dgm:spPr>
        <a:solidFill>
          <a:srgbClr val="002060"/>
        </a:solidFill>
      </dgm:spPr>
      <dgm:t>
        <a:bodyPr/>
        <a:lstStyle/>
        <a:p>
          <a:r>
            <a:rPr lang="en-US" sz="1200" b="1" dirty="0" smtClean="0">
              <a:solidFill>
                <a:srgbClr val="FFFFFF"/>
              </a:solidFill>
            </a:rPr>
            <a:t>Billing</a:t>
          </a:r>
          <a:endParaRPr lang="en-US" sz="1200" b="1" dirty="0">
            <a:solidFill>
              <a:srgbClr val="FFFFFF"/>
            </a:solidFill>
          </a:endParaRPr>
        </a:p>
      </dgm:t>
    </dgm:pt>
    <dgm:pt modelId="{0ADB327E-F9DF-4436-A53A-391E934F9128}" type="parTrans" cxnId="{407196D5-6F3A-4CD7-86DB-CA6A1666745D}">
      <dgm:prSet/>
      <dgm:spPr/>
      <dgm:t>
        <a:bodyPr/>
        <a:lstStyle/>
        <a:p>
          <a:endParaRPr lang="en-US"/>
        </a:p>
      </dgm:t>
    </dgm:pt>
    <dgm:pt modelId="{EEDE5D7A-AFFC-4E08-AC4D-949CD5BE0A81}" type="sibTrans" cxnId="{407196D5-6F3A-4CD7-86DB-CA6A1666745D}">
      <dgm:prSet/>
      <dgm:spPr/>
      <dgm:t>
        <a:bodyPr/>
        <a:lstStyle/>
        <a:p>
          <a:endParaRPr lang="en-US"/>
        </a:p>
      </dgm:t>
    </dgm:pt>
    <dgm:pt modelId="{D6FDF70B-14A0-42B6-ABF3-B6A7AFB1CFA6}">
      <dgm:prSet phldrT="[Text]" custT="1"/>
      <dgm:spPr>
        <a:solidFill>
          <a:srgbClr val="002060"/>
        </a:solidFill>
      </dgm:spPr>
      <dgm:t>
        <a:bodyPr/>
        <a:lstStyle/>
        <a:p>
          <a:r>
            <a:rPr lang="en-US" sz="1200" b="1" dirty="0" smtClean="0">
              <a:solidFill>
                <a:srgbClr val="FFFFFF"/>
              </a:solidFill>
            </a:rPr>
            <a:t>Other original record</a:t>
          </a:r>
          <a:endParaRPr lang="en-US" sz="1200" b="1" dirty="0">
            <a:solidFill>
              <a:srgbClr val="FFFFFF"/>
            </a:solidFill>
          </a:endParaRPr>
        </a:p>
      </dgm:t>
    </dgm:pt>
    <dgm:pt modelId="{E017BE74-3E77-402A-8BB5-4EB00F9FD100}" type="parTrans" cxnId="{E5DA2526-03A3-4C59-981D-00DB86742E9C}">
      <dgm:prSet/>
      <dgm:spPr/>
      <dgm:t>
        <a:bodyPr/>
        <a:lstStyle/>
        <a:p>
          <a:endParaRPr lang="en-US"/>
        </a:p>
      </dgm:t>
    </dgm:pt>
    <dgm:pt modelId="{6BD1712B-1743-40CC-AE85-8CAEA15CEC14}" type="sibTrans" cxnId="{E5DA2526-03A3-4C59-981D-00DB86742E9C}">
      <dgm:prSet/>
      <dgm:spPr/>
      <dgm:t>
        <a:bodyPr/>
        <a:lstStyle/>
        <a:p>
          <a:endParaRPr lang="en-US"/>
        </a:p>
      </dgm:t>
    </dgm:pt>
    <dgm:pt modelId="{DD4E11FB-6FA9-402B-8D7F-F93CC4848062}">
      <dgm:prSet phldrT="[Text]" custT="1"/>
      <dgm:spPr>
        <a:solidFill>
          <a:srgbClr val="002060"/>
        </a:solidFill>
      </dgm:spPr>
      <dgm:t>
        <a:bodyPr/>
        <a:lstStyle/>
        <a:p>
          <a:r>
            <a:rPr lang="en-US" sz="1200" b="1" dirty="0" smtClean="0">
              <a:solidFill>
                <a:srgbClr val="FFFFFF"/>
              </a:solidFill>
            </a:rPr>
            <a:t>Discharge information</a:t>
          </a:r>
          <a:endParaRPr lang="en-US" sz="1200" b="1" dirty="0">
            <a:solidFill>
              <a:srgbClr val="FFFFFF"/>
            </a:solidFill>
          </a:endParaRPr>
        </a:p>
      </dgm:t>
    </dgm:pt>
    <dgm:pt modelId="{DC6115D1-44C5-45D4-B018-4CDCB630BFB1}" type="parTrans" cxnId="{FE4FB39F-7A04-4E61-A9E8-514DE5A09D79}">
      <dgm:prSet/>
      <dgm:spPr/>
      <dgm:t>
        <a:bodyPr/>
        <a:lstStyle/>
        <a:p>
          <a:endParaRPr lang="en-US"/>
        </a:p>
      </dgm:t>
    </dgm:pt>
    <dgm:pt modelId="{B3BB206F-8F29-4F7B-8452-877B6EAC6A58}" type="sibTrans" cxnId="{FE4FB39F-7A04-4E61-A9E8-514DE5A09D79}">
      <dgm:prSet/>
      <dgm:spPr/>
      <dgm:t>
        <a:bodyPr/>
        <a:lstStyle/>
        <a:p>
          <a:endParaRPr lang="en-US"/>
        </a:p>
      </dgm:t>
    </dgm:pt>
    <dgm:pt modelId="{BCE55470-55BC-4C11-A9BE-8218624466C7}">
      <dgm:prSet custT="1"/>
      <dgm:spPr>
        <a:solidFill>
          <a:srgbClr val="002060"/>
        </a:solidFill>
      </dgm:spPr>
      <dgm:t>
        <a:bodyPr/>
        <a:lstStyle/>
        <a:p>
          <a:r>
            <a:rPr lang="en-US" sz="1200" b="1" dirty="0" smtClean="0">
              <a:solidFill>
                <a:srgbClr val="FFFFFF"/>
              </a:solidFill>
            </a:rPr>
            <a:t>Data collected for another reason</a:t>
          </a:r>
          <a:endParaRPr lang="en-US" sz="1200" b="1" dirty="0">
            <a:solidFill>
              <a:srgbClr val="FFFFFF"/>
            </a:solidFill>
          </a:endParaRPr>
        </a:p>
      </dgm:t>
    </dgm:pt>
    <dgm:pt modelId="{307BDF11-D5C9-4CFC-B3F1-8ED4A984AE0E}" type="parTrans" cxnId="{437D7DC9-F642-4388-A93D-329E52678ECA}">
      <dgm:prSet/>
      <dgm:spPr/>
      <dgm:t>
        <a:bodyPr/>
        <a:lstStyle/>
        <a:p>
          <a:endParaRPr lang="en-US"/>
        </a:p>
      </dgm:t>
    </dgm:pt>
    <dgm:pt modelId="{3CE0B5B0-3976-48DA-BBF4-C3D2699B0D73}" type="sibTrans" cxnId="{437D7DC9-F642-4388-A93D-329E52678ECA}">
      <dgm:prSet/>
      <dgm:spPr/>
      <dgm:t>
        <a:bodyPr/>
        <a:lstStyle/>
        <a:p>
          <a:endParaRPr lang="en-US"/>
        </a:p>
      </dgm:t>
    </dgm:pt>
    <dgm:pt modelId="{542B0252-FCE7-47A1-9ABA-D6B99B114009}">
      <dgm:prSet custT="1"/>
      <dgm:spPr>
        <a:solidFill>
          <a:srgbClr val="002060"/>
        </a:solidFill>
      </dgm:spPr>
      <dgm:t>
        <a:bodyPr/>
        <a:lstStyle/>
        <a:p>
          <a:r>
            <a:rPr lang="en-US" sz="1200" b="1" dirty="0" smtClean="0">
              <a:solidFill>
                <a:srgbClr val="FFFFFF"/>
              </a:solidFill>
            </a:rPr>
            <a:t>Data removed from PSES</a:t>
          </a:r>
          <a:endParaRPr lang="en-US" sz="1200" b="1" dirty="0">
            <a:solidFill>
              <a:srgbClr val="FFFFFF"/>
            </a:solidFill>
          </a:endParaRPr>
        </a:p>
      </dgm:t>
    </dgm:pt>
    <dgm:pt modelId="{ED9D2693-062D-4D7A-B35C-A254E00F7570}" type="parTrans" cxnId="{40EA6D89-A8F7-4676-ABDE-63E983613EAB}">
      <dgm:prSet/>
      <dgm:spPr/>
      <dgm:t>
        <a:bodyPr/>
        <a:lstStyle/>
        <a:p>
          <a:endParaRPr lang="en-US"/>
        </a:p>
      </dgm:t>
    </dgm:pt>
    <dgm:pt modelId="{756B3797-A28F-4F01-9D8F-88012D3C4FB9}" type="sibTrans" cxnId="{40EA6D89-A8F7-4676-ABDE-63E983613EAB}">
      <dgm:prSet/>
      <dgm:spPr/>
      <dgm:t>
        <a:bodyPr/>
        <a:lstStyle/>
        <a:p>
          <a:endParaRPr lang="en-US"/>
        </a:p>
      </dgm:t>
    </dgm:pt>
    <dgm:pt modelId="{F097551F-5047-4F89-94BE-3B7784182AA3}" type="pres">
      <dgm:prSet presAssocID="{61246F69-321C-4252-B929-26CA36E3EF4C}" presName="Name0" presStyleCnt="0">
        <dgm:presLayoutVars>
          <dgm:chMax val="1"/>
          <dgm:chPref val="1"/>
          <dgm:dir/>
          <dgm:animOne val="branch"/>
          <dgm:animLvl val="lvl"/>
        </dgm:presLayoutVars>
      </dgm:prSet>
      <dgm:spPr/>
      <dgm:t>
        <a:bodyPr/>
        <a:lstStyle/>
        <a:p>
          <a:endParaRPr lang="en-US"/>
        </a:p>
      </dgm:t>
    </dgm:pt>
    <dgm:pt modelId="{E56D5F00-AC85-4706-988A-C6675B3CF14B}" type="pres">
      <dgm:prSet presAssocID="{804567D7-5FD9-4D1D-83AA-8351C6F5EB0C}" presName="Parent" presStyleLbl="node0" presStyleIdx="0" presStyleCnt="1">
        <dgm:presLayoutVars>
          <dgm:chMax val="6"/>
          <dgm:chPref val="6"/>
        </dgm:presLayoutVars>
      </dgm:prSet>
      <dgm:spPr/>
      <dgm:t>
        <a:bodyPr/>
        <a:lstStyle/>
        <a:p>
          <a:endParaRPr lang="en-US"/>
        </a:p>
      </dgm:t>
    </dgm:pt>
    <dgm:pt modelId="{2E4AA05E-9B81-46FB-AEC9-EECD5AB0BE95}" type="pres">
      <dgm:prSet presAssocID="{542B0252-FCE7-47A1-9ABA-D6B99B114009}" presName="Accent1" presStyleCnt="0"/>
      <dgm:spPr/>
    </dgm:pt>
    <dgm:pt modelId="{78E05EDC-7C4E-4EA0-A16C-D8CA949F75D8}" type="pres">
      <dgm:prSet presAssocID="{542B0252-FCE7-47A1-9ABA-D6B99B114009}" presName="Accent" presStyleLbl="bgShp" presStyleIdx="0" presStyleCnt="6"/>
      <dgm:spPr/>
    </dgm:pt>
    <dgm:pt modelId="{9F0D777A-9572-4068-A710-F47A53985801}" type="pres">
      <dgm:prSet presAssocID="{542B0252-FCE7-47A1-9ABA-D6B99B114009}" presName="Child1" presStyleLbl="node1" presStyleIdx="0" presStyleCnt="6" custLinFactNeighborX="-2054" custLinFactNeighborY="3168">
        <dgm:presLayoutVars>
          <dgm:chMax val="0"/>
          <dgm:chPref val="0"/>
          <dgm:bulletEnabled val="1"/>
        </dgm:presLayoutVars>
      </dgm:prSet>
      <dgm:spPr/>
      <dgm:t>
        <a:bodyPr/>
        <a:lstStyle/>
        <a:p>
          <a:endParaRPr lang="en-US"/>
        </a:p>
      </dgm:t>
    </dgm:pt>
    <dgm:pt modelId="{B3B8DDBE-46C2-4C3B-9253-6F100B047A06}" type="pres">
      <dgm:prSet presAssocID="{DA263213-8A17-4EAC-A644-4B9D6642851E}" presName="Accent2" presStyleCnt="0"/>
      <dgm:spPr/>
    </dgm:pt>
    <dgm:pt modelId="{E820601B-0CD9-42C5-B4C3-5CF5A4801D09}" type="pres">
      <dgm:prSet presAssocID="{DA263213-8A17-4EAC-A644-4B9D6642851E}" presName="Accent" presStyleLbl="bgShp" presStyleIdx="1" presStyleCnt="6"/>
      <dgm:spPr>
        <a:solidFill>
          <a:srgbClr val="D4EAEC"/>
        </a:solidFill>
      </dgm:spPr>
      <dgm:t>
        <a:bodyPr/>
        <a:lstStyle/>
        <a:p>
          <a:endParaRPr lang="en-US"/>
        </a:p>
      </dgm:t>
    </dgm:pt>
    <dgm:pt modelId="{08850167-4E93-4F6E-8846-32169390B3EA}" type="pres">
      <dgm:prSet presAssocID="{DA263213-8A17-4EAC-A644-4B9D6642851E}" presName="Child2" presStyleLbl="node1" presStyleIdx="1" presStyleCnt="6" custLinFactNeighborX="-2054" custLinFactNeighborY="-6261">
        <dgm:presLayoutVars>
          <dgm:chMax val="0"/>
          <dgm:chPref val="0"/>
          <dgm:bulletEnabled val="1"/>
        </dgm:presLayoutVars>
      </dgm:prSet>
      <dgm:spPr/>
      <dgm:t>
        <a:bodyPr/>
        <a:lstStyle/>
        <a:p>
          <a:endParaRPr lang="en-US"/>
        </a:p>
      </dgm:t>
    </dgm:pt>
    <dgm:pt modelId="{88B98B2E-6DF8-4800-908E-35F3A2EFB025}" type="pres">
      <dgm:prSet presAssocID="{BCE55470-55BC-4C11-A9BE-8218624466C7}" presName="Accent3" presStyleCnt="0"/>
      <dgm:spPr/>
    </dgm:pt>
    <dgm:pt modelId="{C3C0C41D-91B4-4D56-BE11-4D05E6266039}" type="pres">
      <dgm:prSet presAssocID="{BCE55470-55BC-4C11-A9BE-8218624466C7}" presName="Accent" presStyleLbl="bgShp" presStyleIdx="2" presStyleCnt="6"/>
      <dgm:spPr>
        <a:solidFill>
          <a:srgbClr val="D4EAEC"/>
        </a:solidFill>
      </dgm:spPr>
      <dgm:t>
        <a:bodyPr/>
        <a:lstStyle/>
        <a:p>
          <a:endParaRPr lang="en-US"/>
        </a:p>
      </dgm:t>
    </dgm:pt>
    <dgm:pt modelId="{C5AEC1D0-8987-40D2-99E2-207B01A17CFB}" type="pres">
      <dgm:prSet presAssocID="{BCE55470-55BC-4C11-A9BE-8218624466C7}" presName="Child3" presStyleLbl="node1" presStyleIdx="2" presStyleCnt="6" custLinFactNeighborX="-2054" custLinFactNeighborY="-6261">
        <dgm:presLayoutVars>
          <dgm:chMax val="0"/>
          <dgm:chPref val="0"/>
          <dgm:bulletEnabled val="1"/>
        </dgm:presLayoutVars>
      </dgm:prSet>
      <dgm:spPr/>
      <dgm:t>
        <a:bodyPr/>
        <a:lstStyle/>
        <a:p>
          <a:endParaRPr lang="en-US"/>
        </a:p>
      </dgm:t>
    </dgm:pt>
    <dgm:pt modelId="{EFEDA73F-0889-4EA1-862C-368A5F7F46BB}" type="pres">
      <dgm:prSet presAssocID="{27B6FF00-E03F-4609-B938-3907556E75D2}" presName="Accent4" presStyleCnt="0"/>
      <dgm:spPr/>
    </dgm:pt>
    <dgm:pt modelId="{B979967C-65A8-4C01-958D-7C64251AD4B0}" type="pres">
      <dgm:prSet presAssocID="{27B6FF00-E03F-4609-B938-3907556E75D2}" presName="Accent" presStyleLbl="bgShp" presStyleIdx="3" presStyleCnt="6"/>
      <dgm:spPr>
        <a:solidFill>
          <a:srgbClr val="D4EAEC"/>
        </a:solidFill>
      </dgm:spPr>
      <dgm:t>
        <a:bodyPr/>
        <a:lstStyle/>
        <a:p>
          <a:endParaRPr lang="en-US"/>
        </a:p>
      </dgm:t>
    </dgm:pt>
    <dgm:pt modelId="{3823669D-8E2D-41EC-83F3-F110D0E8EA1C}" type="pres">
      <dgm:prSet presAssocID="{27B6FF00-E03F-4609-B938-3907556E75D2}" presName="Child4" presStyleLbl="node1" presStyleIdx="3" presStyleCnt="6" custLinFactNeighborY="-6261">
        <dgm:presLayoutVars>
          <dgm:chMax val="0"/>
          <dgm:chPref val="0"/>
          <dgm:bulletEnabled val="1"/>
        </dgm:presLayoutVars>
      </dgm:prSet>
      <dgm:spPr/>
      <dgm:t>
        <a:bodyPr/>
        <a:lstStyle/>
        <a:p>
          <a:endParaRPr lang="en-US"/>
        </a:p>
      </dgm:t>
    </dgm:pt>
    <dgm:pt modelId="{02A7CB7A-43D0-4101-B440-BD5B99ADEBF5}" type="pres">
      <dgm:prSet presAssocID="{D6FDF70B-14A0-42B6-ABF3-B6A7AFB1CFA6}" presName="Accent5" presStyleCnt="0"/>
      <dgm:spPr/>
    </dgm:pt>
    <dgm:pt modelId="{FCCDF999-0614-4518-B37A-7E6DC1CAED85}" type="pres">
      <dgm:prSet presAssocID="{D6FDF70B-14A0-42B6-ABF3-B6A7AFB1CFA6}" presName="Accent" presStyleLbl="bgShp" presStyleIdx="4" presStyleCnt="6"/>
      <dgm:spPr>
        <a:solidFill>
          <a:srgbClr val="D4EAEC"/>
        </a:solidFill>
      </dgm:spPr>
      <dgm:t>
        <a:bodyPr/>
        <a:lstStyle/>
        <a:p>
          <a:endParaRPr lang="en-US"/>
        </a:p>
      </dgm:t>
    </dgm:pt>
    <dgm:pt modelId="{347D016F-5D3E-41AC-9155-0363004F16C8}" type="pres">
      <dgm:prSet presAssocID="{D6FDF70B-14A0-42B6-ABF3-B6A7AFB1CFA6}" presName="Child5" presStyleLbl="node1" presStyleIdx="4" presStyleCnt="6">
        <dgm:presLayoutVars>
          <dgm:chMax val="0"/>
          <dgm:chPref val="0"/>
          <dgm:bulletEnabled val="1"/>
        </dgm:presLayoutVars>
      </dgm:prSet>
      <dgm:spPr/>
      <dgm:t>
        <a:bodyPr/>
        <a:lstStyle/>
        <a:p>
          <a:endParaRPr lang="en-US"/>
        </a:p>
      </dgm:t>
    </dgm:pt>
    <dgm:pt modelId="{9E897259-ABD4-4B28-9151-72E11E1D12E9}" type="pres">
      <dgm:prSet presAssocID="{DD4E11FB-6FA9-402B-8D7F-F93CC4848062}" presName="Accent6" presStyleCnt="0"/>
      <dgm:spPr/>
    </dgm:pt>
    <dgm:pt modelId="{F071FA0C-229D-4832-B534-B18C046FD50B}" type="pres">
      <dgm:prSet presAssocID="{DD4E11FB-6FA9-402B-8D7F-F93CC4848062}" presName="Accent" presStyleLbl="bgShp" presStyleIdx="5" presStyleCnt="6"/>
      <dgm:spPr>
        <a:solidFill>
          <a:srgbClr val="D4EAEC"/>
        </a:solidFill>
      </dgm:spPr>
      <dgm:t>
        <a:bodyPr/>
        <a:lstStyle/>
        <a:p>
          <a:endParaRPr lang="en-US"/>
        </a:p>
      </dgm:t>
    </dgm:pt>
    <dgm:pt modelId="{EF4C74DB-CFC8-4E1F-AE46-1B16EEC33DC1}" type="pres">
      <dgm:prSet presAssocID="{DD4E11FB-6FA9-402B-8D7F-F93CC4848062}" presName="Child6" presStyleLbl="node1" presStyleIdx="5" presStyleCnt="6">
        <dgm:presLayoutVars>
          <dgm:chMax val="0"/>
          <dgm:chPref val="0"/>
          <dgm:bulletEnabled val="1"/>
        </dgm:presLayoutVars>
      </dgm:prSet>
      <dgm:spPr/>
      <dgm:t>
        <a:bodyPr/>
        <a:lstStyle/>
        <a:p>
          <a:endParaRPr lang="en-US"/>
        </a:p>
      </dgm:t>
    </dgm:pt>
  </dgm:ptLst>
  <dgm:cxnLst>
    <dgm:cxn modelId="{FE4FB39F-7A04-4E61-A9E8-514DE5A09D79}" srcId="{804567D7-5FD9-4D1D-83AA-8351C6F5EB0C}" destId="{DD4E11FB-6FA9-402B-8D7F-F93CC4848062}" srcOrd="5" destOrd="0" parTransId="{DC6115D1-44C5-45D4-B018-4CDCB630BFB1}" sibTransId="{B3BB206F-8F29-4F7B-8452-877B6EAC6A58}"/>
    <dgm:cxn modelId="{5DDA6292-4606-453B-A77D-B5900D5F0E70}" type="presOf" srcId="{61246F69-321C-4252-B929-26CA36E3EF4C}" destId="{F097551F-5047-4F89-94BE-3B7784182AA3}" srcOrd="0" destOrd="0" presId="urn:microsoft.com/office/officeart/2011/layout/HexagonRadial"/>
    <dgm:cxn modelId="{8545865D-CE74-4B79-ABB3-61DCE9331658}" type="presOf" srcId="{804567D7-5FD9-4D1D-83AA-8351C6F5EB0C}" destId="{E56D5F00-AC85-4706-988A-C6675B3CF14B}" srcOrd="0" destOrd="0" presId="urn:microsoft.com/office/officeart/2011/layout/HexagonRadial"/>
    <dgm:cxn modelId="{51D8B199-FDE0-4386-AC0F-CA80834CD2F0}" type="presOf" srcId="{27B6FF00-E03F-4609-B938-3907556E75D2}" destId="{3823669D-8E2D-41EC-83F3-F110D0E8EA1C}" srcOrd="0" destOrd="0" presId="urn:microsoft.com/office/officeart/2011/layout/HexagonRadial"/>
    <dgm:cxn modelId="{CA8030C9-6BF3-4EDD-BBC2-3C27AD2CF7FD}" type="presOf" srcId="{BCE55470-55BC-4C11-A9BE-8218624466C7}" destId="{C5AEC1D0-8987-40D2-99E2-207B01A17CFB}" srcOrd="0" destOrd="0" presId="urn:microsoft.com/office/officeart/2011/layout/HexagonRadial"/>
    <dgm:cxn modelId="{7D22ADC3-C04A-463A-A6AF-B5D2B7AD306B}" type="presOf" srcId="{542B0252-FCE7-47A1-9ABA-D6B99B114009}" destId="{9F0D777A-9572-4068-A710-F47A53985801}" srcOrd="0" destOrd="0" presId="urn:microsoft.com/office/officeart/2011/layout/HexagonRadial"/>
    <dgm:cxn modelId="{89BCE218-EB76-41A9-B713-1834550D99F1}" type="presOf" srcId="{DA263213-8A17-4EAC-A644-4B9D6642851E}" destId="{08850167-4E93-4F6E-8846-32169390B3EA}" srcOrd="0" destOrd="0" presId="urn:microsoft.com/office/officeart/2011/layout/HexagonRadial"/>
    <dgm:cxn modelId="{BE559198-2EEB-4DE5-A4CF-4F5D60328A68}" type="presOf" srcId="{D6FDF70B-14A0-42B6-ABF3-B6A7AFB1CFA6}" destId="{347D016F-5D3E-41AC-9155-0363004F16C8}" srcOrd="0" destOrd="0" presId="urn:microsoft.com/office/officeart/2011/layout/HexagonRadial"/>
    <dgm:cxn modelId="{E4739BFB-FE39-4700-B1DA-3CA4B76673FE}" srcId="{804567D7-5FD9-4D1D-83AA-8351C6F5EB0C}" destId="{DA263213-8A17-4EAC-A644-4B9D6642851E}" srcOrd="1" destOrd="0" parTransId="{7A2A7A4E-E383-4A30-A31A-6C6AE0ABEE01}" sibTransId="{BE268691-4D29-406F-9EE8-D302F5D82A92}"/>
    <dgm:cxn modelId="{407196D5-6F3A-4CD7-86DB-CA6A1666745D}" srcId="{804567D7-5FD9-4D1D-83AA-8351C6F5EB0C}" destId="{27B6FF00-E03F-4609-B938-3907556E75D2}" srcOrd="3" destOrd="0" parTransId="{0ADB327E-F9DF-4436-A53A-391E934F9128}" sibTransId="{EEDE5D7A-AFFC-4E08-AC4D-949CD5BE0A81}"/>
    <dgm:cxn modelId="{B6F510D5-71A9-471A-9F65-937B6FFB6572}" type="presOf" srcId="{DD4E11FB-6FA9-402B-8D7F-F93CC4848062}" destId="{EF4C74DB-CFC8-4E1F-AE46-1B16EEC33DC1}" srcOrd="0" destOrd="0" presId="urn:microsoft.com/office/officeart/2011/layout/HexagonRadial"/>
    <dgm:cxn modelId="{40EA6D89-A8F7-4676-ABDE-63E983613EAB}" srcId="{804567D7-5FD9-4D1D-83AA-8351C6F5EB0C}" destId="{542B0252-FCE7-47A1-9ABA-D6B99B114009}" srcOrd="0" destOrd="0" parTransId="{ED9D2693-062D-4D7A-B35C-A254E00F7570}" sibTransId="{756B3797-A28F-4F01-9D8F-88012D3C4FB9}"/>
    <dgm:cxn modelId="{437D7DC9-F642-4388-A93D-329E52678ECA}" srcId="{804567D7-5FD9-4D1D-83AA-8351C6F5EB0C}" destId="{BCE55470-55BC-4C11-A9BE-8218624466C7}" srcOrd="2" destOrd="0" parTransId="{307BDF11-D5C9-4CFC-B3F1-8ED4A984AE0E}" sibTransId="{3CE0B5B0-3976-48DA-BBF4-C3D2699B0D73}"/>
    <dgm:cxn modelId="{A5FEBB79-9132-4061-B133-08C7640493F2}" srcId="{61246F69-321C-4252-B929-26CA36E3EF4C}" destId="{804567D7-5FD9-4D1D-83AA-8351C6F5EB0C}" srcOrd="0" destOrd="0" parTransId="{62A0AE65-0E43-4536-BE99-0A4392308318}" sibTransId="{9600C0FB-12BA-4993-86C1-2D75470ACCCE}"/>
    <dgm:cxn modelId="{E5DA2526-03A3-4C59-981D-00DB86742E9C}" srcId="{804567D7-5FD9-4D1D-83AA-8351C6F5EB0C}" destId="{D6FDF70B-14A0-42B6-ABF3-B6A7AFB1CFA6}" srcOrd="4" destOrd="0" parTransId="{E017BE74-3E77-402A-8BB5-4EB00F9FD100}" sibTransId="{6BD1712B-1743-40CC-AE85-8CAEA15CEC14}"/>
    <dgm:cxn modelId="{350FDC11-6FFD-40FE-AC11-4641B08142B2}" type="presParOf" srcId="{F097551F-5047-4F89-94BE-3B7784182AA3}" destId="{E56D5F00-AC85-4706-988A-C6675B3CF14B}" srcOrd="0" destOrd="0" presId="urn:microsoft.com/office/officeart/2011/layout/HexagonRadial"/>
    <dgm:cxn modelId="{F6ED4B08-8320-468A-A2B3-786A471E87B6}" type="presParOf" srcId="{F097551F-5047-4F89-94BE-3B7784182AA3}" destId="{2E4AA05E-9B81-46FB-AEC9-EECD5AB0BE95}" srcOrd="1" destOrd="0" presId="urn:microsoft.com/office/officeart/2011/layout/HexagonRadial"/>
    <dgm:cxn modelId="{BAE67FC1-B2C1-48EF-A23E-CF25B4B48D8B}" type="presParOf" srcId="{2E4AA05E-9B81-46FB-AEC9-EECD5AB0BE95}" destId="{78E05EDC-7C4E-4EA0-A16C-D8CA949F75D8}" srcOrd="0" destOrd="0" presId="urn:microsoft.com/office/officeart/2011/layout/HexagonRadial"/>
    <dgm:cxn modelId="{C814AE35-F501-4F30-8DD4-27D5FC14E334}" type="presParOf" srcId="{F097551F-5047-4F89-94BE-3B7784182AA3}" destId="{9F0D777A-9572-4068-A710-F47A53985801}" srcOrd="2" destOrd="0" presId="urn:microsoft.com/office/officeart/2011/layout/HexagonRadial"/>
    <dgm:cxn modelId="{70CA0443-FB6A-4A81-A573-BC746043E8B8}" type="presParOf" srcId="{F097551F-5047-4F89-94BE-3B7784182AA3}" destId="{B3B8DDBE-46C2-4C3B-9253-6F100B047A06}" srcOrd="3" destOrd="0" presId="urn:microsoft.com/office/officeart/2011/layout/HexagonRadial"/>
    <dgm:cxn modelId="{41D2B907-F197-4D49-9E06-6790776BCDAC}" type="presParOf" srcId="{B3B8DDBE-46C2-4C3B-9253-6F100B047A06}" destId="{E820601B-0CD9-42C5-B4C3-5CF5A4801D09}" srcOrd="0" destOrd="0" presId="urn:microsoft.com/office/officeart/2011/layout/HexagonRadial"/>
    <dgm:cxn modelId="{BDA41694-8426-4865-B3B6-A25BA823313E}" type="presParOf" srcId="{F097551F-5047-4F89-94BE-3B7784182AA3}" destId="{08850167-4E93-4F6E-8846-32169390B3EA}" srcOrd="4" destOrd="0" presId="urn:microsoft.com/office/officeart/2011/layout/HexagonRadial"/>
    <dgm:cxn modelId="{603C3BD4-8031-474B-94D3-295274177806}" type="presParOf" srcId="{F097551F-5047-4F89-94BE-3B7784182AA3}" destId="{88B98B2E-6DF8-4800-908E-35F3A2EFB025}" srcOrd="5" destOrd="0" presId="urn:microsoft.com/office/officeart/2011/layout/HexagonRadial"/>
    <dgm:cxn modelId="{07B54CCF-CF7E-4C6E-8489-7BF0D5868EE5}" type="presParOf" srcId="{88B98B2E-6DF8-4800-908E-35F3A2EFB025}" destId="{C3C0C41D-91B4-4D56-BE11-4D05E6266039}" srcOrd="0" destOrd="0" presId="urn:microsoft.com/office/officeart/2011/layout/HexagonRadial"/>
    <dgm:cxn modelId="{2B58AD4C-51FE-42F3-85A3-93F70DFD1328}" type="presParOf" srcId="{F097551F-5047-4F89-94BE-3B7784182AA3}" destId="{C5AEC1D0-8987-40D2-99E2-207B01A17CFB}" srcOrd="6" destOrd="0" presId="urn:microsoft.com/office/officeart/2011/layout/HexagonRadial"/>
    <dgm:cxn modelId="{C179ADDE-4A9C-46A0-9800-08EFF22A6838}" type="presParOf" srcId="{F097551F-5047-4F89-94BE-3B7784182AA3}" destId="{EFEDA73F-0889-4EA1-862C-368A5F7F46BB}" srcOrd="7" destOrd="0" presId="urn:microsoft.com/office/officeart/2011/layout/HexagonRadial"/>
    <dgm:cxn modelId="{7FEFF818-330A-44D7-A693-3EBAF1E3F9AA}" type="presParOf" srcId="{EFEDA73F-0889-4EA1-862C-368A5F7F46BB}" destId="{B979967C-65A8-4C01-958D-7C64251AD4B0}" srcOrd="0" destOrd="0" presId="urn:microsoft.com/office/officeart/2011/layout/HexagonRadial"/>
    <dgm:cxn modelId="{BEC70F2C-9E87-4DAD-83F9-B016DF087302}" type="presParOf" srcId="{F097551F-5047-4F89-94BE-3B7784182AA3}" destId="{3823669D-8E2D-41EC-83F3-F110D0E8EA1C}" srcOrd="8" destOrd="0" presId="urn:microsoft.com/office/officeart/2011/layout/HexagonRadial"/>
    <dgm:cxn modelId="{BDD3301D-D690-4A91-957A-0AE000344979}" type="presParOf" srcId="{F097551F-5047-4F89-94BE-3B7784182AA3}" destId="{02A7CB7A-43D0-4101-B440-BD5B99ADEBF5}" srcOrd="9" destOrd="0" presId="urn:microsoft.com/office/officeart/2011/layout/HexagonRadial"/>
    <dgm:cxn modelId="{71BE0736-3A02-4270-A3EE-1282B319541D}" type="presParOf" srcId="{02A7CB7A-43D0-4101-B440-BD5B99ADEBF5}" destId="{FCCDF999-0614-4518-B37A-7E6DC1CAED85}" srcOrd="0" destOrd="0" presId="urn:microsoft.com/office/officeart/2011/layout/HexagonRadial"/>
    <dgm:cxn modelId="{2351F284-7DCC-45D2-81BC-223127FFDA14}" type="presParOf" srcId="{F097551F-5047-4F89-94BE-3B7784182AA3}" destId="{347D016F-5D3E-41AC-9155-0363004F16C8}" srcOrd="10" destOrd="0" presId="urn:microsoft.com/office/officeart/2011/layout/HexagonRadial"/>
    <dgm:cxn modelId="{65C174DB-4225-4996-9E80-AEDCE40B29B9}" type="presParOf" srcId="{F097551F-5047-4F89-94BE-3B7784182AA3}" destId="{9E897259-ABD4-4B28-9151-72E11E1D12E9}" srcOrd="11" destOrd="0" presId="urn:microsoft.com/office/officeart/2011/layout/HexagonRadial"/>
    <dgm:cxn modelId="{A81A09F6-6747-4184-AA57-05C1BB1B57F2}" type="presParOf" srcId="{9E897259-ABD4-4B28-9151-72E11E1D12E9}" destId="{F071FA0C-229D-4832-B534-B18C046FD50B}" srcOrd="0" destOrd="0" presId="urn:microsoft.com/office/officeart/2011/layout/HexagonRadial"/>
    <dgm:cxn modelId="{5B7143B6-EB06-489C-83E8-8C791E742B6E}" type="presParOf" srcId="{F097551F-5047-4F89-94BE-3B7784182AA3}" destId="{EF4C74DB-CFC8-4E1F-AE46-1B16EEC33DC1}"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71A6DF-AF6A-4AB0-BB90-9BC41B09D338}"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19F11B83-0103-4041-9A12-829DFB26EB7B}">
      <dgm:prSet phldrT="[Tex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800" b="1" dirty="0" smtClean="0">
              <a:solidFill>
                <a:srgbClr val="FFFFFF"/>
              </a:solidFill>
            </a:rPr>
            <a:t>Information collected, maintained, or developed separately, or exists separately, from a patient safety evaluation system.</a:t>
          </a:r>
        </a:p>
      </dgm:t>
    </dgm:pt>
    <dgm:pt modelId="{C10E7AC0-3F9D-4CE3-9FF7-0909E553B257}" type="parTrans" cxnId="{3E19D69D-A41F-4813-9430-08EA20A69E6A}">
      <dgm:prSet/>
      <dgm:spPr/>
      <dgm:t>
        <a:bodyPr/>
        <a:lstStyle/>
        <a:p>
          <a:endParaRPr lang="en-US" sz="2000" b="1"/>
        </a:p>
      </dgm:t>
    </dgm:pt>
    <dgm:pt modelId="{3FC47753-BF07-4351-B1E7-440741493E2A}" type="sibTrans" cxnId="{3E19D69D-A41F-4813-9430-08EA20A69E6A}">
      <dgm:prSet/>
      <dgm:spPr/>
      <dgm:t>
        <a:bodyPr/>
        <a:lstStyle/>
        <a:p>
          <a:endParaRPr lang="en-US" sz="2000" b="1"/>
        </a:p>
      </dgm:t>
    </dgm:pt>
    <dgm:pt modelId="{46F183FC-81F9-4C81-B7C5-64F4C55E5A52}">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smtClean="0"/>
            <a:t>Data removed from a patient </a:t>
          </a:r>
          <a:r>
            <a:rPr lang="en-US" sz="1800" b="1" dirty="0" smtClean="0"/>
            <a:t>safety</a:t>
          </a:r>
          <a:r>
            <a:rPr lang="en-US" sz="2000" b="1" dirty="0" smtClean="0"/>
            <a:t> evaluation system</a:t>
          </a:r>
          <a:endParaRPr lang="en-US" sz="2000" b="1" dirty="0"/>
        </a:p>
      </dgm:t>
    </dgm:pt>
    <dgm:pt modelId="{477A1C1E-F082-4B1B-885D-5E83F4963D5C}" type="parTrans" cxnId="{2B1667AC-72A7-4E6B-A53C-0D2F758773F7}">
      <dgm:prSet/>
      <dgm:spPr/>
      <dgm:t>
        <a:bodyPr/>
        <a:lstStyle/>
        <a:p>
          <a:endParaRPr lang="en-US" sz="2000" b="1"/>
        </a:p>
      </dgm:t>
    </dgm:pt>
    <dgm:pt modelId="{028E66BC-F5B5-4DCF-9A88-361E0CD24911}" type="sibTrans" cxnId="{2B1667AC-72A7-4E6B-A53C-0D2F758773F7}">
      <dgm:prSet/>
      <dgm:spPr/>
      <dgm:t>
        <a:bodyPr/>
        <a:lstStyle/>
        <a:p>
          <a:endParaRPr lang="en-US" sz="2000" b="1"/>
        </a:p>
      </dgm:t>
    </dgm:pt>
    <dgm:pt modelId="{8020C81B-29C3-4BAF-A0E6-DDD10B4F5F33}">
      <dgm:prSet phldrT="[Tex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b="1" dirty="0" smtClean="0">
              <a:solidFill>
                <a:srgbClr val="FFFFFF"/>
              </a:solidFill>
            </a:rPr>
            <a:t>Data collected for another reason</a:t>
          </a:r>
          <a:endParaRPr lang="en-US" sz="1800" b="1" dirty="0">
            <a:solidFill>
              <a:srgbClr val="FFFFFF"/>
            </a:solidFill>
          </a:endParaRPr>
        </a:p>
      </dgm:t>
    </dgm:pt>
    <dgm:pt modelId="{AFC5C304-B9D0-4B02-AD88-1BE0DF050076}" type="parTrans" cxnId="{9900F7E7-B54E-46B5-ACE1-D84B5FEE2556}">
      <dgm:prSet/>
      <dgm:spPr/>
      <dgm:t>
        <a:bodyPr/>
        <a:lstStyle/>
        <a:p>
          <a:endParaRPr lang="en-US" sz="2000" b="1"/>
        </a:p>
      </dgm:t>
    </dgm:pt>
    <dgm:pt modelId="{3298B2F6-4A20-4CF9-A477-9FEF76599FE3}" type="sibTrans" cxnId="{9900F7E7-B54E-46B5-ACE1-D84B5FEE2556}">
      <dgm:prSet/>
      <dgm:spPr/>
      <dgm:t>
        <a:bodyPr/>
        <a:lstStyle/>
        <a:p>
          <a:endParaRPr lang="en-US" sz="2000" b="1"/>
        </a:p>
      </dgm:t>
    </dgm:pt>
    <dgm:pt modelId="{36FF27E9-1954-4D74-8C67-C3BB39A69011}" type="pres">
      <dgm:prSet presAssocID="{6671A6DF-AF6A-4AB0-BB90-9BC41B09D338}" presName="linear" presStyleCnt="0">
        <dgm:presLayoutVars>
          <dgm:animLvl val="lvl"/>
          <dgm:resizeHandles val="exact"/>
        </dgm:presLayoutVars>
      </dgm:prSet>
      <dgm:spPr/>
      <dgm:t>
        <a:bodyPr/>
        <a:lstStyle/>
        <a:p>
          <a:endParaRPr lang="en-US"/>
        </a:p>
      </dgm:t>
    </dgm:pt>
    <dgm:pt modelId="{1343740D-2032-4A16-BB04-7F71B1E9AD80}" type="pres">
      <dgm:prSet presAssocID="{19F11B83-0103-4041-9A12-829DFB26EB7B}" presName="parentText" presStyleLbl="node1" presStyleIdx="0" presStyleCnt="2" custLinFactNeighborY="-37054">
        <dgm:presLayoutVars>
          <dgm:chMax val="0"/>
          <dgm:bulletEnabled val="1"/>
        </dgm:presLayoutVars>
      </dgm:prSet>
      <dgm:spPr/>
      <dgm:t>
        <a:bodyPr/>
        <a:lstStyle/>
        <a:p>
          <a:endParaRPr lang="en-US"/>
        </a:p>
      </dgm:t>
    </dgm:pt>
    <dgm:pt modelId="{97646763-F583-40A0-B4C9-EEF4653C1472}" type="pres">
      <dgm:prSet presAssocID="{19F11B83-0103-4041-9A12-829DFB26EB7B}" presName="childText" presStyleLbl="revTx" presStyleIdx="0" presStyleCnt="1" custScaleY="60910">
        <dgm:presLayoutVars>
          <dgm:bulletEnabled val="1"/>
        </dgm:presLayoutVars>
      </dgm:prSet>
      <dgm:spPr/>
      <dgm:t>
        <a:bodyPr/>
        <a:lstStyle/>
        <a:p>
          <a:endParaRPr lang="en-US"/>
        </a:p>
      </dgm:t>
    </dgm:pt>
    <dgm:pt modelId="{56327747-9160-4158-BF78-E9B5DAADFF07}" type="pres">
      <dgm:prSet presAssocID="{8020C81B-29C3-4BAF-A0E6-DDD10B4F5F33}" presName="parentText" presStyleLbl="node1" presStyleIdx="1" presStyleCnt="2" custLinFactNeighborY="34163">
        <dgm:presLayoutVars>
          <dgm:chMax val="0"/>
          <dgm:bulletEnabled val="1"/>
        </dgm:presLayoutVars>
      </dgm:prSet>
      <dgm:spPr/>
      <dgm:t>
        <a:bodyPr/>
        <a:lstStyle/>
        <a:p>
          <a:endParaRPr lang="en-US"/>
        </a:p>
      </dgm:t>
    </dgm:pt>
  </dgm:ptLst>
  <dgm:cxnLst>
    <dgm:cxn modelId="{9900F7E7-B54E-46B5-ACE1-D84B5FEE2556}" srcId="{6671A6DF-AF6A-4AB0-BB90-9BC41B09D338}" destId="{8020C81B-29C3-4BAF-A0E6-DDD10B4F5F33}" srcOrd="1" destOrd="0" parTransId="{AFC5C304-B9D0-4B02-AD88-1BE0DF050076}" sibTransId="{3298B2F6-4A20-4CF9-A477-9FEF76599FE3}"/>
    <dgm:cxn modelId="{AF207AE8-543F-478D-BAE7-AD5FCBBA4563}" type="presOf" srcId="{19F11B83-0103-4041-9A12-829DFB26EB7B}" destId="{1343740D-2032-4A16-BB04-7F71B1E9AD80}" srcOrd="0" destOrd="0" presId="urn:microsoft.com/office/officeart/2005/8/layout/vList2"/>
    <dgm:cxn modelId="{F6AB1953-9EDC-4661-9B73-2DA5941859DF}" type="presOf" srcId="{8020C81B-29C3-4BAF-A0E6-DDD10B4F5F33}" destId="{56327747-9160-4158-BF78-E9B5DAADFF07}" srcOrd="0" destOrd="0" presId="urn:microsoft.com/office/officeart/2005/8/layout/vList2"/>
    <dgm:cxn modelId="{F02311F0-8ED5-4F0F-97CE-BC8B42803BEB}" type="presOf" srcId="{46F183FC-81F9-4C81-B7C5-64F4C55E5A52}" destId="{97646763-F583-40A0-B4C9-EEF4653C1472}" srcOrd="0" destOrd="0" presId="urn:microsoft.com/office/officeart/2005/8/layout/vList2"/>
    <dgm:cxn modelId="{E149CFB1-4B3C-46A5-8859-90EF74BB7A0A}" type="presOf" srcId="{6671A6DF-AF6A-4AB0-BB90-9BC41B09D338}" destId="{36FF27E9-1954-4D74-8C67-C3BB39A69011}" srcOrd="0" destOrd="0" presId="urn:microsoft.com/office/officeart/2005/8/layout/vList2"/>
    <dgm:cxn modelId="{3E19D69D-A41F-4813-9430-08EA20A69E6A}" srcId="{6671A6DF-AF6A-4AB0-BB90-9BC41B09D338}" destId="{19F11B83-0103-4041-9A12-829DFB26EB7B}" srcOrd="0" destOrd="0" parTransId="{C10E7AC0-3F9D-4CE3-9FF7-0909E553B257}" sibTransId="{3FC47753-BF07-4351-B1E7-440741493E2A}"/>
    <dgm:cxn modelId="{2B1667AC-72A7-4E6B-A53C-0D2F758773F7}" srcId="{19F11B83-0103-4041-9A12-829DFB26EB7B}" destId="{46F183FC-81F9-4C81-B7C5-64F4C55E5A52}" srcOrd="0" destOrd="0" parTransId="{477A1C1E-F082-4B1B-885D-5E83F4963D5C}" sibTransId="{028E66BC-F5B5-4DCF-9A88-361E0CD24911}"/>
    <dgm:cxn modelId="{F9789BC4-E39A-4CBD-9ECE-BD8A982886FA}" type="presParOf" srcId="{36FF27E9-1954-4D74-8C67-C3BB39A69011}" destId="{1343740D-2032-4A16-BB04-7F71B1E9AD80}" srcOrd="0" destOrd="0" presId="urn:microsoft.com/office/officeart/2005/8/layout/vList2"/>
    <dgm:cxn modelId="{817D7DDB-74FE-43E7-831B-4A1BB78538C8}" type="presParOf" srcId="{36FF27E9-1954-4D74-8C67-C3BB39A69011}" destId="{97646763-F583-40A0-B4C9-EEF4653C1472}" srcOrd="1" destOrd="0" presId="urn:microsoft.com/office/officeart/2005/8/layout/vList2"/>
    <dgm:cxn modelId="{3B61CA79-8D08-453D-BF83-E5B237F1200B}" type="presParOf" srcId="{36FF27E9-1954-4D74-8C67-C3BB39A69011}" destId="{56327747-9160-4158-BF78-E9B5DAADFF07}" srcOrd="2" destOrd="0" presId="urn:microsoft.com/office/officeart/2005/8/layout/vList2"/>
  </dgm:cxnLst>
  <dgm:bg/>
  <dgm:whole>
    <a:ln w="57150">
      <a:solidFill>
        <a:srgbClr val="0067AC"/>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02B0B1-0463-4829-99D1-5D6761BD488D}"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US"/>
        </a:p>
      </dgm:t>
    </dgm:pt>
    <dgm:pt modelId="{D567B8CF-4ED7-4F3B-B019-2B6EE7EBBCDC}">
      <dgm:prSet phldrT="[Text]" custT="1"/>
      <dgm:spPr>
        <a:solidFill>
          <a:srgbClr val="002060"/>
        </a:solidFill>
      </dgm:spPr>
      <dgm:t>
        <a:bodyPr/>
        <a:lstStyle/>
        <a:p>
          <a:r>
            <a:rPr lang="en-US" sz="1800" b="1" dirty="0" smtClean="0"/>
            <a:t>Work flow </a:t>
          </a:r>
          <a:endParaRPr lang="en-US" sz="1800" b="1" dirty="0"/>
        </a:p>
      </dgm:t>
    </dgm:pt>
    <dgm:pt modelId="{27A82794-B87C-403D-80EC-D1A616789596}" type="parTrans" cxnId="{64AD0A66-1967-4BF8-B022-04F5A94A3433}">
      <dgm:prSet/>
      <dgm:spPr/>
      <dgm:t>
        <a:bodyPr/>
        <a:lstStyle/>
        <a:p>
          <a:endParaRPr lang="en-US" sz="1600" b="1">
            <a:solidFill>
              <a:srgbClr val="FFFFFF"/>
            </a:solidFill>
          </a:endParaRPr>
        </a:p>
      </dgm:t>
    </dgm:pt>
    <dgm:pt modelId="{A824096B-AE09-4043-9CE5-7389E28005D4}" type="sibTrans" cxnId="{64AD0A66-1967-4BF8-B022-04F5A94A3433}">
      <dgm:prSet/>
      <dgm:spPr/>
      <dgm:t>
        <a:bodyPr/>
        <a:lstStyle/>
        <a:p>
          <a:endParaRPr lang="en-US" sz="1600" b="1">
            <a:solidFill>
              <a:srgbClr val="FFFFFF"/>
            </a:solidFill>
          </a:endParaRPr>
        </a:p>
      </dgm:t>
    </dgm:pt>
    <dgm:pt modelId="{D5F5B231-8116-4B00-9BC0-0239EE22EBCB}">
      <dgm:prSet phldrT="[Text]" custT="1"/>
      <dgm:spPr>
        <a:solidFill>
          <a:srgbClr val="002060"/>
        </a:solidFill>
      </dgm:spPr>
      <dgm:t>
        <a:bodyPr/>
        <a:lstStyle/>
        <a:p>
          <a:r>
            <a:rPr lang="en-US" sz="1600" b="1" dirty="0" smtClean="0"/>
            <a:t>Equipment</a:t>
          </a:r>
          <a:endParaRPr lang="en-US" sz="1600" b="1" dirty="0"/>
        </a:p>
      </dgm:t>
    </dgm:pt>
    <dgm:pt modelId="{9330B01C-F18D-4931-B10B-9C9EFB4E8936}" type="parTrans" cxnId="{BDE9D01F-0E0C-4742-BD6E-1532ECB44D0A}">
      <dgm:prSet/>
      <dgm:spPr/>
      <dgm:t>
        <a:bodyPr/>
        <a:lstStyle/>
        <a:p>
          <a:endParaRPr lang="en-US" sz="1600" b="1">
            <a:solidFill>
              <a:srgbClr val="FFFFFF"/>
            </a:solidFill>
          </a:endParaRPr>
        </a:p>
      </dgm:t>
    </dgm:pt>
    <dgm:pt modelId="{B78479F8-56FB-4487-8172-CB2E85BB2CA7}" type="sibTrans" cxnId="{BDE9D01F-0E0C-4742-BD6E-1532ECB44D0A}">
      <dgm:prSet/>
      <dgm:spPr>
        <a:solidFill>
          <a:srgbClr val="D4EAEC"/>
        </a:solidFill>
      </dgm:spPr>
      <dgm:t>
        <a:bodyPr/>
        <a:lstStyle/>
        <a:p>
          <a:endParaRPr lang="en-US" sz="1600" b="1">
            <a:solidFill>
              <a:srgbClr val="FFFFFF"/>
            </a:solidFill>
          </a:endParaRPr>
        </a:p>
      </dgm:t>
    </dgm:pt>
    <dgm:pt modelId="{B660B919-50EF-4A82-9C06-57F6893E6A16}">
      <dgm:prSet phldrT="[Text]" custT="1"/>
      <dgm:spPr>
        <a:solidFill>
          <a:srgbClr val="002060"/>
        </a:solidFill>
      </dgm:spPr>
      <dgm:t>
        <a:bodyPr/>
        <a:lstStyle/>
        <a:p>
          <a:r>
            <a:rPr lang="en-US" sz="1600" b="1" dirty="0" smtClean="0"/>
            <a:t>Staff</a:t>
          </a:r>
          <a:endParaRPr lang="en-US" sz="1600" b="1" dirty="0"/>
        </a:p>
      </dgm:t>
    </dgm:pt>
    <dgm:pt modelId="{6AE2959E-17A1-4802-8466-F70C544D2962}" type="parTrans" cxnId="{4DB5FDBE-D187-42F6-ACAD-F0989EAB3C4E}">
      <dgm:prSet/>
      <dgm:spPr/>
      <dgm:t>
        <a:bodyPr/>
        <a:lstStyle/>
        <a:p>
          <a:endParaRPr lang="en-US" sz="1600" b="1">
            <a:solidFill>
              <a:srgbClr val="FFFFFF"/>
            </a:solidFill>
          </a:endParaRPr>
        </a:p>
      </dgm:t>
    </dgm:pt>
    <dgm:pt modelId="{F11B13B0-263D-44FA-8BDC-DE82713DA7D4}" type="sibTrans" cxnId="{4DB5FDBE-D187-42F6-ACAD-F0989EAB3C4E}">
      <dgm:prSet/>
      <dgm:spPr>
        <a:solidFill>
          <a:srgbClr val="D4EAEC"/>
        </a:solidFill>
      </dgm:spPr>
      <dgm:t>
        <a:bodyPr/>
        <a:lstStyle/>
        <a:p>
          <a:endParaRPr lang="en-US" sz="1600" b="1">
            <a:solidFill>
              <a:srgbClr val="FFFFFF"/>
            </a:solidFill>
          </a:endParaRPr>
        </a:p>
      </dgm:t>
    </dgm:pt>
    <dgm:pt modelId="{88D67634-29B3-48DE-87B6-EBDB231666BF}">
      <dgm:prSet phldrT="[Text]" custT="1"/>
      <dgm:spPr>
        <a:solidFill>
          <a:srgbClr val="002060"/>
        </a:solidFill>
      </dgm:spPr>
      <dgm:t>
        <a:bodyPr/>
        <a:lstStyle/>
        <a:p>
          <a:r>
            <a:rPr lang="en-US" sz="1600" b="1" dirty="0" smtClean="0"/>
            <a:t>Physical Space</a:t>
          </a:r>
          <a:endParaRPr lang="en-US" sz="1600" b="1" dirty="0"/>
        </a:p>
      </dgm:t>
    </dgm:pt>
    <dgm:pt modelId="{E95D5A6D-96FE-48B4-A826-D8DC69621294}" type="parTrans" cxnId="{98A92F31-C1EE-4B66-814E-BAF26062877D}">
      <dgm:prSet/>
      <dgm:spPr/>
      <dgm:t>
        <a:bodyPr/>
        <a:lstStyle/>
        <a:p>
          <a:endParaRPr lang="en-US" sz="1600" b="1">
            <a:solidFill>
              <a:srgbClr val="FFFFFF"/>
            </a:solidFill>
          </a:endParaRPr>
        </a:p>
      </dgm:t>
    </dgm:pt>
    <dgm:pt modelId="{BA004319-999B-4968-80E2-1B05BA959830}" type="sibTrans" cxnId="{98A92F31-C1EE-4B66-814E-BAF26062877D}">
      <dgm:prSet/>
      <dgm:spPr>
        <a:solidFill>
          <a:srgbClr val="D4EAEC"/>
        </a:solidFill>
      </dgm:spPr>
      <dgm:t>
        <a:bodyPr/>
        <a:lstStyle/>
        <a:p>
          <a:endParaRPr lang="en-US" sz="1600" b="1">
            <a:solidFill>
              <a:srgbClr val="FFFFFF"/>
            </a:solidFill>
          </a:endParaRPr>
        </a:p>
      </dgm:t>
    </dgm:pt>
    <dgm:pt modelId="{ECD6D48F-B81E-4015-B393-3E3250688381}">
      <dgm:prSet phldrT="[Text]" custT="1"/>
      <dgm:spPr>
        <a:solidFill>
          <a:srgbClr val="002060"/>
        </a:solidFill>
      </dgm:spPr>
      <dgm:t>
        <a:bodyPr/>
        <a:lstStyle/>
        <a:p>
          <a:r>
            <a:rPr lang="en-US" sz="1600" b="1" dirty="0" smtClean="0"/>
            <a:t>Virtual space</a:t>
          </a:r>
          <a:endParaRPr lang="en-US" sz="1600" b="1" dirty="0"/>
        </a:p>
      </dgm:t>
    </dgm:pt>
    <dgm:pt modelId="{AE97E5A2-BFE4-4D2E-9F6A-3D900EA3F611}" type="parTrans" cxnId="{1CEBF9E4-8A9D-4319-868C-2BB2A9923EBA}">
      <dgm:prSet/>
      <dgm:spPr/>
      <dgm:t>
        <a:bodyPr/>
        <a:lstStyle/>
        <a:p>
          <a:endParaRPr lang="en-US" sz="1600" b="1">
            <a:solidFill>
              <a:srgbClr val="FFFFFF"/>
            </a:solidFill>
          </a:endParaRPr>
        </a:p>
      </dgm:t>
    </dgm:pt>
    <dgm:pt modelId="{7F210216-58B0-4148-83DB-8059F5183B68}" type="sibTrans" cxnId="{1CEBF9E4-8A9D-4319-868C-2BB2A9923EBA}">
      <dgm:prSet/>
      <dgm:spPr>
        <a:solidFill>
          <a:srgbClr val="D4EAEC"/>
        </a:solidFill>
      </dgm:spPr>
      <dgm:t>
        <a:bodyPr/>
        <a:lstStyle/>
        <a:p>
          <a:endParaRPr lang="en-US" sz="1600" b="1">
            <a:solidFill>
              <a:srgbClr val="FFFFFF"/>
            </a:solidFill>
          </a:endParaRPr>
        </a:p>
      </dgm:t>
    </dgm:pt>
    <dgm:pt modelId="{0F90F5CE-7BB0-41CA-B185-5F11C4E278D9}">
      <dgm:prSet custT="1"/>
      <dgm:spPr>
        <a:solidFill>
          <a:srgbClr val="002060"/>
        </a:solidFill>
      </dgm:spPr>
      <dgm:t>
        <a:bodyPr/>
        <a:lstStyle/>
        <a:p>
          <a:r>
            <a:rPr lang="en-US" sz="1600" b="1" dirty="0" smtClean="0"/>
            <a:t>Policies and Procedures</a:t>
          </a:r>
          <a:endParaRPr lang="en-US" sz="1600" b="1" dirty="0"/>
        </a:p>
      </dgm:t>
    </dgm:pt>
    <dgm:pt modelId="{00B8D133-4931-4EA1-B4B6-4BA066C21A7A}" type="parTrans" cxnId="{7CD95E60-2CB4-4ECE-8734-70B6C221A78B}">
      <dgm:prSet/>
      <dgm:spPr/>
      <dgm:t>
        <a:bodyPr/>
        <a:lstStyle/>
        <a:p>
          <a:endParaRPr lang="en-US" sz="1600" b="1">
            <a:solidFill>
              <a:srgbClr val="FFFFFF"/>
            </a:solidFill>
          </a:endParaRPr>
        </a:p>
      </dgm:t>
    </dgm:pt>
    <dgm:pt modelId="{7701DDDE-DF74-4457-94B2-23D265DB2A25}" type="sibTrans" cxnId="{7CD95E60-2CB4-4ECE-8734-70B6C221A78B}">
      <dgm:prSet/>
      <dgm:spPr>
        <a:solidFill>
          <a:srgbClr val="D4EAEC"/>
        </a:solidFill>
      </dgm:spPr>
      <dgm:t>
        <a:bodyPr/>
        <a:lstStyle/>
        <a:p>
          <a:endParaRPr lang="en-US" sz="1600" b="1">
            <a:solidFill>
              <a:srgbClr val="FFFFFF"/>
            </a:solidFill>
          </a:endParaRPr>
        </a:p>
      </dgm:t>
    </dgm:pt>
    <dgm:pt modelId="{20A9C17C-23FC-4857-98E2-59AC78B7E896}" type="pres">
      <dgm:prSet presAssocID="{0D02B0B1-0463-4829-99D1-5D6761BD488D}" presName="Name0" presStyleCnt="0">
        <dgm:presLayoutVars>
          <dgm:chMax val="1"/>
          <dgm:dir/>
          <dgm:animLvl val="ctr"/>
          <dgm:resizeHandles val="exact"/>
        </dgm:presLayoutVars>
      </dgm:prSet>
      <dgm:spPr/>
      <dgm:t>
        <a:bodyPr/>
        <a:lstStyle/>
        <a:p>
          <a:endParaRPr lang="en-US"/>
        </a:p>
      </dgm:t>
    </dgm:pt>
    <dgm:pt modelId="{3DE4EC5C-19D0-46B4-8422-0D39312038CA}" type="pres">
      <dgm:prSet presAssocID="{D567B8CF-4ED7-4F3B-B019-2B6EE7EBBCDC}" presName="centerShape" presStyleLbl="node0" presStyleIdx="0" presStyleCnt="1"/>
      <dgm:spPr/>
      <dgm:t>
        <a:bodyPr/>
        <a:lstStyle/>
        <a:p>
          <a:endParaRPr lang="en-US"/>
        </a:p>
      </dgm:t>
    </dgm:pt>
    <dgm:pt modelId="{704743A8-B41D-4BCD-B0DF-C0BAC02B956E}" type="pres">
      <dgm:prSet presAssocID="{D5F5B231-8116-4B00-9BC0-0239EE22EBCB}" presName="node" presStyleLbl="node1" presStyleIdx="0" presStyleCnt="5" custScaleX="127381" custRadScaleRad="100586" custRadScaleInc="-5328">
        <dgm:presLayoutVars>
          <dgm:bulletEnabled val="1"/>
        </dgm:presLayoutVars>
      </dgm:prSet>
      <dgm:spPr/>
      <dgm:t>
        <a:bodyPr/>
        <a:lstStyle/>
        <a:p>
          <a:endParaRPr lang="en-US"/>
        </a:p>
      </dgm:t>
    </dgm:pt>
    <dgm:pt modelId="{B8AD26D6-0012-4612-8B62-251129A83130}" type="pres">
      <dgm:prSet presAssocID="{D5F5B231-8116-4B00-9BC0-0239EE22EBCB}" presName="dummy" presStyleCnt="0"/>
      <dgm:spPr/>
      <dgm:t>
        <a:bodyPr/>
        <a:lstStyle/>
        <a:p>
          <a:endParaRPr lang="en-US"/>
        </a:p>
      </dgm:t>
    </dgm:pt>
    <dgm:pt modelId="{C5BCC940-001A-49D3-8B71-20C6C240259F}" type="pres">
      <dgm:prSet presAssocID="{B78479F8-56FB-4487-8172-CB2E85BB2CA7}" presName="sibTrans" presStyleLbl="sibTrans2D1" presStyleIdx="0" presStyleCnt="5"/>
      <dgm:spPr/>
      <dgm:t>
        <a:bodyPr/>
        <a:lstStyle/>
        <a:p>
          <a:endParaRPr lang="en-US"/>
        </a:p>
      </dgm:t>
    </dgm:pt>
    <dgm:pt modelId="{5B2E9BA7-2C0B-4BC7-BEEB-3F83A182D7A1}" type="pres">
      <dgm:prSet presAssocID="{B660B919-50EF-4A82-9C06-57F6893E6A16}" presName="node" presStyleLbl="node1" presStyleIdx="1" presStyleCnt="5" custScaleX="112692" custRadScaleRad="98046" custRadScaleInc="-2989">
        <dgm:presLayoutVars>
          <dgm:bulletEnabled val="1"/>
        </dgm:presLayoutVars>
      </dgm:prSet>
      <dgm:spPr/>
      <dgm:t>
        <a:bodyPr/>
        <a:lstStyle/>
        <a:p>
          <a:endParaRPr lang="en-US"/>
        </a:p>
      </dgm:t>
    </dgm:pt>
    <dgm:pt modelId="{4561EFE5-F193-4698-8259-02447C1E635E}" type="pres">
      <dgm:prSet presAssocID="{B660B919-50EF-4A82-9C06-57F6893E6A16}" presName="dummy" presStyleCnt="0"/>
      <dgm:spPr/>
      <dgm:t>
        <a:bodyPr/>
        <a:lstStyle/>
        <a:p>
          <a:endParaRPr lang="en-US"/>
        </a:p>
      </dgm:t>
    </dgm:pt>
    <dgm:pt modelId="{13D90E1B-46B9-4755-ABAB-781348C791CB}" type="pres">
      <dgm:prSet presAssocID="{F11B13B0-263D-44FA-8BDC-DE82713DA7D4}" presName="sibTrans" presStyleLbl="sibTrans2D1" presStyleIdx="1" presStyleCnt="5"/>
      <dgm:spPr/>
      <dgm:t>
        <a:bodyPr/>
        <a:lstStyle/>
        <a:p>
          <a:endParaRPr lang="en-US"/>
        </a:p>
      </dgm:t>
    </dgm:pt>
    <dgm:pt modelId="{9B7255F4-4277-41C1-98C7-AE164E1244F1}" type="pres">
      <dgm:prSet presAssocID="{0F90F5CE-7BB0-41CA-B185-5F11C4E278D9}" presName="node" presStyleLbl="node1" presStyleIdx="2" presStyleCnt="5" custScaleX="132493" custRadScaleRad="98238" custRadScaleInc="3612">
        <dgm:presLayoutVars>
          <dgm:bulletEnabled val="1"/>
        </dgm:presLayoutVars>
      </dgm:prSet>
      <dgm:spPr/>
      <dgm:t>
        <a:bodyPr/>
        <a:lstStyle/>
        <a:p>
          <a:endParaRPr lang="en-US"/>
        </a:p>
      </dgm:t>
    </dgm:pt>
    <dgm:pt modelId="{DCAE4698-E56D-4A1C-BBB2-A639A3AC9A29}" type="pres">
      <dgm:prSet presAssocID="{0F90F5CE-7BB0-41CA-B185-5F11C4E278D9}" presName="dummy" presStyleCnt="0"/>
      <dgm:spPr/>
      <dgm:t>
        <a:bodyPr/>
        <a:lstStyle/>
        <a:p>
          <a:endParaRPr lang="en-US"/>
        </a:p>
      </dgm:t>
    </dgm:pt>
    <dgm:pt modelId="{246E1275-5F54-4452-B46A-656E1C7937F2}" type="pres">
      <dgm:prSet presAssocID="{7701DDDE-DF74-4457-94B2-23D265DB2A25}" presName="sibTrans" presStyleLbl="sibTrans2D1" presStyleIdx="2" presStyleCnt="5"/>
      <dgm:spPr/>
      <dgm:t>
        <a:bodyPr/>
        <a:lstStyle/>
        <a:p>
          <a:endParaRPr lang="en-US"/>
        </a:p>
      </dgm:t>
    </dgm:pt>
    <dgm:pt modelId="{C00E1624-B0C7-43F6-B3AB-6EDE3BF5EEA8}" type="pres">
      <dgm:prSet presAssocID="{88D67634-29B3-48DE-87B6-EBDB231666BF}" presName="node" presStyleLbl="node1" presStyleIdx="3" presStyleCnt="5" custScaleX="120274" custRadScaleRad="99020" custRadScaleInc="-3284">
        <dgm:presLayoutVars>
          <dgm:bulletEnabled val="1"/>
        </dgm:presLayoutVars>
      </dgm:prSet>
      <dgm:spPr/>
      <dgm:t>
        <a:bodyPr/>
        <a:lstStyle/>
        <a:p>
          <a:endParaRPr lang="en-US"/>
        </a:p>
      </dgm:t>
    </dgm:pt>
    <dgm:pt modelId="{8C49E79D-16E3-4806-B530-5D89743F9404}" type="pres">
      <dgm:prSet presAssocID="{88D67634-29B3-48DE-87B6-EBDB231666BF}" presName="dummy" presStyleCnt="0"/>
      <dgm:spPr/>
      <dgm:t>
        <a:bodyPr/>
        <a:lstStyle/>
        <a:p>
          <a:endParaRPr lang="en-US"/>
        </a:p>
      </dgm:t>
    </dgm:pt>
    <dgm:pt modelId="{0F2155F9-CD50-4826-A3C1-C663D2F0F8F5}" type="pres">
      <dgm:prSet presAssocID="{BA004319-999B-4968-80E2-1B05BA959830}" presName="sibTrans" presStyleLbl="sibTrans2D1" presStyleIdx="3" presStyleCnt="5"/>
      <dgm:spPr/>
      <dgm:t>
        <a:bodyPr/>
        <a:lstStyle/>
        <a:p>
          <a:endParaRPr lang="en-US"/>
        </a:p>
      </dgm:t>
    </dgm:pt>
    <dgm:pt modelId="{5A430F57-DA16-4D5F-809B-E6D722BC3058}" type="pres">
      <dgm:prSet presAssocID="{ECD6D48F-B81E-4015-B393-3E3250688381}" presName="node" presStyleLbl="node1" presStyleIdx="4" presStyleCnt="5" custScaleX="113469">
        <dgm:presLayoutVars>
          <dgm:bulletEnabled val="1"/>
        </dgm:presLayoutVars>
      </dgm:prSet>
      <dgm:spPr/>
      <dgm:t>
        <a:bodyPr/>
        <a:lstStyle/>
        <a:p>
          <a:endParaRPr lang="en-US"/>
        </a:p>
      </dgm:t>
    </dgm:pt>
    <dgm:pt modelId="{ED1E3448-55A5-4461-9C14-1BEB76F52FB7}" type="pres">
      <dgm:prSet presAssocID="{ECD6D48F-B81E-4015-B393-3E3250688381}" presName="dummy" presStyleCnt="0"/>
      <dgm:spPr/>
      <dgm:t>
        <a:bodyPr/>
        <a:lstStyle/>
        <a:p>
          <a:endParaRPr lang="en-US"/>
        </a:p>
      </dgm:t>
    </dgm:pt>
    <dgm:pt modelId="{A123B84F-E4BD-4900-BE91-894CCBD1AEAD}" type="pres">
      <dgm:prSet presAssocID="{7F210216-58B0-4148-83DB-8059F5183B68}" presName="sibTrans" presStyleLbl="sibTrans2D1" presStyleIdx="4" presStyleCnt="5"/>
      <dgm:spPr/>
      <dgm:t>
        <a:bodyPr/>
        <a:lstStyle/>
        <a:p>
          <a:endParaRPr lang="en-US"/>
        </a:p>
      </dgm:t>
    </dgm:pt>
  </dgm:ptLst>
  <dgm:cxnLst>
    <dgm:cxn modelId="{24AAC023-A8E0-4409-ACF8-3FC36B8B6FBD}" type="presOf" srcId="{F11B13B0-263D-44FA-8BDC-DE82713DA7D4}" destId="{13D90E1B-46B9-4755-ABAB-781348C791CB}" srcOrd="0" destOrd="0" presId="urn:microsoft.com/office/officeart/2005/8/layout/radial6"/>
    <dgm:cxn modelId="{2CDAA61E-FA04-4994-8FFC-DD07660C1AEE}" type="presOf" srcId="{D5F5B231-8116-4B00-9BC0-0239EE22EBCB}" destId="{704743A8-B41D-4BCD-B0DF-C0BAC02B956E}" srcOrd="0" destOrd="0" presId="urn:microsoft.com/office/officeart/2005/8/layout/radial6"/>
    <dgm:cxn modelId="{46E15C6C-0281-4221-BD63-EE38D1D754F0}" type="presOf" srcId="{ECD6D48F-B81E-4015-B393-3E3250688381}" destId="{5A430F57-DA16-4D5F-809B-E6D722BC3058}" srcOrd="0" destOrd="0" presId="urn:microsoft.com/office/officeart/2005/8/layout/radial6"/>
    <dgm:cxn modelId="{4DB5FDBE-D187-42F6-ACAD-F0989EAB3C4E}" srcId="{D567B8CF-4ED7-4F3B-B019-2B6EE7EBBCDC}" destId="{B660B919-50EF-4A82-9C06-57F6893E6A16}" srcOrd="1" destOrd="0" parTransId="{6AE2959E-17A1-4802-8466-F70C544D2962}" sibTransId="{F11B13B0-263D-44FA-8BDC-DE82713DA7D4}"/>
    <dgm:cxn modelId="{05F9A16A-87CA-499E-A2A5-CB8C11A18A68}" type="presOf" srcId="{0D02B0B1-0463-4829-99D1-5D6761BD488D}" destId="{20A9C17C-23FC-4857-98E2-59AC78B7E896}" srcOrd="0" destOrd="0" presId="urn:microsoft.com/office/officeart/2005/8/layout/radial6"/>
    <dgm:cxn modelId="{63584D86-4781-4BF3-8DF8-7CBA277FFE7A}" type="presOf" srcId="{D567B8CF-4ED7-4F3B-B019-2B6EE7EBBCDC}" destId="{3DE4EC5C-19D0-46B4-8422-0D39312038CA}" srcOrd="0" destOrd="0" presId="urn:microsoft.com/office/officeart/2005/8/layout/radial6"/>
    <dgm:cxn modelId="{A9A1AAA0-078B-461B-94E3-764B78B8A6FA}" type="presOf" srcId="{B78479F8-56FB-4487-8172-CB2E85BB2CA7}" destId="{C5BCC940-001A-49D3-8B71-20C6C240259F}" srcOrd="0" destOrd="0" presId="urn:microsoft.com/office/officeart/2005/8/layout/radial6"/>
    <dgm:cxn modelId="{1CEBF9E4-8A9D-4319-868C-2BB2A9923EBA}" srcId="{D567B8CF-4ED7-4F3B-B019-2B6EE7EBBCDC}" destId="{ECD6D48F-B81E-4015-B393-3E3250688381}" srcOrd="4" destOrd="0" parTransId="{AE97E5A2-BFE4-4D2E-9F6A-3D900EA3F611}" sibTransId="{7F210216-58B0-4148-83DB-8059F5183B68}"/>
    <dgm:cxn modelId="{98A92F31-C1EE-4B66-814E-BAF26062877D}" srcId="{D567B8CF-4ED7-4F3B-B019-2B6EE7EBBCDC}" destId="{88D67634-29B3-48DE-87B6-EBDB231666BF}" srcOrd="3" destOrd="0" parTransId="{E95D5A6D-96FE-48B4-A826-D8DC69621294}" sibTransId="{BA004319-999B-4968-80E2-1B05BA959830}"/>
    <dgm:cxn modelId="{64AD0A66-1967-4BF8-B022-04F5A94A3433}" srcId="{0D02B0B1-0463-4829-99D1-5D6761BD488D}" destId="{D567B8CF-4ED7-4F3B-B019-2B6EE7EBBCDC}" srcOrd="0" destOrd="0" parTransId="{27A82794-B87C-403D-80EC-D1A616789596}" sibTransId="{A824096B-AE09-4043-9CE5-7389E28005D4}"/>
    <dgm:cxn modelId="{8D5F4B0C-FB99-414B-A3F7-4AC8EB1131BD}" type="presOf" srcId="{7701DDDE-DF74-4457-94B2-23D265DB2A25}" destId="{246E1275-5F54-4452-B46A-656E1C7937F2}" srcOrd="0" destOrd="0" presId="urn:microsoft.com/office/officeart/2005/8/layout/radial6"/>
    <dgm:cxn modelId="{D7A5E8D1-AFD1-4018-8B61-0DAED6B4604B}" type="presOf" srcId="{B660B919-50EF-4A82-9C06-57F6893E6A16}" destId="{5B2E9BA7-2C0B-4BC7-BEEB-3F83A182D7A1}" srcOrd="0" destOrd="0" presId="urn:microsoft.com/office/officeart/2005/8/layout/radial6"/>
    <dgm:cxn modelId="{7570BDEF-EFE7-462B-837D-82480B169AF5}" type="presOf" srcId="{BA004319-999B-4968-80E2-1B05BA959830}" destId="{0F2155F9-CD50-4826-A3C1-C663D2F0F8F5}" srcOrd="0" destOrd="0" presId="urn:microsoft.com/office/officeart/2005/8/layout/radial6"/>
    <dgm:cxn modelId="{BDE9D01F-0E0C-4742-BD6E-1532ECB44D0A}" srcId="{D567B8CF-4ED7-4F3B-B019-2B6EE7EBBCDC}" destId="{D5F5B231-8116-4B00-9BC0-0239EE22EBCB}" srcOrd="0" destOrd="0" parTransId="{9330B01C-F18D-4931-B10B-9C9EFB4E8936}" sibTransId="{B78479F8-56FB-4487-8172-CB2E85BB2CA7}"/>
    <dgm:cxn modelId="{DC553358-E446-4A15-A273-B595F2DC64EE}" type="presOf" srcId="{7F210216-58B0-4148-83DB-8059F5183B68}" destId="{A123B84F-E4BD-4900-BE91-894CCBD1AEAD}" srcOrd="0" destOrd="0" presId="urn:microsoft.com/office/officeart/2005/8/layout/radial6"/>
    <dgm:cxn modelId="{01A2353B-EABE-4D86-8F38-3DA19A36D392}" type="presOf" srcId="{0F90F5CE-7BB0-41CA-B185-5F11C4E278D9}" destId="{9B7255F4-4277-41C1-98C7-AE164E1244F1}" srcOrd="0" destOrd="0" presId="urn:microsoft.com/office/officeart/2005/8/layout/radial6"/>
    <dgm:cxn modelId="{E8F881AD-7FE5-462C-8CCF-EE10D7E86E8D}" type="presOf" srcId="{88D67634-29B3-48DE-87B6-EBDB231666BF}" destId="{C00E1624-B0C7-43F6-B3AB-6EDE3BF5EEA8}" srcOrd="0" destOrd="0" presId="urn:microsoft.com/office/officeart/2005/8/layout/radial6"/>
    <dgm:cxn modelId="{7CD95E60-2CB4-4ECE-8734-70B6C221A78B}" srcId="{D567B8CF-4ED7-4F3B-B019-2B6EE7EBBCDC}" destId="{0F90F5CE-7BB0-41CA-B185-5F11C4E278D9}" srcOrd="2" destOrd="0" parTransId="{00B8D133-4931-4EA1-B4B6-4BA066C21A7A}" sibTransId="{7701DDDE-DF74-4457-94B2-23D265DB2A25}"/>
    <dgm:cxn modelId="{073263B9-0376-44EF-9248-715A729E1083}" type="presParOf" srcId="{20A9C17C-23FC-4857-98E2-59AC78B7E896}" destId="{3DE4EC5C-19D0-46B4-8422-0D39312038CA}" srcOrd="0" destOrd="0" presId="urn:microsoft.com/office/officeart/2005/8/layout/radial6"/>
    <dgm:cxn modelId="{16CC9DA9-9878-473C-8A19-9D9D789F7D0D}" type="presParOf" srcId="{20A9C17C-23FC-4857-98E2-59AC78B7E896}" destId="{704743A8-B41D-4BCD-B0DF-C0BAC02B956E}" srcOrd="1" destOrd="0" presId="urn:microsoft.com/office/officeart/2005/8/layout/radial6"/>
    <dgm:cxn modelId="{A2533958-3546-42C1-B048-D8BC25286E70}" type="presParOf" srcId="{20A9C17C-23FC-4857-98E2-59AC78B7E896}" destId="{B8AD26D6-0012-4612-8B62-251129A83130}" srcOrd="2" destOrd="0" presId="urn:microsoft.com/office/officeart/2005/8/layout/radial6"/>
    <dgm:cxn modelId="{6E29611D-FEAD-4D65-9EA7-323D3ED6D693}" type="presParOf" srcId="{20A9C17C-23FC-4857-98E2-59AC78B7E896}" destId="{C5BCC940-001A-49D3-8B71-20C6C240259F}" srcOrd="3" destOrd="0" presId="urn:microsoft.com/office/officeart/2005/8/layout/radial6"/>
    <dgm:cxn modelId="{DDDDA85D-FA25-42EF-808E-3888A4040231}" type="presParOf" srcId="{20A9C17C-23FC-4857-98E2-59AC78B7E896}" destId="{5B2E9BA7-2C0B-4BC7-BEEB-3F83A182D7A1}" srcOrd="4" destOrd="0" presId="urn:microsoft.com/office/officeart/2005/8/layout/radial6"/>
    <dgm:cxn modelId="{8CCA0076-870F-4250-A7B5-E0FA7402DAB7}" type="presParOf" srcId="{20A9C17C-23FC-4857-98E2-59AC78B7E896}" destId="{4561EFE5-F193-4698-8259-02447C1E635E}" srcOrd="5" destOrd="0" presId="urn:microsoft.com/office/officeart/2005/8/layout/radial6"/>
    <dgm:cxn modelId="{D0D5DFF0-9B8D-4A27-9397-F619DA494555}" type="presParOf" srcId="{20A9C17C-23FC-4857-98E2-59AC78B7E896}" destId="{13D90E1B-46B9-4755-ABAB-781348C791CB}" srcOrd="6" destOrd="0" presId="urn:microsoft.com/office/officeart/2005/8/layout/radial6"/>
    <dgm:cxn modelId="{05E72357-C99E-450A-818B-0A45827EFAFF}" type="presParOf" srcId="{20A9C17C-23FC-4857-98E2-59AC78B7E896}" destId="{9B7255F4-4277-41C1-98C7-AE164E1244F1}" srcOrd="7" destOrd="0" presId="urn:microsoft.com/office/officeart/2005/8/layout/radial6"/>
    <dgm:cxn modelId="{BCDA2456-C9F2-4C50-90BA-2DAD58498B54}" type="presParOf" srcId="{20A9C17C-23FC-4857-98E2-59AC78B7E896}" destId="{DCAE4698-E56D-4A1C-BBB2-A639A3AC9A29}" srcOrd="8" destOrd="0" presId="urn:microsoft.com/office/officeart/2005/8/layout/radial6"/>
    <dgm:cxn modelId="{54D53A31-735C-44B1-8E92-6F97999153F3}" type="presParOf" srcId="{20A9C17C-23FC-4857-98E2-59AC78B7E896}" destId="{246E1275-5F54-4452-B46A-656E1C7937F2}" srcOrd="9" destOrd="0" presId="urn:microsoft.com/office/officeart/2005/8/layout/radial6"/>
    <dgm:cxn modelId="{2513EAF8-7E91-4788-AC13-1174AC580CE1}" type="presParOf" srcId="{20A9C17C-23FC-4857-98E2-59AC78B7E896}" destId="{C00E1624-B0C7-43F6-B3AB-6EDE3BF5EEA8}" srcOrd="10" destOrd="0" presId="urn:microsoft.com/office/officeart/2005/8/layout/radial6"/>
    <dgm:cxn modelId="{7A9C42A7-FBD8-481F-B3BF-E8153BC2A800}" type="presParOf" srcId="{20A9C17C-23FC-4857-98E2-59AC78B7E896}" destId="{8C49E79D-16E3-4806-B530-5D89743F9404}" srcOrd="11" destOrd="0" presId="urn:microsoft.com/office/officeart/2005/8/layout/radial6"/>
    <dgm:cxn modelId="{6D9083DD-F111-4195-BD86-B4E8B80F9959}" type="presParOf" srcId="{20A9C17C-23FC-4857-98E2-59AC78B7E896}" destId="{0F2155F9-CD50-4826-A3C1-C663D2F0F8F5}" srcOrd="12" destOrd="0" presId="urn:microsoft.com/office/officeart/2005/8/layout/radial6"/>
    <dgm:cxn modelId="{3A44408A-7D62-494F-A18C-733360D36D9B}" type="presParOf" srcId="{20A9C17C-23FC-4857-98E2-59AC78B7E896}" destId="{5A430F57-DA16-4D5F-809B-E6D722BC3058}" srcOrd="13" destOrd="0" presId="urn:microsoft.com/office/officeart/2005/8/layout/radial6"/>
    <dgm:cxn modelId="{1A707274-F2DF-4D6A-8A6A-A82977A1E5B5}" type="presParOf" srcId="{20A9C17C-23FC-4857-98E2-59AC78B7E896}" destId="{ED1E3448-55A5-4461-9C14-1BEB76F52FB7}" srcOrd="14" destOrd="0" presId="urn:microsoft.com/office/officeart/2005/8/layout/radial6"/>
    <dgm:cxn modelId="{FB80C11D-99D7-48CD-8299-3D537422CAC8}" type="presParOf" srcId="{20A9C17C-23FC-4857-98E2-59AC78B7E896}" destId="{A123B84F-E4BD-4900-BE91-894CCBD1AEAD}" srcOrd="15"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6B3482-0D7F-44F1-972E-A5C39D67EDF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83483C3-F4B0-42E0-9CD0-32905B53CC79}">
      <dgm:prSet phldrT="[Text]"/>
      <dgm:spPr>
        <a:solidFill>
          <a:srgbClr val="002060"/>
        </a:solidFill>
      </dgm:spPr>
      <dgm:t>
        <a:bodyPr/>
        <a:lstStyle/>
        <a:p>
          <a:r>
            <a:rPr lang="en-US" b="1" dirty="0" smtClean="0">
              <a:solidFill>
                <a:srgbClr val="FFFFFF"/>
              </a:solidFill>
            </a:rPr>
            <a:t>Define Goals for  working with  a PSO </a:t>
          </a:r>
          <a:endParaRPr lang="en-US" b="1" dirty="0">
            <a:solidFill>
              <a:srgbClr val="FFFFFF"/>
            </a:solidFill>
          </a:endParaRPr>
        </a:p>
      </dgm:t>
    </dgm:pt>
    <dgm:pt modelId="{DC566F9E-6ACF-4C9E-A9E9-D96C9A62ED2D}" type="parTrans" cxnId="{F42DDE94-2602-41DE-BDCC-50AAF607BF1C}">
      <dgm:prSet/>
      <dgm:spPr/>
      <dgm:t>
        <a:bodyPr/>
        <a:lstStyle/>
        <a:p>
          <a:endParaRPr lang="en-US" b="1">
            <a:solidFill>
              <a:srgbClr val="FFFFFF"/>
            </a:solidFill>
          </a:endParaRPr>
        </a:p>
      </dgm:t>
    </dgm:pt>
    <dgm:pt modelId="{84265DF0-8C86-4327-AD46-414369BE3BDE}" type="sibTrans" cxnId="{F42DDE94-2602-41DE-BDCC-50AAF607BF1C}">
      <dgm:prSet/>
      <dgm:spPr/>
      <dgm:t>
        <a:bodyPr/>
        <a:lstStyle/>
        <a:p>
          <a:endParaRPr lang="en-US" b="1">
            <a:solidFill>
              <a:srgbClr val="FFFFFF"/>
            </a:solidFill>
          </a:endParaRPr>
        </a:p>
      </dgm:t>
    </dgm:pt>
    <dgm:pt modelId="{1C78C0D3-2DC0-4B87-8F42-7FBCC96E2044}">
      <dgm:prSet phldrT="[Text]"/>
      <dgm:spPr>
        <a:solidFill>
          <a:srgbClr val="002060"/>
        </a:solidFill>
      </dgm:spPr>
      <dgm:t>
        <a:bodyPr/>
        <a:lstStyle/>
        <a:p>
          <a:r>
            <a:rPr lang="en-US" b="1" dirty="0" smtClean="0">
              <a:solidFill>
                <a:srgbClr val="FFFFFF"/>
              </a:solidFill>
            </a:rPr>
            <a:t>Identify staff that will support PSES activities </a:t>
          </a:r>
          <a:endParaRPr lang="en-US" b="1" dirty="0">
            <a:solidFill>
              <a:srgbClr val="FFFFFF"/>
            </a:solidFill>
          </a:endParaRPr>
        </a:p>
      </dgm:t>
    </dgm:pt>
    <dgm:pt modelId="{398E226C-7FA3-4439-8B70-57ECABF566AA}" type="parTrans" cxnId="{4AB048CF-7349-49C0-BA27-CFC8EAA9FF8F}">
      <dgm:prSet/>
      <dgm:spPr/>
      <dgm:t>
        <a:bodyPr/>
        <a:lstStyle/>
        <a:p>
          <a:endParaRPr lang="en-US" b="1">
            <a:solidFill>
              <a:srgbClr val="FFFFFF"/>
            </a:solidFill>
          </a:endParaRPr>
        </a:p>
      </dgm:t>
    </dgm:pt>
    <dgm:pt modelId="{75F95186-D0A2-4E02-85F3-7D616CD9C35F}" type="sibTrans" cxnId="{4AB048CF-7349-49C0-BA27-CFC8EAA9FF8F}">
      <dgm:prSet/>
      <dgm:spPr/>
      <dgm:t>
        <a:bodyPr/>
        <a:lstStyle/>
        <a:p>
          <a:endParaRPr lang="en-US" b="1">
            <a:solidFill>
              <a:srgbClr val="FFFFFF"/>
            </a:solidFill>
          </a:endParaRPr>
        </a:p>
      </dgm:t>
    </dgm:pt>
    <dgm:pt modelId="{DA314DB6-96FD-408D-B00E-A1E22857D044}">
      <dgm:prSet phldrT="[Text]"/>
      <dgm:spPr>
        <a:solidFill>
          <a:srgbClr val="002060"/>
        </a:solidFill>
      </dgm:spPr>
      <dgm:t>
        <a:bodyPr/>
        <a:lstStyle/>
        <a:p>
          <a:r>
            <a:rPr lang="en-US" b="1" dirty="0" smtClean="0">
              <a:solidFill>
                <a:srgbClr val="FFFFFF"/>
              </a:solidFill>
            </a:rPr>
            <a:t>Define PSES workspace and equipment</a:t>
          </a:r>
          <a:endParaRPr lang="en-US" b="1" dirty="0">
            <a:solidFill>
              <a:srgbClr val="FFFFFF"/>
            </a:solidFill>
          </a:endParaRPr>
        </a:p>
      </dgm:t>
    </dgm:pt>
    <dgm:pt modelId="{747FE3CD-574E-488F-90CC-89C3DD806DE8}" type="parTrans" cxnId="{291994D2-A827-48A7-9DAE-6FAA486ACF56}">
      <dgm:prSet/>
      <dgm:spPr/>
      <dgm:t>
        <a:bodyPr/>
        <a:lstStyle/>
        <a:p>
          <a:endParaRPr lang="en-US" b="1">
            <a:solidFill>
              <a:srgbClr val="FFFFFF"/>
            </a:solidFill>
          </a:endParaRPr>
        </a:p>
      </dgm:t>
    </dgm:pt>
    <dgm:pt modelId="{1494B7E4-C381-4E70-8D5D-C6645A146A9A}" type="sibTrans" cxnId="{291994D2-A827-48A7-9DAE-6FAA486ACF56}">
      <dgm:prSet/>
      <dgm:spPr/>
      <dgm:t>
        <a:bodyPr/>
        <a:lstStyle/>
        <a:p>
          <a:endParaRPr lang="en-US" b="1">
            <a:solidFill>
              <a:srgbClr val="FFFFFF"/>
            </a:solidFill>
          </a:endParaRPr>
        </a:p>
      </dgm:t>
    </dgm:pt>
    <dgm:pt modelId="{596268CE-AEC1-4F16-8867-25B42B414430}">
      <dgm:prSet/>
      <dgm:spPr>
        <a:solidFill>
          <a:srgbClr val="002060"/>
        </a:solidFill>
      </dgm:spPr>
      <dgm:t>
        <a:bodyPr/>
        <a:lstStyle/>
        <a:p>
          <a:r>
            <a:rPr lang="en-US" b="1" dirty="0" smtClean="0">
              <a:solidFill>
                <a:srgbClr val="FFFFFF"/>
              </a:solidFill>
            </a:rPr>
            <a:t>Identify PSWP use and communication with PSO and within provider </a:t>
          </a:r>
          <a:endParaRPr lang="en-US" b="1" dirty="0">
            <a:solidFill>
              <a:srgbClr val="FFFFFF"/>
            </a:solidFill>
          </a:endParaRPr>
        </a:p>
      </dgm:t>
    </dgm:pt>
    <dgm:pt modelId="{C8308443-B874-4022-AD4C-2E7AE1BEE5D2}" type="parTrans" cxnId="{25836F74-9E5B-4C3B-8DDF-AC7F41313A69}">
      <dgm:prSet/>
      <dgm:spPr/>
      <dgm:t>
        <a:bodyPr/>
        <a:lstStyle/>
        <a:p>
          <a:endParaRPr lang="en-US" b="1">
            <a:solidFill>
              <a:srgbClr val="FFFFFF"/>
            </a:solidFill>
          </a:endParaRPr>
        </a:p>
      </dgm:t>
    </dgm:pt>
    <dgm:pt modelId="{E4301CFC-0ECB-448E-8163-539BD690429C}" type="sibTrans" cxnId="{25836F74-9E5B-4C3B-8DDF-AC7F41313A69}">
      <dgm:prSet/>
      <dgm:spPr/>
      <dgm:t>
        <a:bodyPr/>
        <a:lstStyle/>
        <a:p>
          <a:endParaRPr lang="en-US" b="1">
            <a:solidFill>
              <a:srgbClr val="FFFFFF"/>
            </a:solidFill>
          </a:endParaRPr>
        </a:p>
      </dgm:t>
    </dgm:pt>
    <dgm:pt modelId="{F91C592D-1B3D-4AA3-81BF-1CFA37B352AC}">
      <dgm:prSet/>
      <dgm:spPr>
        <a:solidFill>
          <a:srgbClr val="002060"/>
        </a:solidFill>
      </dgm:spPr>
      <dgm:t>
        <a:bodyPr/>
        <a:lstStyle/>
        <a:p>
          <a:r>
            <a:rPr lang="en-US" b="1" dirty="0" smtClean="0">
              <a:solidFill>
                <a:srgbClr val="FFFFFF"/>
              </a:solidFill>
            </a:rPr>
            <a:t>Review and  revise pertinent policies  and procedures</a:t>
          </a:r>
          <a:endParaRPr lang="en-US" b="1" dirty="0">
            <a:solidFill>
              <a:srgbClr val="FFFFFF"/>
            </a:solidFill>
          </a:endParaRPr>
        </a:p>
      </dgm:t>
    </dgm:pt>
    <dgm:pt modelId="{3FD0D67C-7A19-4C6F-B752-675A6DAAE112}" type="parTrans" cxnId="{D2A3B7DB-83D4-426D-8AA7-8CF8EC6F93A4}">
      <dgm:prSet/>
      <dgm:spPr/>
      <dgm:t>
        <a:bodyPr/>
        <a:lstStyle/>
        <a:p>
          <a:endParaRPr lang="en-US" b="1">
            <a:solidFill>
              <a:srgbClr val="FFFFFF"/>
            </a:solidFill>
          </a:endParaRPr>
        </a:p>
      </dgm:t>
    </dgm:pt>
    <dgm:pt modelId="{7D7BBA43-83E1-40DD-B498-0EEBC9E26D01}" type="sibTrans" cxnId="{D2A3B7DB-83D4-426D-8AA7-8CF8EC6F93A4}">
      <dgm:prSet/>
      <dgm:spPr/>
      <dgm:t>
        <a:bodyPr/>
        <a:lstStyle/>
        <a:p>
          <a:endParaRPr lang="en-US" b="1">
            <a:solidFill>
              <a:srgbClr val="FFFFFF"/>
            </a:solidFill>
          </a:endParaRPr>
        </a:p>
      </dgm:t>
    </dgm:pt>
    <dgm:pt modelId="{B28E754E-EF18-4BDC-9F4E-A3ED964DB936}">
      <dgm:prSet/>
      <dgm:spPr>
        <a:solidFill>
          <a:srgbClr val="002060"/>
        </a:solidFill>
      </dgm:spPr>
      <dgm:t>
        <a:bodyPr/>
        <a:lstStyle/>
        <a:p>
          <a:r>
            <a:rPr lang="en-US" b="1" dirty="0" smtClean="0">
              <a:solidFill>
                <a:srgbClr val="FFFFFF"/>
              </a:solidFill>
            </a:rPr>
            <a:t>Evaluate impact of PSO participation</a:t>
          </a:r>
          <a:endParaRPr lang="en-US" b="1" dirty="0">
            <a:solidFill>
              <a:srgbClr val="FFFFFF"/>
            </a:solidFill>
          </a:endParaRPr>
        </a:p>
      </dgm:t>
    </dgm:pt>
    <dgm:pt modelId="{C92FB7CE-BD03-48DB-9CC4-D8915C4EEBA0}" type="parTrans" cxnId="{B16B2344-00FB-491F-9B24-DEF1585FCD0A}">
      <dgm:prSet/>
      <dgm:spPr/>
      <dgm:t>
        <a:bodyPr/>
        <a:lstStyle/>
        <a:p>
          <a:endParaRPr lang="en-US"/>
        </a:p>
      </dgm:t>
    </dgm:pt>
    <dgm:pt modelId="{988025D9-2342-4AC8-8838-96A63B1F4EDB}" type="sibTrans" cxnId="{B16B2344-00FB-491F-9B24-DEF1585FCD0A}">
      <dgm:prSet/>
      <dgm:spPr/>
      <dgm:t>
        <a:bodyPr/>
        <a:lstStyle/>
        <a:p>
          <a:endParaRPr lang="en-US"/>
        </a:p>
      </dgm:t>
    </dgm:pt>
    <dgm:pt modelId="{646E99EB-75C7-4866-A90C-98E04B284687}">
      <dgm:prSet/>
      <dgm:spPr>
        <a:solidFill>
          <a:srgbClr val="002060"/>
        </a:solidFill>
      </dgm:spPr>
      <dgm:t>
        <a:bodyPr/>
        <a:lstStyle/>
        <a:p>
          <a:r>
            <a:rPr lang="en-US" b="1" dirty="0" smtClean="0">
              <a:solidFill>
                <a:srgbClr val="FFFFFF"/>
              </a:solidFill>
            </a:rPr>
            <a:t>Define and prioritize data collection, analysis and deliberation</a:t>
          </a:r>
          <a:endParaRPr lang="en-US" b="1" dirty="0">
            <a:solidFill>
              <a:srgbClr val="FFFFFF"/>
            </a:solidFill>
          </a:endParaRPr>
        </a:p>
      </dgm:t>
    </dgm:pt>
    <dgm:pt modelId="{4F8B77E7-1F59-425C-B660-3FE4312CB578}" type="parTrans" cxnId="{221881C0-C6A7-430C-AA2C-33C4501E7A66}">
      <dgm:prSet/>
      <dgm:spPr/>
      <dgm:t>
        <a:bodyPr/>
        <a:lstStyle/>
        <a:p>
          <a:endParaRPr lang="en-US"/>
        </a:p>
      </dgm:t>
    </dgm:pt>
    <dgm:pt modelId="{AF9911AD-BC8A-47C1-8E17-B13406AC0EDF}" type="sibTrans" cxnId="{221881C0-C6A7-430C-AA2C-33C4501E7A66}">
      <dgm:prSet/>
      <dgm:spPr/>
      <dgm:t>
        <a:bodyPr/>
        <a:lstStyle/>
        <a:p>
          <a:endParaRPr lang="en-US"/>
        </a:p>
      </dgm:t>
    </dgm:pt>
    <dgm:pt modelId="{C67A9954-29E9-4BED-979D-BD2B0C60B8DD}" type="pres">
      <dgm:prSet presAssocID="{756B3482-0D7F-44F1-972E-A5C39D67EDFA}" presName="Name0" presStyleCnt="0">
        <dgm:presLayoutVars>
          <dgm:dir/>
          <dgm:animLvl val="lvl"/>
          <dgm:resizeHandles val="exact"/>
        </dgm:presLayoutVars>
      </dgm:prSet>
      <dgm:spPr/>
      <dgm:t>
        <a:bodyPr/>
        <a:lstStyle/>
        <a:p>
          <a:endParaRPr lang="en-US"/>
        </a:p>
      </dgm:t>
    </dgm:pt>
    <dgm:pt modelId="{B90C48D8-AC3C-4C66-BAF7-6465C8DE45F3}" type="pres">
      <dgm:prSet presAssocID="{B28E754E-EF18-4BDC-9F4E-A3ED964DB936}" presName="boxAndChildren" presStyleCnt="0"/>
      <dgm:spPr/>
      <dgm:t>
        <a:bodyPr/>
        <a:lstStyle/>
        <a:p>
          <a:endParaRPr lang="en-US"/>
        </a:p>
      </dgm:t>
    </dgm:pt>
    <dgm:pt modelId="{DB94D00B-F5F8-408E-BF35-98B85D4B59E1}" type="pres">
      <dgm:prSet presAssocID="{B28E754E-EF18-4BDC-9F4E-A3ED964DB936}" presName="parentTextBox" presStyleLbl="node1" presStyleIdx="0" presStyleCnt="7"/>
      <dgm:spPr/>
      <dgm:t>
        <a:bodyPr/>
        <a:lstStyle/>
        <a:p>
          <a:endParaRPr lang="en-US"/>
        </a:p>
      </dgm:t>
    </dgm:pt>
    <dgm:pt modelId="{D6F0CDEA-9A71-4F7D-B785-F36535BB50F8}" type="pres">
      <dgm:prSet presAssocID="{7D7BBA43-83E1-40DD-B498-0EEBC9E26D01}" presName="sp" presStyleCnt="0"/>
      <dgm:spPr/>
      <dgm:t>
        <a:bodyPr/>
        <a:lstStyle/>
        <a:p>
          <a:endParaRPr lang="en-US"/>
        </a:p>
      </dgm:t>
    </dgm:pt>
    <dgm:pt modelId="{C2BBD967-D8BC-4AFE-ACD4-CBA430775413}" type="pres">
      <dgm:prSet presAssocID="{F91C592D-1B3D-4AA3-81BF-1CFA37B352AC}" presName="arrowAndChildren" presStyleCnt="0"/>
      <dgm:spPr/>
      <dgm:t>
        <a:bodyPr/>
        <a:lstStyle/>
        <a:p>
          <a:endParaRPr lang="en-US"/>
        </a:p>
      </dgm:t>
    </dgm:pt>
    <dgm:pt modelId="{B611964B-2D8C-4D2F-A234-B39FBB5722F5}" type="pres">
      <dgm:prSet presAssocID="{F91C592D-1B3D-4AA3-81BF-1CFA37B352AC}" presName="parentTextArrow" presStyleLbl="node1" presStyleIdx="1" presStyleCnt="7"/>
      <dgm:spPr/>
      <dgm:t>
        <a:bodyPr/>
        <a:lstStyle/>
        <a:p>
          <a:endParaRPr lang="en-US"/>
        </a:p>
      </dgm:t>
    </dgm:pt>
    <dgm:pt modelId="{B9A3D36F-A169-4CBD-92FC-E43BE9738C4E}" type="pres">
      <dgm:prSet presAssocID="{E4301CFC-0ECB-448E-8163-539BD690429C}" presName="sp" presStyleCnt="0"/>
      <dgm:spPr/>
      <dgm:t>
        <a:bodyPr/>
        <a:lstStyle/>
        <a:p>
          <a:endParaRPr lang="en-US"/>
        </a:p>
      </dgm:t>
    </dgm:pt>
    <dgm:pt modelId="{958366EB-1EA3-48B6-8C02-C358CDCB8CC4}" type="pres">
      <dgm:prSet presAssocID="{596268CE-AEC1-4F16-8867-25B42B414430}" presName="arrowAndChildren" presStyleCnt="0"/>
      <dgm:spPr/>
      <dgm:t>
        <a:bodyPr/>
        <a:lstStyle/>
        <a:p>
          <a:endParaRPr lang="en-US"/>
        </a:p>
      </dgm:t>
    </dgm:pt>
    <dgm:pt modelId="{0B678F1D-6BF8-4240-967C-65CC3574707D}" type="pres">
      <dgm:prSet presAssocID="{596268CE-AEC1-4F16-8867-25B42B414430}" presName="parentTextArrow" presStyleLbl="node1" presStyleIdx="2" presStyleCnt="7"/>
      <dgm:spPr/>
      <dgm:t>
        <a:bodyPr/>
        <a:lstStyle/>
        <a:p>
          <a:endParaRPr lang="en-US"/>
        </a:p>
      </dgm:t>
    </dgm:pt>
    <dgm:pt modelId="{1940784F-0C8F-49AE-8720-F0C2C93E8136}" type="pres">
      <dgm:prSet presAssocID="{AF9911AD-BC8A-47C1-8E17-B13406AC0EDF}" presName="sp" presStyleCnt="0"/>
      <dgm:spPr/>
      <dgm:t>
        <a:bodyPr/>
        <a:lstStyle/>
        <a:p>
          <a:endParaRPr lang="en-US"/>
        </a:p>
      </dgm:t>
    </dgm:pt>
    <dgm:pt modelId="{DDFC5D37-3BE6-406F-ACBD-DFF80E2EFBB8}" type="pres">
      <dgm:prSet presAssocID="{646E99EB-75C7-4866-A90C-98E04B284687}" presName="arrowAndChildren" presStyleCnt="0"/>
      <dgm:spPr/>
      <dgm:t>
        <a:bodyPr/>
        <a:lstStyle/>
        <a:p>
          <a:endParaRPr lang="en-US"/>
        </a:p>
      </dgm:t>
    </dgm:pt>
    <dgm:pt modelId="{E048BDF0-AE9C-498B-A027-FBB7AABCA8A8}" type="pres">
      <dgm:prSet presAssocID="{646E99EB-75C7-4866-A90C-98E04B284687}" presName="parentTextArrow" presStyleLbl="node1" presStyleIdx="3" presStyleCnt="7"/>
      <dgm:spPr/>
      <dgm:t>
        <a:bodyPr/>
        <a:lstStyle/>
        <a:p>
          <a:endParaRPr lang="en-US"/>
        </a:p>
      </dgm:t>
    </dgm:pt>
    <dgm:pt modelId="{B2B2DE04-D232-4577-89AF-A399BAA3C8C6}" type="pres">
      <dgm:prSet presAssocID="{1494B7E4-C381-4E70-8D5D-C6645A146A9A}" presName="sp" presStyleCnt="0"/>
      <dgm:spPr/>
      <dgm:t>
        <a:bodyPr/>
        <a:lstStyle/>
        <a:p>
          <a:endParaRPr lang="en-US"/>
        </a:p>
      </dgm:t>
    </dgm:pt>
    <dgm:pt modelId="{91EC255F-023C-4046-A77E-E18CD5D59AF0}" type="pres">
      <dgm:prSet presAssocID="{DA314DB6-96FD-408D-B00E-A1E22857D044}" presName="arrowAndChildren" presStyleCnt="0"/>
      <dgm:spPr/>
      <dgm:t>
        <a:bodyPr/>
        <a:lstStyle/>
        <a:p>
          <a:endParaRPr lang="en-US"/>
        </a:p>
      </dgm:t>
    </dgm:pt>
    <dgm:pt modelId="{96990001-4B09-4CB6-A430-B4DFF9665A4C}" type="pres">
      <dgm:prSet presAssocID="{DA314DB6-96FD-408D-B00E-A1E22857D044}" presName="parentTextArrow" presStyleLbl="node1" presStyleIdx="4" presStyleCnt="7"/>
      <dgm:spPr/>
      <dgm:t>
        <a:bodyPr/>
        <a:lstStyle/>
        <a:p>
          <a:endParaRPr lang="en-US"/>
        </a:p>
      </dgm:t>
    </dgm:pt>
    <dgm:pt modelId="{BB7D69C1-0DAC-4BBF-B95A-62766AAFB01F}" type="pres">
      <dgm:prSet presAssocID="{75F95186-D0A2-4E02-85F3-7D616CD9C35F}" presName="sp" presStyleCnt="0"/>
      <dgm:spPr/>
      <dgm:t>
        <a:bodyPr/>
        <a:lstStyle/>
        <a:p>
          <a:endParaRPr lang="en-US"/>
        </a:p>
      </dgm:t>
    </dgm:pt>
    <dgm:pt modelId="{2984016E-F03D-40BE-964E-F9E5AB349C2E}" type="pres">
      <dgm:prSet presAssocID="{1C78C0D3-2DC0-4B87-8F42-7FBCC96E2044}" presName="arrowAndChildren" presStyleCnt="0"/>
      <dgm:spPr/>
      <dgm:t>
        <a:bodyPr/>
        <a:lstStyle/>
        <a:p>
          <a:endParaRPr lang="en-US"/>
        </a:p>
      </dgm:t>
    </dgm:pt>
    <dgm:pt modelId="{1C021C12-AAA6-46A0-8632-BFF481E98B2B}" type="pres">
      <dgm:prSet presAssocID="{1C78C0D3-2DC0-4B87-8F42-7FBCC96E2044}" presName="parentTextArrow" presStyleLbl="node1" presStyleIdx="5" presStyleCnt="7"/>
      <dgm:spPr/>
      <dgm:t>
        <a:bodyPr/>
        <a:lstStyle/>
        <a:p>
          <a:endParaRPr lang="en-US"/>
        </a:p>
      </dgm:t>
    </dgm:pt>
    <dgm:pt modelId="{B96013D0-30B5-408C-887C-19D9BE8E486A}" type="pres">
      <dgm:prSet presAssocID="{84265DF0-8C86-4327-AD46-414369BE3BDE}" presName="sp" presStyleCnt="0"/>
      <dgm:spPr/>
      <dgm:t>
        <a:bodyPr/>
        <a:lstStyle/>
        <a:p>
          <a:endParaRPr lang="en-US"/>
        </a:p>
      </dgm:t>
    </dgm:pt>
    <dgm:pt modelId="{033F97D7-EAF0-4B9C-8F79-A46460EDD3EC}" type="pres">
      <dgm:prSet presAssocID="{E83483C3-F4B0-42E0-9CD0-32905B53CC79}" presName="arrowAndChildren" presStyleCnt="0"/>
      <dgm:spPr/>
      <dgm:t>
        <a:bodyPr/>
        <a:lstStyle/>
        <a:p>
          <a:endParaRPr lang="en-US"/>
        </a:p>
      </dgm:t>
    </dgm:pt>
    <dgm:pt modelId="{0FD790B7-5A5A-4D73-A90C-B27DA2E4BAA4}" type="pres">
      <dgm:prSet presAssocID="{E83483C3-F4B0-42E0-9CD0-32905B53CC79}" presName="parentTextArrow" presStyleLbl="node1" presStyleIdx="6" presStyleCnt="7"/>
      <dgm:spPr/>
      <dgm:t>
        <a:bodyPr/>
        <a:lstStyle/>
        <a:p>
          <a:endParaRPr lang="en-US"/>
        </a:p>
      </dgm:t>
    </dgm:pt>
  </dgm:ptLst>
  <dgm:cxnLst>
    <dgm:cxn modelId="{ABAFB428-8742-495C-8B32-29F8D3DBB399}" type="presOf" srcId="{756B3482-0D7F-44F1-972E-A5C39D67EDFA}" destId="{C67A9954-29E9-4BED-979D-BD2B0C60B8DD}" srcOrd="0" destOrd="0" presId="urn:microsoft.com/office/officeart/2005/8/layout/process4"/>
    <dgm:cxn modelId="{62CF57B0-BA87-40B9-A26B-5D4BF01FDB51}" type="presOf" srcId="{F91C592D-1B3D-4AA3-81BF-1CFA37B352AC}" destId="{B611964B-2D8C-4D2F-A234-B39FBB5722F5}" srcOrd="0" destOrd="0" presId="urn:microsoft.com/office/officeart/2005/8/layout/process4"/>
    <dgm:cxn modelId="{4AB048CF-7349-49C0-BA27-CFC8EAA9FF8F}" srcId="{756B3482-0D7F-44F1-972E-A5C39D67EDFA}" destId="{1C78C0D3-2DC0-4B87-8F42-7FBCC96E2044}" srcOrd="1" destOrd="0" parTransId="{398E226C-7FA3-4439-8B70-57ECABF566AA}" sibTransId="{75F95186-D0A2-4E02-85F3-7D616CD9C35F}"/>
    <dgm:cxn modelId="{F8D534A5-2C9D-4A58-AC98-01EC5E2F3A17}" type="presOf" srcId="{B28E754E-EF18-4BDC-9F4E-A3ED964DB936}" destId="{DB94D00B-F5F8-408E-BF35-98B85D4B59E1}" srcOrd="0" destOrd="0" presId="urn:microsoft.com/office/officeart/2005/8/layout/process4"/>
    <dgm:cxn modelId="{3076B5C3-797E-4B23-96EA-D5D3C9B76A5C}" type="presOf" srcId="{E83483C3-F4B0-42E0-9CD0-32905B53CC79}" destId="{0FD790B7-5A5A-4D73-A90C-B27DA2E4BAA4}" srcOrd="0" destOrd="0" presId="urn:microsoft.com/office/officeart/2005/8/layout/process4"/>
    <dgm:cxn modelId="{221881C0-C6A7-430C-AA2C-33C4501E7A66}" srcId="{756B3482-0D7F-44F1-972E-A5C39D67EDFA}" destId="{646E99EB-75C7-4866-A90C-98E04B284687}" srcOrd="3" destOrd="0" parTransId="{4F8B77E7-1F59-425C-B660-3FE4312CB578}" sibTransId="{AF9911AD-BC8A-47C1-8E17-B13406AC0EDF}"/>
    <dgm:cxn modelId="{26028597-3893-4B75-B46F-C2DF912141CD}" type="presOf" srcId="{1C78C0D3-2DC0-4B87-8F42-7FBCC96E2044}" destId="{1C021C12-AAA6-46A0-8632-BFF481E98B2B}" srcOrd="0" destOrd="0" presId="urn:microsoft.com/office/officeart/2005/8/layout/process4"/>
    <dgm:cxn modelId="{671CF53D-3125-4752-9C49-0EE93330FC00}" type="presOf" srcId="{DA314DB6-96FD-408D-B00E-A1E22857D044}" destId="{96990001-4B09-4CB6-A430-B4DFF9665A4C}" srcOrd="0" destOrd="0" presId="urn:microsoft.com/office/officeart/2005/8/layout/process4"/>
    <dgm:cxn modelId="{829039AB-82E0-4095-8F29-F134EF494A56}" type="presOf" srcId="{646E99EB-75C7-4866-A90C-98E04B284687}" destId="{E048BDF0-AE9C-498B-A027-FBB7AABCA8A8}" srcOrd="0" destOrd="0" presId="urn:microsoft.com/office/officeart/2005/8/layout/process4"/>
    <dgm:cxn modelId="{D2A3B7DB-83D4-426D-8AA7-8CF8EC6F93A4}" srcId="{756B3482-0D7F-44F1-972E-A5C39D67EDFA}" destId="{F91C592D-1B3D-4AA3-81BF-1CFA37B352AC}" srcOrd="5" destOrd="0" parTransId="{3FD0D67C-7A19-4C6F-B752-675A6DAAE112}" sibTransId="{7D7BBA43-83E1-40DD-B498-0EEBC9E26D01}"/>
    <dgm:cxn modelId="{291994D2-A827-48A7-9DAE-6FAA486ACF56}" srcId="{756B3482-0D7F-44F1-972E-A5C39D67EDFA}" destId="{DA314DB6-96FD-408D-B00E-A1E22857D044}" srcOrd="2" destOrd="0" parTransId="{747FE3CD-574E-488F-90CC-89C3DD806DE8}" sibTransId="{1494B7E4-C381-4E70-8D5D-C6645A146A9A}"/>
    <dgm:cxn modelId="{25836F74-9E5B-4C3B-8DDF-AC7F41313A69}" srcId="{756B3482-0D7F-44F1-972E-A5C39D67EDFA}" destId="{596268CE-AEC1-4F16-8867-25B42B414430}" srcOrd="4" destOrd="0" parTransId="{C8308443-B874-4022-AD4C-2E7AE1BEE5D2}" sibTransId="{E4301CFC-0ECB-448E-8163-539BD690429C}"/>
    <dgm:cxn modelId="{2D0D4284-67CE-4CF2-B662-5F613EA61573}" type="presOf" srcId="{596268CE-AEC1-4F16-8867-25B42B414430}" destId="{0B678F1D-6BF8-4240-967C-65CC3574707D}" srcOrd="0" destOrd="0" presId="urn:microsoft.com/office/officeart/2005/8/layout/process4"/>
    <dgm:cxn modelId="{F42DDE94-2602-41DE-BDCC-50AAF607BF1C}" srcId="{756B3482-0D7F-44F1-972E-A5C39D67EDFA}" destId="{E83483C3-F4B0-42E0-9CD0-32905B53CC79}" srcOrd="0" destOrd="0" parTransId="{DC566F9E-6ACF-4C9E-A9E9-D96C9A62ED2D}" sibTransId="{84265DF0-8C86-4327-AD46-414369BE3BDE}"/>
    <dgm:cxn modelId="{B16B2344-00FB-491F-9B24-DEF1585FCD0A}" srcId="{756B3482-0D7F-44F1-972E-A5C39D67EDFA}" destId="{B28E754E-EF18-4BDC-9F4E-A3ED964DB936}" srcOrd="6" destOrd="0" parTransId="{C92FB7CE-BD03-48DB-9CC4-D8915C4EEBA0}" sibTransId="{988025D9-2342-4AC8-8838-96A63B1F4EDB}"/>
    <dgm:cxn modelId="{0276D75B-9E9F-4999-BB8F-47B07A46CBE8}" type="presParOf" srcId="{C67A9954-29E9-4BED-979D-BD2B0C60B8DD}" destId="{B90C48D8-AC3C-4C66-BAF7-6465C8DE45F3}" srcOrd="0" destOrd="0" presId="urn:microsoft.com/office/officeart/2005/8/layout/process4"/>
    <dgm:cxn modelId="{5E01C120-C64F-4632-990F-BA66A1CE8F60}" type="presParOf" srcId="{B90C48D8-AC3C-4C66-BAF7-6465C8DE45F3}" destId="{DB94D00B-F5F8-408E-BF35-98B85D4B59E1}" srcOrd="0" destOrd="0" presId="urn:microsoft.com/office/officeart/2005/8/layout/process4"/>
    <dgm:cxn modelId="{8E6B4B1C-5914-4E5C-886B-B33D3659D724}" type="presParOf" srcId="{C67A9954-29E9-4BED-979D-BD2B0C60B8DD}" destId="{D6F0CDEA-9A71-4F7D-B785-F36535BB50F8}" srcOrd="1" destOrd="0" presId="urn:microsoft.com/office/officeart/2005/8/layout/process4"/>
    <dgm:cxn modelId="{953895DC-CAFC-40DC-96C9-3348D7D224A5}" type="presParOf" srcId="{C67A9954-29E9-4BED-979D-BD2B0C60B8DD}" destId="{C2BBD967-D8BC-4AFE-ACD4-CBA430775413}" srcOrd="2" destOrd="0" presId="urn:microsoft.com/office/officeart/2005/8/layout/process4"/>
    <dgm:cxn modelId="{EBBE727C-0809-4EBE-A9B9-CD93E1A98D25}" type="presParOf" srcId="{C2BBD967-D8BC-4AFE-ACD4-CBA430775413}" destId="{B611964B-2D8C-4D2F-A234-B39FBB5722F5}" srcOrd="0" destOrd="0" presId="urn:microsoft.com/office/officeart/2005/8/layout/process4"/>
    <dgm:cxn modelId="{545BDCA1-5F64-4D68-8A39-5FDD48B9C024}" type="presParOf" srcId="{C67A9954-29E9-4BED-979D-BD2B0C60B8DD}" destId="{B9A3D36F-A169-4CBD-92FC-E43BE9738C4E}" srcOrd="3" destOrd="0" presId="urn:microsoft.com/office/officeart/2005/8/layout/process4"/>
    <dgm:cxn modelId="{AA1BB1A5-961E-489A-BA50-3B875C7CD2C2}" type="presParOf" srcId="{C67A9954-29E9-4BED-979D-BD2B0C60B8DD}" destId="{958366EB-1EA3-48B6-8C02-C358CDCB8CC4}" srcOrd="4" destOrd="0" presId="urn:microsoft.com/office/officeart/2005/8/layout/process4"/>
    <dgm:cxn modelId="{0572764D-6E90-447D-86D1-678154EAB0B5}" type="presParOf" srcId="{958366EB-1EA3-48B6-8C02-C358CDCB8CC4}" destId="{0B678F1D-6BF8-4240-967C-65CC3574707D}" srcOrd="0" destOrd="0" presId="urn:microsoft.com/office/officeart/2005/8/layout/process4"/>
    <dgm:cxn modelId="{BE6C3C90-5765-4BC3-897F-591237B57845}" type="presParOf" srcId="{C67A9954-29E9-4BED-979D-BD2B0C60B8DD}" destId="{1940784F-0C8F-49AE-8720-F0C2C93E8136}" srcOrd="5" destOrd="0" presId="urn:microsoft.com/office/officeart/2005/8/layout/process4"/>
    <dgm:cxn modelId="{31F86F01-DCC7-47C0-9A65-C36CE5224E0C}" type="presParOf" srcId="{C67A9954-29E9-4BED-979D-BD2B0C60B8DD}" destId="{DDFC5D37-3BE6-406F-ACBD-DFF80E2EFBB8}" srcOrd="6" destOrd="0" presId="urn:microsoft.com/office/officeart/2005/8/layout/process4"/>
    <dgm:cxn modelId="{68CDB6DF-E31B-49C8-AF2D-439A75302665}" type="presParOf" srcId="{DDFC5D37-3BE6-406F-ACBD-DFF80E2EFBB8}" destId="{E048BDF0-AE9C-498B-A027-FBB7AABCA8A8}" srcOrd="0" destOrd="0" presId="urn:microsoft.com/office/officeart/2005/8/layout/process4"/>
    <dgm:cxn modelId="{0CC2C596-A6E0-4D15-9882-424F0BD6ADD5}" type="presParOf" srcId="{C67A9954-29E9-4BED-979D-BD2B0C60B8DD}" destId="{B2B2DE04-D232-4577-89AF-A399BAA3C8C6}" srcOrd="7" destOrd="0" presId="urn:microsoft.com/office/officeart/2005/8/layout/process4"/>
    <dgm:cxn modelId="{40738773-0CD8-449F-A742-1F8B832B96BE}" type="presParOf" srcId="{C67A9954-29E9-4BED-979D-BD2B0C60B8DD}" destId="{91EC255F-023C-4046-A77E-E18CD5D59AF0}" srcOrd="8" destOrd="0" presId="urn:microsoft.com/office/officeart/2005/8/layout/process4"/>
    <dgm:cxn modelId="{6C262F49-3B4C-4C3F-B113-C69C7AC30755}" type="presParOf" srcId="{91EC255F-023C-4046-A77E-E18CD5D59AF0}" destId="{96990001-4B09-4CB6-A430-B4DFF9665A4C}" srcOrd="0" destOrd="0" presId="urn:microsoft.com/office/officeart/2005/8/layout/process4"/>
    <dgm:cxn modelId="{7F0CA53B-E559-45CB-A52F-AE4B66EC539E}" type="presParOf" srcId="{C67A9954-29E9-4BED-979D-BD2B0C60B8DD}" destId="{BB7D69C1-0DAC-4BBF-B95A-62766AAFB01F}" srcOrd="9" destOrd="0" presId="urn:microsoft.com/office/officeart/2005/8/layout/process4"/>
    <dgm:cxn modelId="{80AEB5E3-00DE-4A7E-8AD9-0DB6258434E0}" type="presParOf" srcId="{C67A9954-29E9-4BED-979D-BD2B0C60B8DD}" destId="{2984016E-F03D-40BE-964E-F9E5AB349C2E}" srcOrd="10" destOrd="0" presId="urn:microsoft.com/office/officeart/2005/8/layout/process4"/>
    <dgm:cxn modelId="{3EF4628B-A856-4EEA-9682-4D7230AB4D88}" type="presParOf" srcId="{2984016E-F03D-40BE-964E-F9E5AB349C2E}" destId="{1C021C12-AAA6-46A0-8632-BFF481E98B2B}" srcOrd="0" destOrd="0" presId="urn:microsoft.com/office/officeart/2005/8/layout/process4"/>
    <dgm:cxn modelId="{1F9BBB29-546A-4377-9198-9C2FFBAD0836}" type="presParOf" srcId="{C67A9954-29E9-4BED-979D-BD2B0C60B8DD}" destId="{B96013D0-30B5-408C-887C-19D9BE8E486A}" srcOrd="11" destOrd="0" presId="urn:microsoft.com/office/officeart/2005/8/layout/process4"/>
    <dgm:cxn modelId="{8D4B4E43-6716-4242-A954-5A9204A09EB7}" type="presParOf" srcId="{C67A9954-29E9-4BED-979D-BD2B0C60B8DD}" destId="{033F97D7-EAF0-4B9C-8F79-A46460EDD3EC}" srcOrd="12" destOrd="0" presId="urn:microsoft.com/office/officeart/2005/8/layout/process4"/>
    <dgm:cxn modelId="{45673641-5C4B-4A46-A627-83AA2CDECFE5}" type="presParOf" srcId="{033F97D7-EAF0-4B9C-8F79-A46460EDD3EC}" destId="{0FD790B7-5A5A-4D73-A90C-B27DA2E4BAA4}"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4FBF84-43A5-41C1-B82C-EEB3423E7CA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5A82E47-A6E8-4A55-9E1C-996FCCA3ABDC}">
      <dgm:prSet phldrT="[Text]" custT="1"/>
      <dgm:spPr>
        <a:solidFill>
          <a:srgbClr val="002060"/>
        </a:solidFill>
      </dgm:spPr>
      <dgm:t>
        <a:bodyPr/>
        <a:lstStyle/>
        <a:p>
          <a:r>
            <a:rPr lang="en-US" sz="1050" b="1" dirty="0" smtClean="0">
              <a:solidFill>
                <a:schemeClr val="bg1"/>
              </a:solidFill>
            </a:rPr>
            <a:t>Workspace and Equipment</a:t>
          </a:r>
          <a:endParaRPr lang="en-US" sz="1050" b="1" dirty="0">
            <a:solidFill>
              <a:schemeClr val="bg1"/>
            </a:solidFill>
          </a:endParaRPr>
        </a:p>
      </dgm:t>
    </dgm:pt>
    <dgm:pt modelId="{D23C53EA-D347-4938-9D25-EDAB009DB422}" type="parTrans" cxnId="{90639F25-5CD3-4D3D-95D0-8480E568CA06}">
      <dgm:prSet/>
      <dgm:spPr/>
      <dgm:t>
        <a:bodyPr/>
        <a:lstStyle/>
        <a:p>
          <a:endParaRPr lang="en-US" sz="1000" b="1">
            <a:solidFill>
              <a:schemeClr val="tx1"/>
            </a:solidFill>
          </a:endParaRPr>
        </a:p>
      </dgm:t>
    </dgm:pt>
    <dgm:pt modelId="{FF72230E-2A4B-4043-9A8B-E547842DA513}" type="sibTrans" cxnId="{90639F25-5CD3-4D3D-95D0-8480E568CA06}">
      <dgm:prSet/>
      <dgm:spPr/>
      <dgm:t>
        <a:bodyPr/>
        <a:lstStyle/>
        <a:p>
          <a:endParaRPr lang="en-US" sz="1000" b="1">
            <a:solidFill>
              <a:schemeClr val="tx1"/>
            </a:solidFill>
          </a:endParaRPr>
        </a:p>
      </dgm:t>
    </dgm:pt>
    <dgm:pt modelId="{88B33DFF-65A8-42EC-9265-958BC33DD316}">
      <dgm:prSet phldrT="[Text]" custT="1"/>
      <dgm:spPr>
        <a:solidFill>
          <a:srgbClr val="002060"/>
        </a:solidFill>
      </dgm:spPr>
      <dgm:t>
        <a:bodyPr/>
        <a:lstStyle/>
        <a:p>
          <a:r>
            <a:rPr lang="en-US" sz="1050" b="1" dirty="0" smtClean="0">
              <a:solidFill>
                <a:schemeClr val="bg1"/>
              </a:solidFill>
            </a:rPr>
            <a:t>Revise Polices</a:t>
          </a:r>
          <a:endParaRPr lang="en-US" sz="1050" b="1" dirty="0">
            <a:solidFill>
              <a:schemeClr val="bg1"/>
            </a:solidFill>
          </a:endParaRPr>
        </a:p>
      </dgm:t>
    </dgm:pt>
    <dgm:pt modelId="{4815B891-668E-417F-BCC8-0B1F0FE7BCB0}" type="parTrans" cxnId="{3CF14715-05A3-4B36-9985-2F0D51F7B8BA}">
      <dgm:prSet/>
      <dgm:spPr/>
      <dgm:t>
        <a:bodyPr/>
        <a:lstStyle/>
        <a:p>
          <a:endParaRPr lang="en-US" sz="1000" b="1">
            <a:solidFill>
              <a:schemeClr val="tx1"/>
            </a:solidFill>
          </a:endParaRPr>
        </a:p>
      </dgm:t>
    </dgm:pt>
    <dgm:pt modelId="{D5E1AE49-A6C9-4836-87DB-5630055F63FE}" type="sibTrans" cxnId="{3CF14715-05A3-4B36-9985-2F0D51F7B8BA}">
      <dgm:prSet/>
      <dgm:spPr/>
      <dgm:t>
        <a:bodyPr/>
        <a:lstStyle/>
        <a:p>
          <a:endParaRPr lang="en-US" sz="1000" b="1">
            <a:solidFill>
              <a:schemeClr val="tx1"/>
            </a:solidFill>
          </a:endParaRPr>
        </a:p>
      </dgm:t>
    </dgm:pt>
    <dgm:pt modelId="{F8ACA22F-7F2C-42A4-8B49-7C716364F219}">
      <dgm:prSet custT="1"/>
      <dgm:spPr>
        <a:solidFill>
          <a:srgbClr val="002060"/>
        </a:solidFill>
      </dgm:spPr>
      <dgm:t>
        <a:bodyPr/>
        <a:lstStyle/>
        <a:p>
          <a:r>
            <a:rPr lang="en-US" sz="1050" b="1" dirty="0" smtClean="0">
              <a:solidFill>
                <a:schemeClr val="bg1"/>
              </a:solidFill>
            </a:rPr>
            <a:t>Goals</a:t>
          </a:r>
          <a:endParaRPr lang="en-US" sz="1000" b="1" dirty="0">
            <a:solidFill>
              <a:schemeClr val="bg1"/>
            </a:solidFill>
          </a:endParaRPr>
        </a:p>
      </dgm:t>
    </dgm:pt>
    <dgm:pt modelId="{B3B8ADC9-D635-4648-B785-B596E273C8C6}" type="parTrans" cxnId="{7B64302D-33B4-41C3-A85B-654687DA3CF0}">
      <dgm:prSet/>
      <dgm:spPr/>
      <dgm:t>
        <a:bodyPr/>
        <a:lstStyle/>
        <a:p>
          <a:endParaRPr lang="en-US" sz="1000" b="1">
            <a:solidFill>
              <a:schemeClr val="tx1"/>
            </a:solidFill>
          </a:endParaRPr>
        </a:p>
      </dgm:t>
    </dgm:pt>
    <dgm:pt modelId="{CB45FE2C-80E8-488B-A72A-A01E08B93676}" type="sibTrans" cxnId="{7B64302D-33B4-41C3-A85B-654687DA3CF0}">
      <dgm:prSet/>
      <dgm:spPr/>
      <dgm:t>
        <a:bodyPr/>
        <a:lstStyle/>
        <a:p>
          <a:endParaRPr lang="en-US" sz="1000" b="1">
            <a:solidFill>
              <a:schemeClr val="tx1"/>
            </a:solidFill>
          </a:endParaRPr>
        </a:p>
      </dgm:t>
    </dgm:pt>
    <dgm:pt modelId="{70A97B2A-2CE6-4DE5-9906-15E0F53C5231}">
      <dgm:prSet custT="1"/>
      <dgm:spPr>
        <a:solidFill>
          <a:srgbClr val="002060"/>
        </a:solidFill>
      </dgm:spPr>
      <dgm:t>
        <a:bodyPr/>
        <a:lstStyle/>
        <a:p>
          <a:r>
            <a:rPr lang="en-US" sz="1050" b="1" dirty="0" smtClean="0">
              <a:solidFill>
                <a:schemeClr val="bg1"/>
              </a:solidFill>
            </a:rPr>
            <a:t>Workforce</a:t>
          </a:r>
          <a:endParaRPr lang="en-US" sz="1000" b="1" dirty="0">
            <a:solidFill>
              <a:schemeClr val="bg1"/>
            </a:solidFill>
          </a:endParaRPr>
        </a:p>
      </dgm:t>
    </dgm:pt>
    <dgm:pt modelId="{E4881F2E-A358-49DA-9DD6-7F11E74AF51D}" type="parTrans" cxnId="{535EFAB7-7759-48FD-A74E-0CF5B937D403}">
      <dgm:prSet/>
      <dgm:spPr/>
      <dgm:t>
        <a:bodyPr/>
        <a:lstStyle/>
        <a:p>
          <a:endParaRPr lang="en-US" sz="1000" b="1">
            <a:solidFill>
              <a:schemeClr val="tx1"/>
            </a:solidFill>
          </a:endParaRPr>
        </a:p>
      </dgm:t>
    </dgm:pt>
    <dgm:pt modelId="{01AF973B-46B1-481D-8F00-3B681709BC51}" type="sibTrans" cxnId="{535EFAB7-7759-48FD-A74E-0CF5B937D403}">
      <dgm:prSet/>
      <dgm:spPr/>
      <dgm:t>
        <a:bodyPr/>
        <a:lstStyle/>
        <a:p>
          <a:endParaRPr lang="en-US" sz="1000" b="1">
            <a:solidFill>
              <a:schemeClr val="tx1"/>
            </a:solidFill>
          </a:endParaRPr>
        </a:p>
      </dgm:t>
    </dgm:pt>
    <dgm:pt modelId="{12F5FB74-CBD2-4998-AD91-B05A6197D6F9}">
      <dgm:prSet custT="1"/>
      <dgm:spPr>
        <a:solidFill>
          <a:srgbClr val="002060"/>
        </a:solidFill>
      </dgm:spPr>
      <dgm:t>
        <a:bodyPr/>
        <a:lstStyle/>
        <a:p>
          <a:r>
            <a:rPr lang="en-US" sz="1050" b="1" dirty="0" smtClean="0">
              <a:solidFill>
                <a:schemeClr val="bg1"/>
              </a:solidFill>
            </a:rPr>
            <a:t>Communication</a:t>
          </a:r>
          <a:endParaRPr lang="en-US" sz="1050" b="1" dirty="0">
            <a:solidFill>
              <a:schemeClr val="bg1"/>
            </a:solidFill>
          </a:endParaRPr>
        </a:p>
      </dgm:t>
    </dgm:pt>
    <dgm:pt modelId="{4033BA5F-60AB-440F-98DC-597FF35CC02E}" type="parTrans" cxnId="{19131E31-8BA1-43B7-B0A7-CC2C1074E378}">
      <dgm:prSet/>
      <dgm:spPr/>
      <dgm:t>
        <a:bodyPr/>
        <a:lstStyle/>
        <a:p>
          <a:endParaRPr lang="en-US" sz="1000" b="1">
            <a:solidFill>
              <a:schemeClr val="tx1"/>
            </a:solidFill>
          </a:endParaRPr>
        </a:p>
      </dgm:t>
    </dgm:pt>
    <dgm:pt modelId="{87F09B82-8B62-45F6-9665-DA443F30C9CB}" type="sibTrans" cxnId="{19131E31-8BA1-43B7-B0A7-CC2C1074E378}">
      <dgm:prSet/>
      <dgm:spPr/>
      <dgm:t>
        <a:bodyPr/>
        <a:lstStyle/>
        <a:p>
          <a:endParaRPr lang="en-US" sz="1000" b="1">
            <a:solidFill>
              <a:schemeClr val="tx1"/>
            </a:solidFill>
          </a:endParaRPr>
        </a:p>
      </dgm:t>
    </dgm:pt>
    <dgm:pt modelId="{FD2D23C0-17C2-4EE2-94FC-004E195F7921}">
      <dgm:prSet custT="1"/>
      <dgm:spPr>
        <a:solidFill>
          <a:srgbClr val="B0DBDE">
            <a:alpha val="90000"/>
          </a:srgbClr>
        </a:solidFill>
      </dgm:spPr>
      <dgm:t>
        <a:bodyPr/>
        <a:lstStyle/>
        <a:p>
          <a:endParaRPr lang="en-US" sz="1000" b="1" dirty="0">
            <a:solidFill>
              <a:schemeClr val="tx1"/>
            </a:solidFill>
          </a:endParaRPr>
        </a:p>
      </dgm:t>
    </dgm:pt>
    <dgm:pt modelId="{162912F6-4899-49A7-9BE0-DD9B73E5BC09}" type="parTrans" cxnId="{DEE9AF1F-9D17-4D53-B2B3-B0F6ED06636A}">
      <dgm:prSet/>
      <dgm:spPr/>
      <dgm:t>
        <a:bodyPr/>
        <a:lstStyle/>
        <a:p>
          <a:endParaRPr lang="en-US" sz="1000" b="1">
            <a:solidFill>
              <a:schemeClr val="tx1"/>
            </a:solidFill>
          </a:endParaRPr>
        </a:p>
      </dgm:t>
    </dgm:pt>
    <dgm:pt modelId="{9D323BFB-2587-4854-83C3-CBA33BF07953}" type="sibTrans" cxnId="{DEE9AF1F-9D17-4D53-B2B3-B0F6ED06636A}">
      <dgm:prSet/>
      <dgm:spPr/>
      <dgm:t>
        <a:bodyPr/>
        <a:lstStyle/>
        <a:p>
          <a:endParaRPr lang="en-US" sz="1000" b="1">
            <a:solidFill>
              <a:schemeClr val="tx1"/>
            </a:solidFill>
          </a:endParaRPr>
        </a:p>
      </dgm:t>
    </dgm:pt>
    <dgm:pt modelId="{8C29963B-7471-46AE-BF2D-0630A0CD0327}">
      <dgm:prSet custT="1"/>
      <dgm:spPr>
        <a:solidFill>
          <a:srgbClr val="B0DBDE">
            <a:alpha val="90000"/>
          </a:srgbClr>
        </a:solidFill>
      </dgm:spPr>
      <dgm:t>
        <a:bodyPr/>
        <a:lstStyle/>
        <a:p>
          <a:endParaRPr lang="en-US" sz="1000" b="1" dirty="0">
            <a:solidFill>
              <a:schemeClr val="tx1"/>
            </a:solidFill>
          </a:endParaRPr>
        </a:p>
      </dgm:t>
    </dgm:pt>
    <dgm:pt modelId="{F7CD35D7-C61F-42B5-9D68-A0CC0D38C659}" type="parTrans" cxnId="{07421442-0C1F-4F60-90CE-268637C8C7DC}">
      <dgm:prSet/>
      <dgm:spPr/>
      <dgm:t>
        <a:bodyPr/>
        <a:lstStyle/>
        <a:p>
          <a:endParaRPr lang="en-US" sz="1000" b="1">
            <a:solidFill>
              <a:schemeClr val="tx1"/>
            </a:solidFill>
          </a:endParaRPr>
        </a:p>
      </dgm:t>
    </dgm:pt>
    <dgm:pt modelId="{0C030777-8D1F-4008-B376-B9E382A7743A}" type="sibTrans" cxnId="{07421442-0C1F-4F60-90CE-268637C8C7DC}">
      <dgm:prSet/>
      <dgm:spPr/>
      <dgm:t>
        <a:bodyPr/>
        <a:lstStyle/>
        <a:p>
          <a:endParaRPr lang="en-US" sz="1000" b="1">
            <a:solidFill>
              <a:schemeClr val="tx1"/>
            </a:solidFill>
          </a:endParaRPr>
        </a:p>
      </dgm:t>
    </dgm:pt>
    <dgm:pt modelId="{53825139-C60B-4B50-8021-21C33A58A1CE}">
      <dgm:prSet custT="1"/>
      <dgm:spPr>
        <a:solidFill>
          <a:srgbClr val="B0DBDE">
            <a:alpha val="90000"/>
          </a:srgbClr>
        </a:solidFill>
      </dgm:spPr>
      <dgm:t>
        <a:bodyPr/>
        <a:lstStyle/>
        <a:p>
          <a:endParaRPr lang="en-US" sz="1000" b="1" dirty="0">
            <a:solidFill>
              <a:schemeClr val="tx1"/>
            </a:solidFill>
          </a:endParaRPr>
        </a:p>
      </dgm:t>
    </dgm:pt>
    <dgm:pt modelId="{0ED6DAC9-8749-4085-B6AA-ECF4D3013C12}" type="sibTrans" cxnId="{5ACA5A27-05B1-4697-A6A4-18778108A1E0}">
      <dgm:prSet/>
      <dgm:spPr/>
      <dgm:t>
        <a:bodyPr/>
        <a:lstStyle/>
        <a:p>
          <a:endParaRPr lang="en-US" sz="1000" b="1">
            <a:solidFill>
              <a:schemeClr val="tx1"/>
            </a:solidFill>
          </a:endParaRPr>
        </a:p>
      </dgm:t>
    </dgm:pt>
    <dgm:pt modelId="{403EDE8F-4D5C-493E-A305-FEE48A5F6FB4}" type="parTrans" cxnId="{5ACA5A27-05B1-4697-A6A4-18778108A1E0}">
      <dgm:prSet/>
      <dgm:spPr/>
      <dgm:t>
        <a:bodyPr/>
        <a:lstStyle/>
        <a:p>
          <a:endParaRPr lang="en-US" sz="1000" b="1">
            <a:solidFill>
              <a:schemeClr val="tx1"/>
            </a:solidFill>
          </a:endParaRPr>
        </a:p>
      </dgm:t>
    </dgm:pt>
    <dgm:pt modelId="{BE31A04F-C4E1-4E4F-8D1E-A0E609A92486}">
      <dgm:prSet custT="1"/>
      <dgm:spPr>
        <a:solidFill>
          <a:srgbClr val="B0DBDE">
            <a:alpha val="90000"/>
          </a:srgbClr>
        </a:solidFill>
      </dgm:spPr>
      <dgm:t>
        <a:bodyPr/>
        <a:lstStyle/>
        <a:p>
          <a:endParaRPr lang="en-US" sz="1000" b="1" dirty="0">
            <a:solidFill>
              <a:schemeClr val="tx1"/>
            </a:solidFill>
          </a:endParaRPr>
        </a:p>
      </dgm:t>
    </dgm:pt>
    <dgm:pt modelId="{9576EB3B-BDDF-4F8B-B790-145247F7C8DD}" type="sibTrans" cxnId="{F7794073-68C9-4A06-B9E4-48C0282AE35D}">
      <dgm:prSet/>
      <dgm:spPr/>
      <dgm:t>
        <a:bodyPr/>
        <a:lstStyle/>
        <a:p>
          <a:endParaRPr lang="en-US" sz="1000" b="1">
            <a:solidFill>
              <a:schemeClr val="tx1"/>
            </a:solidFill>
          </a:endParaRPr>
        </a:p>
      </dgm:t>
    </dgm:pt>
    <dgm:pt modelId="{9C54ECB5-14D7-466C-B40F-69E7F35501C7}" type="parTrans" cxnId="{F7794073-68C9-4A06-B9E4-48C0282AE35D}">
      <dgm:prSet/>
      <dgm:spPr/>
      <dgm:t>
        <a:bodyPr/>
        <a:lstStyle/>
        <a:p>
          <a:endParaRPr lang="en-US" sz="1000" b="1">
            <a:solidFill>
              <a:schemeClr val="tx1"/>
            </a:solidFill>
          </a:endParaRPr>
        </a:p>
      </dgm:t>
    </dgm:pt>
    <dgm:pt modelId="{F61C2667-7241-4299-A8F6-F62A7BC4D574}">
      <dgm:prSet custT="1"/>
      <dgm:spPr>
        <a:solidFill>
          <a:srgbClr val="002060"/>
        </a:solidFill>
      </dgm:spPr>
      <dgm:t>
        <a:bodyPr/>
        <a:lstStyle/>
        <a:p>
          <a:r>
            <a:rPr lang="en-US" sz="1050" b="1" dirty="0" smtClean="0">
              <a:solidFill>
                <a:schemeClr val="bg1"/>
              </a:solidFill>
            </a:rPr>
            <a:t>Evaluate</a:t>
          </a:r>
          <a:endParaRPr lang="en-US" sz="1050" b="1" dirty="0">
            <a:solidFill>
              <a:schemeClr val="bg1"/>
            </a:solidFill>
          </a:endParaRPr>
        </a:p>
      </dgm:t>
    </dgm:pt>
    <dgm:pt modelId="{76E66A53-0475-4F1B-8190-FB84625E3011}" type="sibTrans" cxnId="{DB733F17-7370-440F-86A5-E5250F056834}">
      <dgm:prSet/>
      <dgm:spPr/>
      <dgm:t>
        <a:bodyPr/>
        <a:lstStyle/>
        <a:p>
          <a:endParaRPr lang="en-US" sz="1000" b="1">
            <a:solidFill>
              <a:schemeClr val="tx1"/>
            </a:solidFill>
          </a:endParaRPr>
        </a:p>
      </dgm:t>
    </dgm:pt>
    <dgm:pt modelId="{625AB79A-5636-4DD3-862C-5789B15B4817}" type="parTrans" cxnId="{DB733F17-7370-440F-86A5-E5250F056834}">
      <dgm:prSet/>
      <dgm:spPr/>
      <dgm:t>
        <a:bodyPr/>
        <a:lstStyle/>
        <a:p>
          <a:endParaRPr lang="en-US" sz="1000" b="1">
            <a:solidFill>
              <a:schemeClr val="tx1"/>
            </a:solidFill>
          </a:endParaRPr>
        </a:p>
      </dgm:t>
    </dgm:pt>
    <dgm:pt modelId="{7976B6A6-7579-404F-BC03-B6C9FE5E993D}">
      <dgm:prSet custT="1"/>
      <dgm:spPr>
        <a:solidFill>
          <a:srgbClr val="B0DBDE">
            <a:alpha val="90000"/>
          </a:srgbClr>
        </a:solidFill>
      </dgm:spPr>
      <dgm:t>
        <a:bodyPr/>
        <a:lstStyle/>
        <a:p>
          <a:endParaRPr lang="en-US" sz="3200" b="1" dirty="0">
            <a:solidFill>
              <a:schemeClr val="tx1"/>
            </a:solidFill>
          </a:endParaRPr>
        </a:p>
      </dgm:t>
    </dgm:pt>
    <dgm:pt modelId="{46491C56-776B-4997-A7F6-147FCC33D34E}" type="parTrans" cxnId="{CD4F794E-5D00-4FE3-B0C5-590D06BD4C58}">
      <dgm:prSet/>
      <dgm:spPr/>
      <dgm:t>
        <a:bodyPr/>
        <a:lstStyle/>
        <a:p>
          <a:endParaRPr lang="en-US" sz="1800" b="1">
            <a:solidFill>
              <a:schemeClr val="tx1"/>
            </a:solidFill>
          </a:endParaRPr>
        </a:p>
      </dgm:t>
    </dgm:pt>
    <dgm:pt modelId="{5354690D-EC27-49A2-9EE1-C12E7041B8C8}" type="sibTrans" cxnId="{CD4F794E-5D00-4FE3-B0C5-590D06BD4C58}">
      <dgm:prSet/>
      <dgm:spPr/>
      <dgm:t>
        <a:bodyPr/>
        <a:lstStyle/>
        <a:p>
          <a:endParaRPr lang="en-US" sz="1800" b="1">
            <a:solidFill>
              <a:schemeClr val="tx1"/>
            </a:solidFill>
          </a:endParaRPr>
        </a:p>
      </dgm:t>
    </dgm:pt>
    <dgm:pt modelId="{C6E90200-54A3-41C5-83B5-E424CF90EAD0}">
      <dgm:prSet phldrT="[Text]" custT="1"/>
      <dgm:spPr>
        <a:solidFill>
          <a:srgbClr val="002060"/>
        </a:solidFill>
      </dgm:spPr>
      <dgm:t>
        <a:bodyPr/>
        <a:lstStyle/>
        <a:p>
          <a:r>
            <a:rPr lang="en-US" sz="1050" b="1" dirty="0" smtClean="0">
              <a:solidFill>
                <a:schemeClr val="bg1"/>
              </a:solidFill>
            </a:rPr>
            <a:t>Data collection, analysis and deliberation</a:t>
          </a:r>
          <a:endParaRPr lang="en-US" sz="1050" b="1" dirty="0">
            <a:solidFill>
              <a:schemeClr val="bg1"/>
            </a:solidFill>
          </a:endParaRPr>
        </a:p>
      </dgm:t>
    </dgm:pt>
    <dgm:pt modelId="{C8F51668-E6BF-4B68-BF47-2B5D1CE78C78}" type="parTrans" cxnId="{0094D80D-2ED0-4507-97DF-3D2722515E16}">
      <dgm:prSet/>
      <dgm:spPr/>
      <dgm:t>
        <a:bodyPr/>
        <a:lstStyle/>
        <a:p>
          <a:endParaRPr lang="en-US" sz="1800" b="1">
            <a:solidFill>
              <a:schemeClr val="tx1"/>
            </a:solidFill>
          </a:endParaRPr>
        </a:p>
      </dgm:t>
    </dgm:pt>
    <dgm:pt modelId="{447CE7BE-C20E-417D-A6AE-614A04A88376}" type="sibTrans" cxnId="{0094D80D-2ED0-4507-97DF-3D2722515E16}">
      <dgm:prSet/>
      <dgm:spPr/>
      <dgm:t>
        <a:bodyPr/>
        <a:lstStyle/>
        <a:p>
          <a:endParaRPr lang="en-US" sz="1800" b="1">
            <a:solidFill>
              <a:schemeClr val="tx1"/>
            </a:solidFill>
          </a:endParaRPr>
        </a:p>
      </dgm:t>
    </dgm:pt>
    <dgm:pt modelId="{3B64052C-BB3B-426A-93AD-31A67216C4EB}" type="pres">
      <dgm:prSet presAssocID="{2F4FBF84-43A5-41C1-B82C-EEB3423E7CA6}" presName="Name0" presStyleCnt="0">
        <dgm:presLayoutVars>
          <dgm:dir/>
          <dgm:animLvl val="lvl"/>
          <dgm:resizeHandles/>
        </dgm:presLayoutVars>
      </dgm:prSet>
      <dgm:spPr/>
      <dgm:t>
        <a:bodyPr/>
        <a:lstStyle/>
        <a:p>
          <a:endParaRPr lang="en-US"/>
        </a:p>
      </dgm:t>
    </dgm:pt>
    <dgm:pt modelId="{8383174D-FB21-4234-B515-DD856ADA56E5}" type="pres">
      <dgm:prSet presAssocID="{F8ACA22F-7F2C-42A4-8B49-7C716364F219}" presName="linNode" presStyleCnt="0"/>
      <dgm:spPr/>
    </dgm:pt>
    <dgm:pt modelId="{36EFB71B-CD0F-47C3-BD2A-8EB5286C04CA}" type="pres">
      <dgm:prSet presAssocID="{F8ACA22F-7F2C-42A4-8B49-7C716364F219}" presName="parentShp" presStyleLbl="node1" presStyleIdx="0" presStyleCnt="7" custScaleX="159657" custLinFactNeighborX="1073" custLinFactNeighborY="-669">
        <dgm:presLayoutVars>
          <dgm:bulletEnabled val="1"/>
        </dgm:presLayoutVars>
      </dgm:prSet>
      <dgm:spPr/>
      <dgm:t>
        <a:bodyPr/>
        <a:lstStyle/>
        <a:p>
          <a:endParaRPr lang="en-US"/>
        </a:p>
      </dgm:t>
    </dgm:pt>
    <dgm:pt modelId="{F7FBB8DF-C084-4041-819C-5D2D13444361}" type="pres">
      <dgm:prSet presAssocID="{F8ACA22F-7F2C-42A4-8B49-7C716364F219}" presName="childShp" presStyleLbl="bgAccFollowNode1" presStyleIdx="0" presStyleCnt="7" custLinFactNeighborX="-4280" custLinFactNeighborY="-669">
        <dgm:presLayoutVars>
          <dgm:bulletEnabled val="1"/>
        </dgm:presLayoutVars>
      </dgm:prSet>
      <dgm:spPr>
        <a:solidFill>
          <a:srgbClr val="B0DBDE">
            <a:alpha val="90000"/>
          </a:srgbClr>
        </a:solidFill>
      </dgm:spPr>
      <dgm:t>
        <a:bodyPr/>
        <a:lstStyle/>
        <a:p>
          <a:endParaRPr lang="en-US"/>
        </a:p>
      </dgm:t>
    </dgm:pt>
    <dgm:pt modelId="{24405933-EDB2-4163-BA32-3407CD284669}" type="pres">
      <dgm:prSet presAssocID="{CB45FE2C-80E8-488B-A72A-A01E08B93676}" presName="spacing" presStyleCnt="0"/>
      <dgm:spPr/>
    </dgm:pt>
    <dgm:pt modelId="{8675D3F2-5222-4AFC-AAB0-C369C2347399}" type="pres">
      <dgm:prSet presAssocID="{70A97B2A-2CE6-4DE5-9906-15E0F53C5231}" presName="linNode" presStyleCnt="0"/>
      <dgm:spPr/>
    </dgm:pt>
    <dgm:pt modelId="{9276786A-75AC-43A9-A1E8-8D506116F3C6}" type="pres">
      <dgm:prSet presAssocID="{70A97B2A-2CE6-4DE5-9906-15E0F53C5231}" presName="parentShp" presStyleLbl="node1" presStyleIdx="1" presStyleCnt="7" custScaleX="159657" custLinFactNeighborX="1073" custLinFactNeighborY="-669">
        <dgm:presLayoutVars>
          <dgm:bulletEnabled val="1"/>
        </dgm:presLayoutVars>
      </dgm:prSet>
      <dgm:spPr/>
      <dgm:t>
        <a:bodyPr/>
        <a:lstStyle/>
        <a:p>
          <a:endParaRPr lang="en-US"/>
        </a:p>
      </dgm:t>
    </dgm:pt>
    <dgm:pt modelId="{2289DEBC-0D72-453B-91A5-24F605AB9A39}" type="pres">
      <dgm:prSet presAssocID="{70A97B2A-2CE6-4DE5-9906-15E0F53C5231}" presName="childShp" presStyleLbl="bgAccFollowNode1" presStyleIdx="1" presStyleCnt="7" custLinFactNeighborX="-4280" custLinFactNeighborY="-669">
        <dgm:presLayoutVars>
          <dgm:bulletEnabled val="1"/>
        </dgm:presLayoutVars>
      </dgm:prSet>
      <dgm:spPr>
        <a:solidFill>
          <a:srgbClr val="B0DBDE">
            <a:alpha val="90000"/>
          </a:srgbClr>
        </a:solidFill>
      </dgm:spPr>
      <dgm:t>
        <a:bodyPr/>
        <a:lstStyle/>
        <a:p>
          <a:endParaRPr lang="en-US"/>
        </a:p>
      </dgm:t>
    </dgm:pt>
    <dgm:pt modelId="{5E2E8F8E-B2B2-4EDD-9023-8F0EABF6F8A1}" type="pres">
      <dgm:prSet presAssocID="{01AF973B-46B1-481D-8F00-3B681709BC51}" presName="spacing" presStyleCnt="0"/>
      <dgm:spPr/>
    </dgm:pt>
    <dgm:pt modelId="{044CA37F-3742-4328-82F4-A4B00D86DD11}" type="pres">
      <dgm:prSet presAssocID="{75A82E47-A6E8-4A55-9E1C-996FCCA3ABDC}" presName="linNode" presStyleCnt="0"/>
      <dgm:spPr/>
    </dgm:pt>
    <dgm:pt modelId="{6577D839-2983-4EA9-A985-CF972DDEF179}" type="pres">
      <dgm:prSet presAssocID="{75A82E47-A6E8-4A55-9E1C-996FCCA3ABDC}" presName="parentShp" presStyleLbl="node1" presStyleIdx="2" presStyleCnt="7" custScaleX="159657">
        <dgm:presLayoutVars>
          <dgm:bulletEnabled val="1"/>
        </dgm:presLayoutVars>
      </dgm:prSet>
      <dgm:spPr/>
      <dgm:t>
        <a:bodyPr/>
        <a:lstStyle/>
        <a:p>
          <a:endParaRPr lang="en-US"/>
        </a:p>
      </dgm:t>
    </dgm:pt>
    <dgm:pt modelId="{DDBB0F4D-BF1B-4950-B8C2-51D01ADD7728}" type="pres">
      <dgm:prSet presAssocID="{75A82E47-A6E8-4A55-9E1C-996FCCA3ABDC}" presName="childShp" presStyleLbl="bgAccFollowNode1" presStyleIdx="2" presStyleCnt="7" custLinFactNeighborX="-4280" custLinFactNeighborY="-669">
        <dgm:presLayoutVars>
          <dgm:bulletEnabled val="1"/>
        </dgm:presLayoutVars>
      </dgm:prSet>
      <dgm:spPr/>
      <dgm:t>
        <a:bodyPr/>
        <a:lstStyle/>
        <a:p>
          <a:endParaRPr lang="en-US"/>
        </a:p>
      </dgm:t>
    </dgm:pt>
    <dgm:pt modelId="{D8B3FD9D-3778-41FD-A72E-AF59EBBD4A82}" type="pres">
      <dgm:prSet presAssocID="{FF72230E-2A4B-4043-9A8B-E547842DA513}" presName="spacing" presStyleCnt="0"/>
      <dgm:spPr/>
    </dgm:pt>
    <dgm:pt modelId="{357D814B-4271-47AE-B098-65204B03AD8F}" type="pres">
      <dgm:prSet presAssocID="{C6E90200-54A3-41C5-83B5-E424CF90EAD0}" presName="linNode" presStyleCnt="0"/>
      <dgm:spPr/>
    </dgm:pt>
    <dgm:pt modelId="{F10C3B4C-B4BC-4F00-BA1B-EF5896A82A60}" type="pres">
      <dgm:prSet presAssocID="{C6E90200-54A3-41C5-83B5-E424CF90EAD0}" presName="parentShp" presStyleLbl="node1" presStyleIdx="3" presStyleCnt="7" custScaleX="159657">
        <dgm:presLayoutVars>
          <dgm:bulletEnabled val="1"/>
        </dgm:presLayoutVars>
      </dgm:prSet>
      <dgm:spPr/>
      <dgm:t>
        <a:bodyPr/>
        <a:lstStyle/>
        <a:p>
          <a:endParaRPr lang="en-US"/>
        </a:p>
      </dgm:t>
    </dgm:pt>
    <dgm:pt modelId="{DB309108-A134-4B6C-B6DB-9EE0EB879F96}" type="pres">
      <dgm:prSet presAssocID="{C6E90200-54A3-41C5-83B5-E424CF90EAD0}" presName="childShp" presStyleLbl="bgAccFollowNode1" presStyleIdx="3" presStyleCnt="7">
        <dgm:presLayoutVars>
          <dgm:bulletEnabled val="1"/>
        </dgm:presLayoutVars>
      </dgm:prSet>
      <dgm:spPr>
        <a:solidFill>
          <a:srgbClr val="B0DBDE">
            <a:alpha val="90000"/>
          </a:srgbClr>
        </a:solidFill>
      </dgm:spPr>
      <dgm:t>
        <a:bodyPr/>
        <a:lstStyle/>
        <a:p>
          <a:endParaRPr lang="en-US"/>
        </a:p>
      </dgm:t>
    </dgm:pt>
    <dgm:pt modelId="{A9A5C0A4-291D-47E8-9CF4-E5D881070064}" type="pres">
      <dgm:prSet presAssocID="{447CE7BE-C20E-417D-A6AE-614A04A88376}" presName="spacing" presStyleCnt="0"/>
      <dgm:spPr/>
    </dgm:pt>
    <dgm:pt modelId="{BC49A5EA-3CA2-46D5-8949-FBF4C8D16687}" type="pres">
      <dgm:prSet presAssocID="{12F5FB74-CBD2-4998-AD91-B05A6197D6F9}" presName="linNode" presStyleCnt="0"/>
      <dgm:spPr/>
    </dgm:pt>
    <dgm:pt modelId="{9ECCA69B-FACC-4318-9BC6-A47055CF225C}" type="pres">
      <dgm:prSet presAssocID="{12F5FB74-CBD2-4998-AD91-B05A6197D6F9}" presName="parentShp" presStyleLbl="node1" presStyleIdx="4" presStyleCnt="7" custScaleX="159657">
        <dgm:presLayoutVars>
          <dgm:bulletEnabled val="1"/>
        </dgm:presLayoutVars>
      </dgm:prSet>
      <dgm:spPr/>
      <dgm:t>
        <a:bodyPr/>
        <a:lstStyle/>
        <a:p>
          <a:endParaRPr lang="en-US"/>
        </a:p>
      </dgm:t>
    </dgm:pt>
    <dgm:pt modelId="{C33C3DBF-C7EA-4C7F-89DA-67FEEE9E8C53}" type="pres">
      <dgm:prSet presAssocID="{12F5FB74-CBD2-4998-AD91-B05A6197D6F9}" presName="childShp" presStyleLbl="bgAccFollowNode1" presStyleIdx="4" presStyleCnt="7">
        <dgm:presLayoutVars>
          <dgm:bulletEnabled val="1"/>
        </dgm:presLayoutVars>
      </dgm:prSet>
      <dgm:spPr>
        <a:solidFill>
          <a:srgbClr val="B0DBDE">
            <a:alpha val="90000"/>
          </a:srgbClr>
        </a:solidFill>
      </dgm:spPr>
      <dgm:t>
        <a:bodyPr/>
        <a:lstStyle/>
        <a:p>
          <a:endParaRPr lang="en-US"/>
        </a:p>
      </dgm:t>
    </dgm:pt>
    <dgm:pt modelId="{10017F45-89C6-434C-BE85-5689E11037A2}" type="pres">
      <dgm:prSet presAssocID="{87F09B82-8B62-45F6-9665-DA443F30C9CB}" presName="spacing" presStyleCnt="0"/>
      <dgm:spPr/>
    </dgm:pt>
    <dgm:pt modelId="{43323B3D-D1E3-4F5D-8DE0-A7D7FC9C11BD}" type="pres">
      <dgm:prSet presAssocID="{88B33DFF-65A8-42EC-9265-958BC33DD316}" presName="linNode" presStyleCnt="0"/>
      <dgm:spPr/>
    </dgm:pt>
    <dgm:pt modelId="{A43BE229-011C-49D8-AB22-45B2994D6A26}" type="pres">
      <dgm:prSet presAssocID="{88B33DFF-65A8-42EC-9265-958BC33DD316}" presName="parentShp" presStyleLbl="node1" presStyleIdx="5" presStyleCnt="7" custScaleX="159657">
        <dgm:presLayoutVars>
          <dgm:bulletEnabled val="1"/>
        </dgm:presLayoutVars>
      </dgm:prSet>
      <dgm:spPr/>
      <dgm:t>
        <a:bodyPr/>
        <a:lstStyle/>
        <a:p>
          <a:endParaRPr lang="en-US"/>
        </a:p>
      </dgm:t>
    </dgm:pt>
    <dgm:pt modelId="{584C0685-883E-42F8-8EF9-C66C31D27B67}" type="pres">
      <dgm:prSet presAssocID="{88B33DFF-65A8-42EC-9265-958BC33DD316}" presName="childShp" presStyleLbl="bgAccFollowNode1" presStyleIdx="5" presStyleCnt="7">
        <dgm:presLayoutVars>
          <dgm:bulletEnabled val="1"/>
        </dgm:presLayoutVars>
      </dgm:prSet>
      <dgm:spPr>
        <a:solidFill>
          <a:srgbClr val="B0DBDE">
            <a:alpha val="90000"/>
          </a:srgbClr>
        </a:solidFill>
      </dgm:spPr>
      <dgm:t>
        <a:bodyPr/>
        <a:lstStyle/>
        <a:p>
          <a:endParaRPr lang="en-US"/>
        </a:p>
      </dgm:t>
    </dgm:pt>
    <dgm:pt modelId="{1C460E7E-D0A2-4463-B631-D9460DDFDB44}" type="pres">
      <dgm:prSet presAssocID="{D5E1AE49-A6C9-4836-87DB-5630055F63FE}" presName="spacing" presStyleCnt="0"/>
      <dgm:spPr/>
    </dgm:pt>
    <dgm:pt modelId="{AE280DBE-0D1C-4606-A145-82A1E15E79D1}" type="pres">
      <dgm:prSet presAssocID="{F61C2667-7241-4299-A8F6-F62A7BC4D574}" presName="linNode" presStyleCnt="0"/>
      <dgm:spPr/>
    </dgm:pt>
    <dgm:pt modelId="{C48DFFAD-1010-45D2-8F40-363FD08BD867}" type="pres">
      <dgm:prSet presAssocID="{F61C2667-7241-4299-A8F6-F62A7BC4D574}" presName="parentShp" presStyleLbl="node1" presStyleIdx="6" presStyleCnt="7" custScaleX="159657">
        <dgm:presLayoutVars>
          <dgm:bulletEnabled val="1"/>
        </dgm:presLayoutVars>
      </dgm:prSet>
      <dgm:spPr/>
      <dgm:t>
        <a:bodyPr/>
        <a:lstStyle/>
        <a:p>
          <a:endParaRPr lang="en-US"/>
        </a:p>
      </dgm:t>
    </dgm:pt>
    <dgm:pt modelId="{29D513D5-2C69-416E-8340-961A635F584D}" type="pres">
      <dgm:prSet presAssocID="{F61C2667-7241-4299-A8F6-F62A7BC4D574}" presName="childShp" presStyleLbl="bgAccFollowNode1" presStyleIdx="6" presStyleCnt="7">
        <dgm:presLayoutVars>
          <dgm:bulletEnabled val="1"/>
        </dgm:presLayoutVars>
      </dgm:prSet>
      <dgm:spPr/>
      <dgm:t>
        <a:bodyPr/>
        <a:lstStyle/>
        <a:p>
          <a:endParaRPr lang="en-US"/>
        </a:p>
      </dgm:t>
    </dgm:pt>
  </dgm:ptLst>
  <dgm:cxnLst>
    <dgm:cxn modelId="{19131E31-8BA1-43B7-B0A7-CC2C1074E378}" srcId="{2F4FBF84-43A5-41C1-B82C-EEB3423E7CA6}" destId="{12F5FB74-CBD2-4998-AD91-B05A6197D6F9}" srcOrd="4" destOrd="0" parTransId="{4033BA5F-60AB-440F-98DC-597FF35CC02E}" sibTransId="{87F09B82-8B62-45F6-9665-DA443F30C9CB}"/>
    <dgm:cxn modelId="{81A91892-002B-4801-A4A3-6DCE8FBE2365}" type="presOf" srcId="{2F4FBF84-43A5-41C1-B82C-EEB3423E7CA6}" destId="{3B64052C-BB3B-426A-93AD-31A67216C4EB}" srcOrd="0" destOrd="0" presId="urn:microsoft.com/office/officeart/2005/8/layout/vList6"/>
    <dgm:cxn modelId="{5ACA5A27-05B1-4697-A6A4-18778108A1E0}" srcId="{F61C2667-7241-4299-A8F6-F62A7BC4D574}" destId="{53825139-C60B-4B50-8021-21C33A58A1CE}" srcOrd="1" destOrd="0" parTransId="{403EDE8F-4D5C-493E-A305-FEE48A5F6FB4}" sibTransId="{0ED6DAC9-8749-4085-B6AA-ECF4D3013C12}"/>
    <dgm:cxn modelId="{D94EBCC3-E577-4E33-AACB-2B5919D0DB26}" type="presOf" srcId="{8C29963B-7471-46AE-BF2D-0630A0CD0327}" destId="{29D513D5-2C69-416E-8340-961A635F584D}" srcOrd="0" destOrd="2" presId="urn:microsoft.com/office/officeart/2005/8/layout/vList6"/>
    <dgm:cxn modelId="{CD4F794E-5D00-4FE3-B0C5-590D06BD4C58}" srcId="{75A82E47-A6E8-4A55-9E1C-996FCCA3ABDC}" destId="{7976B6A6-7579-404F-BC03-B6C9FE5E993D}" srcOrd="0" destOrd="0" parTransId="{46491C56-776B-4997-A7F6-147FCC33D34E}" sibTransId="{5354690D-EC27-49A2-9EE1-C12E7041B8C8}"/>
    <dgm:cxn modelId="{95CA9608-29D1-43E8-9F73-ECA85352066B}" type="presOf" srcId="{F61C2667-7241-4299-A8F6-F62A7BC4D574}" destId="{C48DFFAD-1010-45D2-8F40-363FD08BD867}" srcOrd="0" destOrd="0" presId="urn:microsoft.com/office/officeart/2005/8/layout/vList6"/>
    <dgm:cxn modelId="{C8F82660-F125-4860-B580-47AA621526CB}" type="presOf" srcId="{C6E90200-54A3-41C5-83B5-E424CF90EAD0}" destId="{F10C3B4C-B4BC-4F00-BA1B-EF5896A82A60}" srcOrd="0" destOrd="0" presId="urn:microsoft.com/office/officeart/2005/8/layout/vList6"/>
    <dgm:cxn modelId="{DB733F17-7370-440F-86A5-E5250F056834}" srcId="{2F4FBF84-43A5-41C1-B82C-EEB3423E7CA6}" destId="{F61C2667-7241-4299-A8F6-F62A7BC4D574}" srcOrd="6" destOrd="0" parTransId="{625AB79A-5636-4DD3-862C-5789B15B4817}" sibTransId="{76E66A53-0475-4F1B-8190-FB84625E3011}"/>
    <dgm:cxn modelId="{82ECF769-5349-4A97-B27A-6EDC2CFF54E3}" type="presOf" srcId="{75A82E47-A6E8-4A55-9E1C-996FCCA3ABDC}" destId="{6577D839-2983-4EA9-A985-CF972DDEF179}" srcOrd="0" destOrd="0" presId="urn:microsoft.com/office/officeart/2005/8/layout/vList6"/>
    <dgm:cxn modelId="{0094D80D-2ED0-4507-97DF-3D2722515E16}" srcId="{2F4FBF84-43A5-41C1-B82C-EEB3423E7CA6}" destId="{C6E90200-54A3-41C5-83B5-E424CF90EAD0}" srcOrd="3" destOrd="0" parTransId="{C8F51668-E6BF-4B68-BF47-2B5D1CE78C78}" sibTransId="{447CE7BE-C20E-417D-A6AE-614A04A88376}"/>
    <dgm:cxn modelId="{F7794073-68C9-4A06-B9E4-48C0282AE35D}" srcId="{F61C2667-7241-4299-A8F6-F62A7BC4D574}" destId="{BE31A04F-C4E1-4E4F-8D1E-A0E609A92486}" srcOrd="0" destOrd="0" parTransId="{9C54ECB5-14D7-466C-B40F-69E7F35501C7}" sibTransId="{9576EB3B-BDDF-4F8B-B790-145247F7C8DD}"/>
    <dgm:cxn modelId="{7BCFC273-6838-4ECB-A282-C2DE7B16F8D7}" type="presOf" srcId="{F8ACA22F-7F2C-42A4-8B49-7C716364F219}" destId="{36EFB71B-CD0F-47C3-BD2A-8EB5286C04CA}" srcOrd="0" destOrd="0" presId="urn:microsoft.com/office/officeart/2005/8/layout/vList6"/>
    <dgm:cxn modelId="{7B64302D-33B4-41C3-A85B-654687DA3CF0}" srcId="{2F4FBF84-43A5-41C1-B82C-EEB3423E7CA6}" destId="{F8ACA22F-7F2C-42A4-8B49-7C716364F219}" srcOrd="0" destOrd="0" parTransId="{B3B8ADC9-D635-4648-B785-B596E273C8C6}" sibTransId="{CB45FE2C-80E8-488B-A72A-A01E08B93676}"/>
    <dgm:cxn modelId="{E6626FE4-BAF1-4804-BD30-0E1A99FA577A}" type="presOf" srcId="{7976B6A6-7579-404F-BC03-B6C9FE5E993D}" destId="{DDBB0F4D-BF1B-4950-B8C2-51D01ADD7728}" srcOrd="0" destOrd="0" presId="urn:microsoft.com/office/officeart/2005/8/layout/vList6"/>
    <dgm:cxn modelId="{0B3EEA52-2789-40D9-A436-6403D5ABA0FA}" type="presOf" srcId="{70A97B2A-2CE6-4DE5-9906-15E0F53C5231}" destId="{9276786A-75AC-43A9-A1E8-8D506116F3C6}" srcOrd="0" destOrd="0" presId="urn:microsoft.com/office/officeart/2005/8/layout/vList6"/>
    <dgm:cxn modelId="{3CF14715-05A3-4B36-9985-2F0D51F7B8BA}" srcId="{2F4FBF84-43A5-41C1-B82C-EEB3423E7CA6}" destId="{88B33DFF-65A8-42EC-9265-958BC33DD316}" srcOrd="5" destOrd="0" parTransId="{4815B891-668E-417F-BCC8-0B1F0FE7BCB0}" sibTransId="{D5E1AE49-A6C9-4836-87DB-5630055F63FE}"/>
    <dgm:cxn modelId="{07421442-0C1F-4F60-90CE-268637C8C7DC}" srcId="{F61C2667-7241-4299-A8F6-F62A7BC4D574}" destId="{8C29963B-7471-46AE-BF2D-0630A0CD0327}" srcOrd="2" destOrd="0" parTransId="{F7CD35D7-C61F-42B5-9D68-A0CC0D38C659}" sibTransId="{0C030777-8D1F-4008-B376-B9E382A7743A}"/>
    <dgm:cxn modelId="{51B19E11-4530-4BCC-8795-CA6BEC321C57}" type="presOf" srcId="{53825139-C60B-4B50-8021-21C33A58A1CE}" destId="{29D513D5-2C69-416E-8340-961A635F584D}" srcOrd="0" destOrd="1" presId="urn:microsoft.com/office/officeart/2005/8/layout/vList6"/>
    <dgm:cxn modelId="{DEE9AF1F-9D17-4D53-B2B3-B0F6ED06636A}" srcId="{F61C2667-7241-4299-A8F6-F62A7BC4D574}" destId="{FD2D23C0-17C2-4EE2-94FC-004E195F7921}" srcOrd="3" destOrd="0" parTransId="{162912F6-4899-49A7-9BE0-DD9B73E5BC09}" sibTransId="{9D323BFB-2587-4854-83C3-CBA33BF07953}"/>
    <dgm:cxn modelId="{90639F25-5CD3-4D3D-95D0-8480E568CA06}" srcId="{2F4FBF84-43A5-41C1-B82C-EEB3423E7CA6}" destId="{75A82E47-A6E8-4A55-9E1C-996FCCA3ABDC}" srcOrd="2" destOrd="0" parTransId="{D23C53EA-D347-4938-9D25-EDAB009DB422}" sibTransId="{FF72230E-2A4B-4043-9A8B-E547842DA513}"/>
    <dgm:cxn modelId="{5D88ADE7-ED44-4398-AE19-E182B3FF8E04}" type="presOf" srcId="{BE31A04F-C4E1-4E4F-8D1E-A0E609A92486}" destId="{29D513D5-2C69-416E-8340-961A635F584D}" srcOrd="0" destOrd="0" presId="urn:microsoft.com/office/officeart/2005/8/layout/vList6"/>
    <dgm:cxn modelId="{535EFAB7-7759-48FD-A74E-0CF5B937D403}" srcId="{2F4FBF84-43A5-41C1-B82C-EEB3423E7CA6}" destId="{70A97B2A-2CE6-4DE5-9906-15E0F53C5231}" srcOrd="1" destOrd="0" parTransId="{E4881F2E-A358-49DA-9DD6-7F11E74AF51D}" sibTransId="{01AF973B-46B1-481D-8F00-3B681709BC51}"/>
    <dgm:cxn modelId="{792AF848-F1A0-494B-9139-EDEA8BB3C1F1}" type="presOf" srcId="{88B33DFF-65A8-42EC-9265-958BC33DD316}" destId="{A43BE229-011C-49D8-AB22-45B2994D6A26}" srcOrd="0" destOrd="0" presId="urn:microsoft.com/office/officeart/2005/8/layout/vList6"/>
    <dgm:cxn modelId="{0D727CA4-B8DF-4C1C-8732-E1A6AB2D7DE1}" type="presOf" srcId="{FD2D23C0-17C2-4EE2-94FC-004E195F7921}" destId="{29D513D5-2C69-416E-8340-961A635F584D}" srcOrd="0" destOrd="3" presId="urn:microsoft.com/office/officeart/2005/8/layout/vList6"/>
    <dgm:cxn modelId="{8A61E256-E156-4CE3-ADFA-BFF60C26EC73}" type="presOf" srcId="{12F5FB74-CBD2-4998-AD91-B05A6197D6F9}" destId="{9ECCA69B-FACC-4318-9BC6-A47055CF225C}" srcOrd="0" destOrd="0" presId="urn:microsoft.com/office/officeart/2005/8/layout/vList6"/>
    <dgm:cxn modelId="{39873CDF-C578-43CC-8B80-977022F23E4C}" type="presParOf" srcId="{3B64052C-BB3B-426A-93AD-31A67216C4EB}" destId="{8383174D-FB21-4234-B515-DD856ADA56E5}" srcOrd="0" destOrd="0" presId="urn:microsoft.com/office/officeart/2005/8/layout/vList6"/>
    <dgm:cxn modelId="{BFB76CE6-0EE2-47D9-89A1-56259390A5AA}" type="presParOf" srcId="{8383174D-FB21-4234-B515-DD856ADA56E5}" destId="{36EFB71B-CD0F-47C3-BD2A-8EB5286C04CA}" srcOrd="0" destOrd="0" presId="urn:microsoft.com/office/officeart/2005/8/layout/vList6"/>
    <dgm:cxn modelId="{EAD2F625-19C9-47FA-958F-ED1A6DF146BA}" type="presParOf" srcId="{8383174D-FB21-4234-B515-DD856ADA56E5}" destId="{F7FBB8DF-C084-4041-819C-5D2D13444361}" srcOrd="1" destOrd="0" presId="urn:microsoft.com/office/officeart/2005/8/layout/vList6"/>
    <dgm:cxn modelId="{F7F4FD23-3EEB-4648-AF32-7B5EF730C52B}" type="presParOf" srcId="{3B64052C-BB3B-426A-93AD-31A67216C4EB}" destId="{24405933-EDB2-4163-BA32-3407CD284669}" srcOrd="1" destOrd="0" presId="urn:microsoft.com/office/officeart/2005/8/layout/vList6"/>
    <dgm:cxn modelId="{B9A6C6F5-8620-4BFF-A4F8-803C5C14F9A2}" type="presParOf" srcId="{3B64052C-BB3B-426A-93AD-31A67216C4EB}" destId="{8675D3F2-5222-4AFC-AAB0-C369C2347399}" srcOrd="2" destOrd="0" presId="urn:microsoft.com/office/officeart/2005/8/layout/vList6"/>
    <dgm:cxn modelId="{F967C0D6-CD9E-4913-8769-3AFCA06FB313}" type="presParOf" srcId="{8675D3F2-5222-4AFC-AAB0-C369C2347399}" destId="{9276786A-75AC-43A9-A1E8-8D506116F3C6}" srcOrd="0" destOrd="0" presId="urn:microsoft.com/office/officeart/2005/8/layout/vList6"/>
    <dgm:cxn modelId="{B221AB2A-0C30-4ABB-8BA8-A246E383EC3A}" type="presParOf" srcId="{8675D3F2-5222-4AFC-AAB0-C369C2347399}" destId="{2289DEBC-0D72-453B-91A5-24F605AB9A39}" srcOrd="1" destOrd="0" presId="urn:microsoft.com/office/officeart/2005/8/layout/vList6"/>
    <dgm:cxn modelId="{55D16778-59AD-4309-987E-AC1EB59E3EB2}" type="presParOf" srcId="{3B64052C-BB3B-426A-93AD-31A67216C4EB}" destId="{5E2E8F8E-B2B2-4EDD-9023-8F0EABF6F8A1}" srcOrd="3" destOrd="0" presId="urn:microsoft.com/office/officeart/2005/8/layout/vList6"/>
    <dgm:cxn modelId="{99F66983-30BC-49EA-90E0-339BF3EE6124}" type="presParOf" srcId="{3B64052C-BB3B-426A-93AD-31A67216C4EB}" destId="{044CA37F-3742-4328-82F4-A4B00D86DD11}" srcOrd="4" destOrd="0" presId="urn:microsoft.com/office/officeart/2005/8/layout/vList6"/>
    <dgm:cxn modelId="{A9440BEB-8E0D-4CC2-B347-2BDA292D5826}" type="presParOf" srcId="{044CA37F-3742-4328-82F4-A4B00D86DD11}" destId="{6577D839-2983-4EA9-A985-CF972DDEF179}" srcOrd="0" destOrd="0" presId="urn:microsoft.com/office/officeart/2005/8/layout/vList6"/>
    <dgm:cxn modelId="{90BE8694-9669-4A19-9EDB-FA52722702AE}" type="presParOf" srcId="{044CA37F-3742-4328-82F4-A4B00D86DD11}" destId="{DDBB0F4D-BF1B-4950-B8C2-51D01ADD7728}" srcOrd="1" destOrd="0" presId="urn:microsoft.com/office/officeart/2005/8/layout/vList6"/>
    <dgm:cxn modelId="{2B15B963-7DA0-4B85-A7EC-D3A9306B35CF}" type="presParOf" srcId="{3B64052C-BB3B-426A-93AD-31A67216C4EB}" destId="{D8B3FD9D-3778-41FD-A72E-AF59EBBD4A82}" srcOrd="5" destOrd="0" presId="urn:microsoft.com/office/officeart/2005/8/layout/vList6"/>
    <dgm:cxn modelId="{41964A12-4C2B-407C-8C1F-F8A80C4334C9}" type="presParOf" srcId="{3B64052C-BB3B-426A-93AD-31A67216C4EB}" destId="{357D814B-4271-47AE-B098-65204B03AD8F}" srcOrd="6" destOrd="0" presId="urn:microsoft.com/office/officeart/2005/8/layout/vList6"/>
    <dgm:cxn modelId="{EB1B9C6F-9B86-4870-86A5-6305B8258114}" type="presParOf" srcId="{357D814B-4271-47AE-B098-65204B03AD8F}" destId="{F10C3B4C-B4BC-4F00-BA1B-EF5896A82A60}" srcOrd="0" destOrd="0" presId="urn:microsoft.com/office/officeart/2005/8/layout/vList6"/>
    <dgm:cxn modelId="{6C6BDD3E-7101-4E34-95FE-CB8427D27BF0}" type="presParOf" srcId="{357D814B-4271-47AE-B098-65204B03AD8F}" destId="{DB309108-A134-4B6C-B6DB-9EE0EB879F96}" srcOrd="1" destOrd="0" presId="urn:microsoft.com/office/officeart/2005/8/layout/vList6"/>
    <dgm:cxn modelId="{D563544B-DE2E-4A9A-817F-0C220F57C8BC}" type="presParOf" srcId="{3B64052C-BB3B-426A-93AD-31A67216C4EB}" destId="{A9A5C0A4-291D-47E8-9CF4-E5D881070064}" srcOrd="7" destOrd="0" presId="urn:microsoft.com/office/officeart/2005/8/layout/vList6"/>
    <dgm:cxn modelId="{25D6A779-78D7-4C49-8FD5-EC0E62427903}" type="presParOf" srcId="{3B64052C-BB3B-426A-93AD-31A67216C4EB}" destId="{BC49A5EA-3CA2-46D5-8949-FBF4C8D16687}" srcOrd="8" destOrd="0" presId="urn:microsoft.com/office/officeart/2005/8/layout/vList6"/>
    <dgm:cxn modelId="{41E75D6E-A61D-47B4-9A55-46386923C5F8}" type="presParOf" srcId="{BC49A5EA-3CA2-46D5-8949-FBF4C8D16687}" destId="{9ECCA69B-FACC-4318-9BC6-A47055CF225C}" srcOrd="0" destOrd="0" presId="urn:microsoft.com/office/officeart/2005/8/layout/vList6"/>
    <dgm:cxn modelId="{4B3603A3-D6DE-4DE3-A7B4-74AD0312E5A2}" type="presParOf" srcId="{BC49A5EA-3CA2-46D5-8949-FBF4C8D16687}" destId="{C33C3DBF-C7EA-4C7F-89DA-67FEEE9E8C53}" srcOrd="1" destOrd="0" presId="urn:microsoft.com/office/officeart/2005/8/layout/vList6"/>
    <dgm:cxn modelId="{D5C294B4-B314-4E9C-BF6C-F0470AEEA4DD}" type="presParOf" srcId="{3B64052C-BB3B-426A-93AD-31A67216C4EB}" destId="{10017F45-89C6-434C-BE85-5689E11037A2}" srcOrd="9" destOrd="0" presId="urn:microsoft.com/office/officeart/2005/8/layout/vList6"/>
    <dgm:cxn modelId="{647B26D3-B47F-4183-BBEB-D3208376AB45}" type="presParOf" srcId="{3B64052C-BB3B-426A-93AD-31A67216C4EB}" destId="{43323B3D-D1E3-4F5D-8DE0-A7D7FC9C11BD}" srcOrd="10" destOrd="0" presId="urn:microsoft.com/office/officeart/2005/8/layout/vList6"/>
    <dgm:cxn modelId="{F1F31CDC-05A5-4F1E-83FF-A8257BBB98C1}" type="presParOf" srcId="{43323B3D-D1E3-4F5D-8DE0-A7D7FC9C11BD}" destId="{A43BE229-011C-49D8-AB22-45B2994D6A26}" srcOrd="0" destOrd="0" presId="urn:microsoft.com/office/officeart/2005/8/layout/vList6"/>
    <dgm:cxn modelId="{03E9D52B-F818-48AD-9878-D5F6B0ED8559}" type="presParOf" srcId="{43323B3D-D1E3-4F5D-8DE0-A7D7FC9C11BD}" destId="{584C0685-883E-42F8-8EF9-C66C31D27B67}" srcOrd="1" destOrd="0" presId="urn:microsoft.com/office/officeart/2005/8/layout/vList6"/>
    <dgm:cxn modelId="{249946CB-50E9-47F1-B123-FBF9B559F2AA}" type="presParOf" srcId="{3B64052C-BB3B-426A-93AD-31A67216C4EB}" destId="{1C460E7E-D0A2-4463-B631-D9460DDFDB44}" srcOrd="11" destOrd="0" presId="urn:microsoft.com/office/officeart/2005/8/layout/vList6"/>
    <dgm:cxn modelId="{B71DFD40-B5D9-44E7-9195-639AA80393C7}" type="presParOf" srcId="{3B64052C-BB3B-426A-93AD-31A67216C4EB}" destId="{AE280DBE-0D1C-4606-A145-82A1E15E79D1}" srcOrd="12" destOrd="0" presId="urn:microsoft.com/office/officeart/2005/8/layout/vList6"/>
    <dgm:cxn modelId="{A0DCE789-4585-47C9-A96E-C2C37F0183C4}" type="presParOf" srcId="{AE280DBE-0D1C-4606-A145-82A1E15E79D1}" destId="{C48DFFAD-1010-45D2-8F40-363FD08BD867}" srcOrd="0" destOrd="0" presId="urn:microsoft.com/office/officeart/2005/8/layout/vList6"/>
    <dgm:cxn modelId="{4928BA5E-378B-45D9-A054-704A655B99DD}" type="presParOf" srcId="{AE280DBE-0D1C-4606-A145-82A1E15E79D1}" destId="{29D513D5-2C69-416E-8340-961A635F584D}"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3A754-38B7-4C79-97EF-A1C3A0F3F737}">
      <dsp:nvSpPr>
        <dsp:cNvPr id="0" name=""/>
        <dsp:cNvSpPr/>
      </dsp:nvSpPr>
      <dsp:spPr>
        <a:xfrm>
          <a:off x="1596368" y="1411697"/>
          <a:ext cx="1894875" cy="1639143"/>
        </a:xfrm>
        <a:prstGeom prst="hexagon">
          <a:avLst>
            <a:gd name="adj" fmla="val 28570"/>
            <a:gd name="vf" fmla="val 11547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FFFFFF"/>
              </a:solidFill>
            </a:rPr>
            <a:t>PSWP</a:t>
          </a:r>
          <a:endParaRPr lang="en-US" sz="1500" b="1" kern="1200" dirty="0">
            <a:solidFill>
              <a:srgbClr val="FFFFFF"/>
            </a:solidFill>
          </a:endParaRPr>
        </a:p>
      </dsp:txBody>
      <dsp:txXfrm>
        <a:off x="1910375" y="1683326"/>
        <a:ext cx="1266861" cy="1095885"/>
      </dsp:txXfrm>
    </dsp:sp>
    <dsp:sp modelId="{8E26C06E-3B74-484A-9E14-8048D93FD819}">
      <dsp:nvSpPr>
        <dsp:cNvPr id="0" name=""/>
        <dsp:cNvSpPr/>
      </dsp:nvSpPr>
      <dsp:spPr>
        <a:xfrm>
          <a:off x="2825445" y="706583"/>
          <a:ext cx="714930" cy="616007"/>
        </a:xfrm>
        <a:prstGeom prst="hexagon">
          <a:avLst>
            <a:gd name="adj" fmla="val 28900"/>
            <a:gd name="vf" fmla="val 115470"/>
          </a:avLst>
        </a:prstGeom>
        <a:solidFill>
          <a:srgbClr val="D4EAEC"/>
        </a:solidFill>
        <a:ln>
          <a:noFill/>
        </a:ln>
        <a:effectLst/>
      </dsp:spPr>
      <dsp:style>
        <a:lnRef idx="0">
          <a:scrgbClr r="0" g="0" b="0"/>
        </a:lnRef>
        <a:fillRef idx="1">
          <a:scrgbClr r="0" g="0" b="0"/>
        </a:fillRef>
        <a:effectRef idx="0">
          <a:scrgbClr r="0" g="0" b="0"/>
        </a:effectRef>
        <a:fontRef idx="minor"/>
      </dsp:style>
    </dsp:sp>
    <dsp:sp modelId="{94BD52BB-E993-4519-8070-356176CF3FA0}">
      <dsp:nvSpPr>
        <dsp:cNvPr id="0" name=""/>
        <dsp:cNvSpPr/>
      </dsp:nvSpPr>
      <dsp:spPr>
        <a:xfrm>
          <a:off x="1770902" y="17907"/>
          <a:ext cx="1552836" cy="1343386"/>
        </a:xfrm>
        <a:prstGeom prst="hexagon">
          <a:avLst>
            <a:gd name="adj" fmla="val 28570"/>
            <a:gd name="vf" fmla="val 11547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FFFFFF"/>
              </a:solidFill>
            </a:rPr>
            <a:t>Reports </a:t>
          </a:r>
          <a:endParaRPr lang="en-US" sz="1500" b="1" kern="1200" dirty="0">
            <a:solidFill>
              <a:srgbClr val="FFFFFF"/>
            </a:solidFill>
          </a:endParaRPr>
        </a:p>
      </dsp:txBody>
      <dsp:txXfrm>
        <a:off x="2028240" y="240535"/>
        <a:ext cx="1038160" cy="898130"/>
      </dsp:txXfrm>
    </dsp:sp>
    <dsp:sp modelId="{347AFE91-EFE3-4AE3-AB6C-25ABBF9FBD0D}">
      <dsp:nvSpPr>
        <dsp:cNvPr id="0" name=""/>
        <dsp:cNvSpPr/>
      </dsp:nvSpPr>
      <dsp:spPr>
        <a:xfrm>
          <a:off x="3659825" y="1858189"/>
          <a:ext cx="714930" cy="616007"/>
        </a:xfrm>
        <a:prstGeom prst="hexagon">
          <a:avLst>
            <a:gd name="adj" fmla="val 28900"/>
            <a:gd name="vf" fmla="val 115470"/>
          </a:avLst>
        </a:prstGeom>
        <a:solidFill>
          <a:srgbClr val="D4EAEC"/>
        </a:solidFill>
        <a:ln>
          <a:noFill/>
        </a:ln>
        <a:effectLst/>
      </dsp:spPr>
      <dsp:style>
        <a:lnRef idx="0">
          <a:scrgbClr r="0" g="0" b="0"/>
        </a:lnRef>
        <a:fillRef idx="1">
          <a:scrgbClr r="0" g="0" b="0"/>
        </a:fillRef>
        <a:effectRef idx="0">
          <a:scrgbClr r="0" g="0" b="0"/>
        </a:effectRef>
        <a:fontRef idx="minor"/>
      </dsp:style>
    </dsp:sp>
    <dsp:sp modelId="{5280053D-67E3-4905-BD2E-831DACC7C961}">
      <dsp:nvSpPr>
        <dsp:cNvPr id="0" name=""/>
        <dsp:cNvSpPr/>
      </dsp:nvSpPr>
      <dsp:spPr>
        <a:xfrm>
          <a:off x="3195034" y="747160"/>
          <a:ext cx="1552836" cy="1343386"/>
        </a:xfrm>
        <a:prstGeom prst="hexagon">
          <a:avLst>
            <a:gd name="adj" fmla="val 28570"/>
            <a:gd name="vf" fmla="val 11547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FFFFFF"/>
              </a:solidFill>
            </a:rPr>
            <a:t>Oral and Written Statement</a:t>
          </a:r>
          <a:endParaRPr lang="en-US" sz="1500" b="1" kern="1200" dirty="0">
            <a:solidFill>
              <a:srgbClr val="FFFFFF"/>
            </a:solidFill>
          </a:endParaRPr>
        </a:p>
      </dsp:txBody>
      <dsp:txXfrm>
        <a:off x="3452372" y="969788"/>
        <a:ext cx="1038160" cy="898130"/>
      </dsp:txXfrm>
    </dsp:sp>
    <dsp:sp modelId="{65D58828-E6D8-4E52-8D5C-FB55112E8C98}">
      <dsp:nvSpPr>
        <dsp:cNvPr id="0" name=""/>
        <dsp:cNvSpPr/>
      </dsp:nvSpPr>
      <dsp:spPr>
        <a:xfrm>
          <a:off x="3080211" y="3158136"/>
          <a:ext cx="714930" cy="616007"/>
        </a:xfrm>
        <a:prstGeom prst="hexagon">
          <a:avLst>
            <a:gd name="adj" fmla="val 28900"/>
            <a:gd name="vf" fmla="val 115470"/>
          </a:avLst>
        </a:prstGeom>
        <a:solidFill>
          <a:srgbClr val="D4EAEC"/>
        </a:solidFill>
        <a:ln>
          <a:noFill/>
        </a:ln>
        <a:effectLst/>
      </dsp:spPr>
      <dsp:style>
        <a:lnRef idx="0">
          <a:scrgbClr r="0" g="0" b="0"/>
        </a:lnRef>
        <a:fillRef idx="1">
          <a:scrgbClr r="0" g="0" b="0"/>
        </a:fillRef>
        <a:effectRef idx="0">
          <a:scrgbClr r="0" g="0" b="0"/>
        </a:effectRef>
        <a:fontRef idx="minor"/>
      </dsp:style>
    </dsp:sp>
    <dsp:sp modelId="{56C6233F-2959-406D-9590-40AF580C3CAA}">
      <dsp:nvSpPr>
        <dsp:cNvPr id="0" name=""/>
        <dsp:cNvSpPr/>
      </dsp:nvSpPr>
      <dsp:spPr>
        <a:xfrm>
          <a:off x="3195034" y="2371516"/>
          <a:ext cx="1552836" cy="1343386"/>
        </a:xfrm>
        <a:prstGeom prst="hexagon">
          <a:avLst>
            <a:gd name="adj" fmla="val 28570"/>
            <a:gd name="vf" fmla="val 11547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FFFFFF"/>
              </a:solidFill>
            </a:rPr>
            <a:t>Data</a:t>
          </a:r>
          <a:endParaRPr lang="en-US" sz="1500" b="1" kern="1200" dirty="0">
            <a:solidFill>
              <a:srgbClr val="FFFFFF"/>
            </a:solidFill>
          </a:endParaRPr>
        </a:p>
      </dsp:txBody>
      <dsp:txXfrm>
        <a:off x="3452372" y="2594144"/>
        <a:ext cx="1038160" cy="898130"/>
      </dsp:txXfrm>
    </dsp:sp>
    <dsp:sp modelId="{59076356-3B5F-4154-BE91-1830A6F9DE25}">
      <dsp:nvSpPr>
        <dsp:cNvPr id="0" name=""/>
        <dsp:cNvSpPr/>
      </dsp:nvSpPr>
      <dsp:spPr>
        <a:xfrm>
          <a:off x="1642415" y="3293075"/>
          <a:ext cx="714930" cy="616007"/>
        </a:xfrm>
        <a:prstGeom prst="hexagon">
          <a:avLst>
            <a:gd name="adj" fmla="val 28900"/>
            <a:gd name="vf" fmla="val 115470"/>
          </a:avLst>
        </a:prstGeom>
        <a:solidFill>
          <a:srgbClr val="D4EAEC"/>
        </a:solidFill>
        <a:ln>
          <a:noFill/>
        </a:ln>
        <a:effectLst/>
      </dsp:spPr>
      <dsp:style>
        <a:lnRef idx="0">
          <a:scrgbClr r="0" g="0" b="0"/>
        </a:lnRef>
        <a:fillRef idx="1">
          <a:scrgbClr r="0" g="0" b="0"/>
        </a:fillRef>
        <a:effectRef idx="0">
          <a:scrgbClr r="0" g="0" b="0"/>
        </a:effectRef>
        <a:fontRef idx="minor"/>
      </dsp:style>
    </dsp:sp>
    <dsp:sp modelId="{46E32CCA-6F74-4983-9752-368E2C62420B}">
      <dsp:nvSpPr>
        <dsp:cNvPr id="0" name=""/>
        <dsp:cNvSpPr/>
      </dsp:nvSpPr>
      <dsp:spPr>
        <a:xfrm>
          <a:off x="1813434" y="3180806"/>
          <a:ext cx="1552836" cy="1343386"/>
        </a:xfrm>
        <a:prstGeom prst="hexagon">
          <a:avLst>
            <a:gd name="adj" fmla="val 28570"/>
            <a:gd name="vf" fmla="val 11547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FFFFFF"/>
              </a:solidFill>
            </a:rPr>
            <a:t>Records</a:t>
          </a:r>
          <a:endParaRPr lang="en-US" sz="1500" b="1" kern="1200" dirty="0">
            <a:solidFill>
              <a:srgbClr val="FFFFFF"/>
            </a:solidFill>
          </a:endParaRPr>
        </a:p>
      </dsp:txBody>
      <dsp:txXfrm>
        <a:off x="2070772" y="3403434"/>
        <a:ext cx="1038160" cy="898130"/>
      </dsp:txXfrm>
    </dsp:sp>
    <dsp:sp modelId="{373AB24E-BE76-4650-BCD9-435A0166D1A6}">
      <dsp:nvSpPr>
        <dsp:cNvPr id="0" name=""/>
        <dsp:cNvSpPr/>
      </dsp:nvSpPr>
      <dsp:spPr>
        <a:xfrm>
          <a:off x="794371" y="2088770"/>
          <a:ext cx="714930" cy="616007"/>
        </a:xfrm>
        <a:prstGeom prst="hexagon">
          <a:avLst>
            <a:gd name="adj" fmla="val 28900"/>
            <a:gd name="vf" fmla="val 115470"/>
          </a:avLst>
        </a:prstGeom>
        <a:solidFill>
          <a:srgbClr val="D4EAEC"/>
        </a:solidFill>
        <a:ln>
          <a:noFill/>
        </a:ln>
        <a:effectLst/>
      </dsp:spPr>
      <dsp:style>
        <a:lnRef idx="0">
          <a:scrgbClr r="0" g="0" b="0"/>
        </a:lnRef>
        <a:fillRef idx="1">
          <a:scrgbClr r="0" g="0" b="0"/>
        </a:fillRef>
        <a:effectRef idx="0">
          <a:scrgbClr r="0" g="0" b="0"/>
        </a:effectRef>
        <a:fontRef idx="minor"/>
      </dsp:style>
    </dsp:sp>
    <dsp:sp modelId="{C5A32CE0-AF21-452D-91D1-533A4C36D464}">
      <dsp:nvSpPr>
        <dsp:cNvPr id="0" name=""/>
        <dsp:cNvSpPr/>
      </dsp:nvSpPr>
      <dsp:spPr>
        <a:xfrm>
          <a:off x="382691" y="2354533"/>
          <a:ext cx="1552836" cy="1343386"/>
        </a:xfrm>
        <a:prstGeom prst="hexagon">
          <a:avLst>
            <a:gd name="adj" fmla="val 28570"/>
            <a:gd name="vf" fmla="val 11547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FFFFFF"/>
              </a:solidFill>
            </a:rPr>
            <a:t>Memoranda</a:t>
          </a:r>
          <a:endParaRPr lang="en-US" sz="1500" b="1" kern="1200" dirty="0">
            <a:solidFill>
              <a:srgbClr val="FFFFFF"/>
            </a:solidFill>
          </a:endParaRPr>
        </a:p>
      </dsp:txBody>
      <dsp:txXfrm>
        <a:off x="640029" y="2577161"/>
        <a:ext cx="1038160" cy="898130"/>
      </dsp:txXfrm>
    </dsp:sp>
    <dsp:sp modelId="{1B9536F0-9510-4614-BDED-BAB5FA1E4494}">
      <dsp:nvSpPr>
        <dsp:cNvPr id="0" name=""/>
        <dsp:cNvSpPr/>
      </dsp:nvSpPr>
      <dsp:spPr>
        <a:xfrm>
          <a:off x="382691" y="727404"/>
          <a:ext cx="1552836" cy="1343386"/>
        </a:xfrm>
        <a:prstGeom prst="hexagon">
          <a:avLst>
            <a:gd name="adj" fmla="val 28570"/>
            <a:gd name="vf" fmla="val 1154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Deliberation and Analysis</a:t>
          </a:r>
          <a:endParaRPr lang="en-US" sz="1500" b="1" kern="1200" dirty="0"/>
        </a:p>
      </dsp:txBody>
      <dsp:txXfrm>
        <a:off x="640029" y="950032"/>
        <a:ext cx="1038160" cy="898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3740D-2032-4A16-BB04-7F71B1E9AD80}">
      <dsp:nvSpPr>
        <dsp:cNvPr id="0" name=""/>
        <dsp:cNvSpPr/>
      </dsp:nvSpPr>
      <dsp:spPr>
        <a:xfrm>
          <a:off x="0" y="0"/>
          <a:ext cx="4027227" cy="901686"/>
        </a:xfrm>
        <a:prstGeom prst="roundRect">
          <a:avLst/>
        </a:prstGeom>
        <a:solidFill>
          <a:srgbClr val="00206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FFFF"/>
              </a:solidFill>
            </a:rPr>
            <a:t>Data and information which could improve patient safety, health care quality, or health care outcomes</a:t>
          </a:r>
        </a:p>
      </dsp:txBody>
      <dsp:txXfrm>
        <a:off x="44017" y="44017"/>
        <a:ext cx="3939193" cy="813652"/>
      </dsp:txXfrm>
    </dsp:sp>
    <dsp:sp modelId="{97646763-F583-40A0-B4C9-EEF4653C1472}">
      <dsp:nvSpPr>
        <dsp:cNvPr id="0" name=""/>
        <dsp:cNvSpPr/>
      </dsp:nvSpPr>
      <dsp:spPr>
        <a:xfrm>
          <a:off x="0" y="922760"/>
          <a:ext cx="4027227" cy="977040"/>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278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smtClean="0"/>
            <a:t>Assembled or developed by a provider for reporting to a PSO and are reported to a PSO</a:t>
          </a:r>
          <a:endParaRPr lang="en-US" sz="1800" b="1" kern="1200" dirty="0"/>
        </a:p>
      </dsp:txBody>
      <dsp:txXfrm>
        <a:off x="0" y="922760"/>
        <a:ext cx="4027227" cy="977040"/>
      </dsp:txXfrm>
    </dsp:sp>
    <dsp:sp modelId="{56327747-9160-4158-BF78-E9B5DAADFF07}">
      <dsp:nvSpPr>
        <dsp:cNvPr id="0" name=""/>
        <dsp:cNvSpPr/>
      </dsp:nvSpPr>
      <dsp:spPr>
        <a:xfrm>
          <a:off x="0" y="1771046"/>
          <a:ext cx="4027227" cy="1104480"/>
        </a:xfrm>
        <a:prstGeom prst="roundRect">
          <a:avLst/>
        </a:prstGeom>
        <a:solidFill>
          <a:srgbClr val="00206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FFFF"/>
              </a:solidFill>
            </a:rPr>
            <a:t>Analysis and deliberations conducted within a PSES</a:t>
          </a:r>
          <a:endParaRPr lang="en-US" sz="1800" b="1" kern="1200" dirty="0">
            <a:solidFill>
              <a:srgbClr val="FFFFFF"/>
            </a:solidFill>
          </a:endParaRPr>
        </a:p>
      </dsp:txBody>
      <dsp:txXfrm>
        <a:off x="53916" y="1824962"/>
        <a:ext cx="3919395" cy="996648"/>
      </dsp:txXfrm>
    </dsp:sp>
    <dsp:sp modelId="{458220CB-8DCC-4B62-AE4E-6169C973D4BC}">
      <dsp:nvSpPr>
        <dsp:cNvPr id="0" name=""/>
        <dsp:cNvSpPr/>
      </dsp:nvSpPr>
      <dsp:spPr>
        <a:xfrm>
          <a:off x="0" y="3004280"/>
          <a:ext cx="4027227" cy="977040"/>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278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smtClean="0"/>
            <a:t>Data and information developed by a PSO to conduct of patient safety activities</a:t>
          </a:r>
          <a:endParaRPr lang="en-US" sz="1800" b="1" kern="1200" dirty="0"/>
        </a:p>
      </dsp:txBody>
      <dsp:txXfrm>
        <a:off x="0" y="3004280"/>
        <a:ext cx="4027227" cy="977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D5F00-AC85-4706-988A-C6675B3CF14B}">
      <dsp:nvSpPr>
        <dsp:cNvPr id="0" name=""/>
        <dsp:cNvSpPr/>
      </dsp:nvSpPr>
      <dsp:spPr>
        <a:xfrm>
          <a:off x="1886752" y="1490802"/>
          <a:ext cx="1894875" cy="1639143"/>
        </a:xfrm>
        <a:prstGeom prst="hexagon">
          <a:avLst>
            <a:gd name="adj" fmla="val 28570"/>
            <a:gd name="vf" fmla="val 11547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FFFF"/>
              </a:solidFill>
            </a:rPr>
            <a:t>Not PSWP</a:t>
          </a:r>
          <a:endParaRPr lang="en-US" sz="1200" b="1" kern="1200" dirty="0">
            <a:solidFill>
              <a:srgbClr val="FFFFFF"/>
            </a:solidFill>
          </a:endParaRPr>
        </a:p>
      </dsp:txBody>
      <dsp:txXfrm>
        <a:off x="2200759" y="1762431"/>
        <a:ext cx="1266861" cy="1095885"/>
      </dsp:txXfrm>
    </dsp:sp>
    <dsp:sp modelId="{E820601B-0CD9-42C5-B4C3-5CF5A4801D09}">
      <dsp:nvSpPr>
        <dsp:cNvPr id="0" name=""/>
        <dsp:cNvSpPr/>
      </dsp:nvSpPr>
      <dsp:spPr>
        <a:xfrm>
          <a:off x="3073308" y="706583"/>
          <a:ext cx="714930" cy="616007"/>
        </a:xfrm>
        <a:prstGeom prst="hexagon">
          <a:avLst>
            <a:gd name="adj" fmla="val 28900"/>
            <a:gd name="vf" fmla="val 115470"/>
          </a:avLst>
        </a:prstGeom>
        <a:solidFill>
          <a:srgbClr val="D4EAEC"/>
        </a:solidFill>
        <a:ln>
          <a:noFill/>
        </a:ln>
        <a:effectLst/>
      </dsp:spPr>
      <dsp:style>
        <a:lnRef idx="0">
          <a:scrgbClr r="0" g="0" b="0"/>
        </a:lnRef>
        <a:fillRef idx="1">
          <a:scrgbClr r="0" g="0" b="0"/>
        </a:fillRef>
        <a:effectRef idx="0">
          <a:scrgbClr r="0" g="0" b="0"/>
        </a:effectRef>
        <a:fontRef idx="minor"/>
      </dsp:style>
    </dsp:sp>
    <dsp:sp modelId="{9F0D777A-9572-4068-A710-F47A53985801}">
      <dsp:nvSpPr>
        <dsp:cNvPr id="0" name=""/>
        <dsp:cNvSpPr/>
      </dsp:nvSpPr>
      <dsp:spPr>
        <a:xfrm>
          <a:off x="2029402" y="42558"/>
          <a:ext cx="1552836" cy="1343386"/>
        </a:xfrm>
        <a:prstGeom prst="hexagon">
          <a:avLst>
            <a:gd name="adj" fmla="val 28570"/>
            <a:gd name="vf" fmla="val 11547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FFFF"/>
              </a:solidFill>
            </a:rPr>
            <a:t>Data removed from PSES</a:t>
          </a:r>
          <a:endParaRPr lang="en-US" sz="1200" b="1" kern="1200" dirty="0">
            <a:solidFill>
              <a:srgbClr val="FFFFFF"/>
            </a:solidFill>
          </a:endParaRPr>
        </a:p>
      </dsp:txBody>
      <dsp:txXfrm>
        <a:off x="2286740" y="265186"/>
        <a:ext cx="1038160" cy="898130"/>
      </dsp:txXfrm>
    </dsp:sp>
    <dsp:sp modelId="{C3C0C41D-91B4-4D56-BE11-4D05E6266039}">
      <dsp:nvSpPr>
        <dsp:cNvPr id="0" name=""/>
        <dsp:cNvSpPr/>
      </dsp:nvSpPr>
      <dsp:spPr>
        <a:xfrm>
          <a:off x="3907688" y="1858189"/>
          <a:ext cx="714930" cy="616007"/>
        </a:xfrm>
        <a:prstGeom prst="hexagon">
          <a:avLst>
            <a:gd name="adj" fmla="val 28900"/>
            <a:gd name="vf" fmla="val 115470"/>
          </a:avLst>
        </a:prstGeom>
        <a:solidFill>
          <a:srgbClr val="D4EAEC"/>
        </a:solidFill>
        <a:ln>
          <a:noFill/>
        </a:ln>
        <a:effectLst/>
      </dsp:spPr>
      <dsp:style>
        <a:lnRef idx="0">
          <a:scrgbClr r="0" g="0" b="0"/>
        </a:lnRef>
        <a:fillRef idx="1">
          <a:scrgbClr r="0" g="0" b="0"/>
        </a:fillRef>
        <a:effectRef idx="0">
          <a:scrgbClr r="0" g="0" b="0"/>
        </a:effectRef>
        <a:fontRef idx="minor"/>
      </dsp:style>
    </dsp:sp>
    <dsp:sp modelId="{08850167-4E93-4F6E-8846-32169390B3EA}">
      <dsp:nvSpPr>
        <dsp:cNvPr id="0" name=""/>
        <dsp:cNvSpPr/>
      </dsp:nvSpPr>
      <dsp:spPr>
        <a:xfrm>
          <a:off x="3453534" y="742163"/>
          <a:ext cx="1552836" cy="1343386"/>
        </a:xfrm>
        <a:prstGeom prst="hexagon">
          <a:avLst>
            <a:gd name="adj" fmla="val 28570"/>
            <a:gd name="vf" fmla="val 11547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FFFF"/>
              </a:solidFill>
            </a:rPr>
            <a:t>Medical record</a:t>
          </a:r>
          <a:endParaRPr lang="en-US" sz="1200" b="1" kern="1200" dirty="0">
            <a:solidFill>
              <a:srgbClr val="FFFFFF"/>
            </a:solidFill>
          </a:endParaRPr>
        </a:p>
      </dsp:txBody>
      <dsp:txXfrm>
        <a:off x="3710872" y="964791"/>
        <a:ext cx="1038160" cy="898130"/>
      </dsp:txXfrm>
    </dsp:sp>
    <dsp:sp modelId="{B979967C-65A8-4C01-958D-7C64251AD4B0}">
      <dsp:nvSpPr>
        <dsp:cNvPr id="0" name=""/>
        <dsp:cNvSpPr/>
      </dsp:nvSpPr>
      <dsp:spPr>
        <a:xfrm>
          <a:off x="3328074" y="3158136"/>
          <a:ext cx="714930" cy="616007"/>
        </a:xfrm>
        <a:prstGeom prst="hexagon">
          <a:avLst>
            <a:gd name="adj" fmla="val 28900"/>
            <a:gd name="vf" fmla="val 115470"/>
          </a:avLst>
        </a:prstGeom>
        <a:solidFill>
          <a:srgbClr val="D4EAEC"/>
        </a:solidFill>
        <a:ln>
          <a:noFill/>
        </a:ln>
        <a:effectLst/>
      </dsp:spPr>
      <dsp:style>
        <a:lnRef idx="0">
          <a:scrgbClr r="0" g="0" b="0"/>
        </a:lnRef>
        <a:fillRef idx="1">
          <a:scrgbClr r="0" g="0" b="0"/>
        </a:fillRef>
        <a:effectRef idx="0">
          <a:scrgbClr r="0" g="0" b="0"/>
        </a:effectRef>
        <a:fontRef idx="minor"/>
      </dsp:style>
    </dsp:sp>
    <dsp:sp modelId="{C5AEC1D0-8987-40D2-99E2-207B01A17CFB}">
      <dsp:nvSpPr>
        <dsp:cNvPr id="0" name=""/>
        <dsp:cNvSpPr/>
      </dsp:nvSpPr>
      <dsp:spPr>
        <a:xfrm>
          <a:off x="3453534" y="2366519"/>
          <a:ext cx="1552836" cy="1343386"/>
        </a:xfrm>
        <a:prstGeom prst="hexagon">
          <a:avLst>
            <a:gd name="adj" fmla="val 28570"/>
            <a:gd name="vf" fmla="val 11547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FFFF"/>
              </a:solidFill>
            </a:rPr>
            <a:t>Data collected for another reason</a:t>
          </a:r>
          <a:endParaRPr lang="en-US" sz="1200" b="1" kern="1200" dirty="0">
            <a:solidFill>
              <a:srgbClr val="FFFFFF"/>
            </a:solidFill>
          </a:endParaRPr>
        </a:p>
      </dsp:txBody>
      <dsp:txXfrm>
        <a:off x="3710872" y="2589147"/>
        <a:ext cx="1038160" cy="898130"/>
      </dsp:txXfrm>
    </dsp:sp>
    <dsp:sp modelId="{FCCDF999-0614-4518-B37A-7E6DC1CAED85}">
      <dsp:nvSpPr>
        <dsp:cNvPr id="0" name=""/>
        <dsp:cNvSpPr/>
      </dsp:nvSpPr>
      <dsp:spPr>
        <a:xfrm>
          <a:off x="1890278" y="3293075"/>
          <a:ext cx="714930" cy="616007"/>
        </a:xfrm>
        <a:prstGeom prst="hexagon">
          <a:avLst>
            <a:gd name="adj" fmla="val 28900"/>
            <a:gd name="vf" fmla="val 115470"/>
          </a:avLst>
        </a:prstGeom>
        <a:solidFill>
          <a:srgbClr val="D4EAEC"/>
        </a:solidFill>
        <a:ln>
          <a:noFill/>
        </a:ln>
        <a:effectLst/>
      </dsp:spPr>
      <dsp:style>
        <a:lnRef idx="0">
          <a:scrgbClr r="0" g="0" b="0"/>
        </a:lnRef>
        <a:fillRef idx="1">
          <a:scrgbClr r="0" g="0" b="0"/>
        </a:fillRef>
        <a:effectRef idx="0">
          <a:scrgbClr r="0" g="0" b="0"/>
        </a:effectRef>
        <a:fontRef idx="minor"/>
      </dsp:style>
    </dsp:sp>
    <dsp:sp modelId="{3823669D-8E2D-41EC-83F3-F110D0E8EA1C}">
      <dsp:nvSpPr>
        <dsp:cNvPr id="0" name=""/>
        <dsp:cNvSpPr/>
      </dsp:nvSpPr>
      <dsp:spPr>
        <a:xfrm>
          <a:off x="2061297" y="3193716"/>
          <a:ext cx="1552836" cy="1343386"/>
        </a:xfrm>
        <a:prstGeom prst="hexagon">
          <a:avLst>
            <a:gd name="adj" fmla="val 28570"/>
            <a:gd name="vf" fmla="val 11547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FFFF"/>
              </a:solidFill>
            </a:rPr>
            <a:t>Billing</a:t>
          </a:r>
          <a:endParaRPr lang="en-US" sz="1200" b="1" kern="1200" dirty="0">
            <a:solidFill>
              <a:srgbClr val="FFFFFF"/>
            </a:solidFill>
          </a:endParaRPr>
        </a:p>
      </dsp:txBody>
      <dsp:txXfrm>
        <a:off x="2318635" y="3416344"/>
        <a:ext cx="1038160" cy="898130"/>
      </dsp:txXfrm>
    </dsp:sp>
    <dsp:sp modelId="{F071FA0C-229D-4832-B534-B18C046FD50B}">
      <dsp:nvSpPr>
        <dsp:cNvPr id="0" name=""/>
        <dsp:cNvSpPr/>
      </dsp:nvSpPr>
      <dsp:spPr>
        <a:xfrm>
          <a:off x="1042234" y="2141931"/>
          <a:ext cx="714930" cy="616007"/>
        </a:xfrm>
        <a:prstGeom prst="hexagon">
          <a:avLst>
            <a:gd name="adj" fmla="val 28900"/>
            <a:gd name="vf" fmla="val 115470"/>
          </a:avLst>
        </a:prstGeom>
        <a:solidFill>
          <a:srgbClr val="D4EAEC"/>
        </a:solidFill>
        <a:ln>
          <a:noFill/>
        </a:ln>
        <a:effectLst/>
      </dsp:spPr>
      <dsp:style>
        <a:lnRef idx="0">
          <a:scrgbClr r="0" g="0" b="0"/>
        </a:lnRef>
        <a:fillRef idx="1">
          <a:scrgbClr r="0" g="0" b="0"/>
        </a:fillRef>
        <a:effectRef idx="0">
          <a:scrgbClr r="0" g="0" b="0"/>
        </a:effectRef>
        <a:fontRef idx="minor"/>
      </dsp:style>
    </dsp:sp>
    <dsp:sp modelId="{347D016F-5D3E-41AC-9155-0363004F16C8}">
      <dsp:nvSpPr>
        <dsp:cNvPr id="0" name=""/>
        <dsp:cNvSpPr/>
      </dsp:nvSpPr>
      <dsp:spPr>
        <a:xfrm>
          <a:off x="630554" y="2451552"/>
          <a:ext cx="1552836" cy="1343386"/>
        </a:xfrm>
        <a:prstGeom prst="hexagon">
          <a:avLst>
            <a:gd name="adj" fmla="val 28570"/>
            <a:gd name="vf" fmla="val 11547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FFFF"/>
              </a:solidFill>
            </a:rPr>
            <a:t>Other original record</a:t>
          </a:r>
          <a:endParaRPr lang="en-US" sz="1200" b="1" kern="1200" dirty="0">
            <a:solidFill>
              <a:srgbClr val="FFFFFF"/>
            </a:solidFill>
          </a:endParaRPr>
        </a:p>
      </dsp:txBody>
      <dsp:txXfrm>
        <a:off x="887892" y="2674180"/>
        <a:ext cx="1038160" cy="898130"/>
      </dsp:txXfrm>
    </dsp:sp>
    <dsp:sp modelId="{EF4C74DB-CFC8-4E1F-AE46-1B16EEC33DC1}">
      <dsp:nvSpPr>
        <dsp:cNvPr id="0" name=""/>
        <dsp:cNvSpPr/>
      </dsp:nvSpPr>
      <dsp:spPr>
        <a:xfrm>
          <a:off x="630554" y="824424"/>
          <a:ext cx="1552836" cy="1343386"/>
        </a:xfrm>
        <a:prstGeom prst="hexagon">
          <a:avLst>
            <a:gd name="adj" fmla="val 28570"/>
            <a:gd name="vf" fmla="val 11547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FFFF"/>
              </a:solidFill>
            </a:rPr>
            <a:t>Discharge information</a:t>
          </a:r>
          <a:endParaRPr lang="en-US" sz="1200" b="1" kern="1200" dirty="0">
            <a:solidFill>
              <a:srgbClr val="FFFFFF"/>
            </a:solidFill>
          </a:endParaRPr>
        </a:p>
      </dsp:txBody>
      <dsp:txXfrm>
        <a:off x="887892" y="1047052"/>
        <a:ext cx="1038160" cy="898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3740D-2032-4A16-BB04-7F71B1E9AD80}">
      <dsp:nvSpPr>
        <dsp:cNvPr id="0" name=""/>
        <dsp:cNvSpPr/>
      </dsp:nvSpPr>
      <dsp:spPr>
        <a:xfrm>
          <a:off x="0" y="7175"/>
          <a:ext cx="4038600" cy="1292850"/>
        </a:xfrm>
        <a:prstGeom prst="roundRect">
          <a:avLst/>
        </a:prstGeom>
        <a:solidFill>
          <a:srgbClr val="00206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FFFF"/>
              </a:solidFill>
            </a:rPr>
            <a:t>Information collected, maintained, or developed separately, or exists separately, from a patient safety evaluation system.</a:t>
          </a:r>
        </a:p>
      </dsp:txBody>
      <dsp:txXfrm>
        <a:off x="63112" y="70287"/>
        <a:ext cx="3912376" cy="1166626"/>
      </dsp:txXfrm>
    </dsp:sp>
    <dsp:sp modelId="{97646763-F583-40A0-B4C9-EEF4653C1472}">
      <dsp:nvSpPr>
        <dsp:cNvPr id="0" name=""/>
        <dsp:cNvSpPr/>
      </dsp:nvSpPr>
      <dsp:spPr>
        <a:xfrm>
          <a:off x="0" y="1698874"/>
          <a:ext cx="4038600" cy="655635"/>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2822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smtClean="0"/>
            <a:t>Data removed from a patient </a:t>
          </a:r>
          <a:r>
            <a:rPr lang="en-US" sz="1800" b="1" kern="1200" dirty="0" smtClean="0"/>
            <a:t>safety</a:t>
          </a:r>
          <a:r>
            <a:rPr lang="en-US" sz="2000" b="1" kern="1200" dirty="0" smtClean="0"/>
            <a:t> evaluation system</a:t>
          </a:r>
          <a:endParaRPr lang="en-US" sz="2000" b="1" kern="1200" dirty="0"/>
        </a:p>
      </dsp:txBody>
      <dsp:txXfrm>
        <a:off x="0" y="1698874"/>
        <a:ext cx="4038600" cy="655635"/>
      </dsp:txXfrm>
    </dsp:sp>
    <dsp:sp modelId="{56327747-9160-4158-BF78-E9B5DAADFF07}">
      <dsp:nvSpPr>
        <dsp:cNvPr id="0" name=""/>
        <dsp:cNvSpPr/>
      </dsp:nvSpPr>
      <dsp:spPr>
        <a:xfrm>
          <a:off x="0" y="2722240"/>
          <a:ext cx="4038600" cy="1292850"/>
        </a:xfrm>
        <a:prstGeom prst="roundRect">
          <a:avLst/>
        </a:prstGeom>
        <a:solidFill>
          <a:srgbClr val="00206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rgbClr val="FFFFFF"/>
              </a:solidFill>
            </a:rPr>
            <a:t>Data collected for another reason</a:t>
          </a:r>
          <a:endParaRPr lang="en-US" sz="1800" b="1" kern="1200" dirty="0">
            <a:solidFill>
              <a:srgbClr val="FFFFFF"/>
            </a:solidFill>
          </a:endParaRPr>
        </a:p>
      </dsp:txBody>
      <dsp:txXfrm>
        <a:off x="63112" y="2785352"/>
        <a:ext cx="3912376" cy="1166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3B84F-E4BD-4900-BE91-894CCBD1AEAD}">
      <dsp:nvSpPr>
        <dsp:cNvPr id="0" name=""/>
        <dsp:cNvSpPr/>
      </dsp:nvSpPr>
      <dsp:spPr>
        <a:xfrm>
          <a:off x="758219" y="579083"/>
          <a:ext cx="3879052" cy="3879052"/>
        </a:xfrm>
        <a:prstGeom prst="blockArc">
          <a:avLst>
            <a:gd name="adj1" fmla="val 11878116"/>
            <a:gd name="adj2" fmla="val 16122245"/>
            <a:gd name="adj3" fmla="val 4637"/>
          </a:avLst>
        </a:prstGeom>
        <a:solidFill>
          <a:srgbClr val="D4EAEC"/>
        </a:solidFill>
        <a:ln>
          <a:noFill/>
        </a:ln>
        <a:effectLst/>
      </dsp:spPr>
      <dsp:style>
        <a:lnRef idx="0">
          <a:scrgbClr r="0" g="0" b="0"/>
        </a:lnRef>
        <a:fillRef idx="1">
          <a:scrgbClr r="0" g="0" b="0"/>
        </a:fillRef>
        <a:effectRef idx="0">
          <a:scrgbClr r="0" g="0" b="0"/>
        </a:effectRef>
        <a:fontRef idx="minor">
          <a:schemeClr val="lt1"/>
        </a:fontRef>
      </dsp:style>
    </dsp:sp>
    <dsp:sp modelId="{0F2155F9-CD50-4826-A3C1-C663D2F0F8F5}">
      <dsp:nvSpPr>
        <dsp:cNvPr id="0" name=""/>
        <dsp:cNvSpPr/>
      </dsp:nvSpPr>
      <dsp:spPr>
        <a:xfrm>
          <a:off x="763816" y="561533"/>
          <a:ext cx="3879052" cy="3879052"/>
        </a:xfrm>
        <a:prstGeom prst="blockArc">
          <a:avLst>
            <a:gd name="adj1" fmla="val 7502089"/>
            <a:gd name="adj2" fmla="val 11844691"/>
            <a:gd name="adj3" fmla="val 4637"/>
          </a:avLst>
        </a:prstGeom>
        <a:solidFill>
          <a:srgbClr val="D4EAEC"/>
        </a:solidFill>
        <a:ln>
          <a:noFill/>
        </a:ln>
        <a:effectLst/>
      </dsp:spPr>
      <dsp:style>
        <a:lnRef idx="0">
          <a:scrgbClr r="0" g="0" b="0"/>
        </a:lnRef>
        <a:fillRef idx="1">
          <a:scrgbClr r="0" g="0" b="0"/>
        </a:fillRef>
        <a:effectRef idx="0">
          <a:scrgbClr r="0" g="0" b="0"/>
        </a:effectRef>
        <a:fontRef idx="minor">
          <a:schemeClr val="lt1"/>
        </a:fontRef>
      </dsp:style>
    </dsp:sp>
    <dsp:sp modelId="{246E1275-5F54-4452-B46A-656E1C7937F2}">
      <dsp:nvSpPr>
        <dsp:cNvPr id="0" name=""/>
        <dsp:cNvSpPr/>
      </dsp:nvSpPr>
      <dsp:spPr>
        <a:xfrm>
          <a:off x="744882" y="548429"/>
          <a:ext cx="3879052" cy="3879052"/>
        </a:xfrm>
        <a:prstGeom prst="blockArc">
          <a:avLst>
            <a:gd name="adj1" fmla="val 3305738"/>
            <a:gd name="adj2" fmla="val 7460307"/>
            <a:gd name="adj3" fmla="val 4637"/>
          </a:avLst>
        </a:prstGeom>
        <a:solidFill>
          <a:srgbClr val="D4EAEC"/>
        </a:solidFill>
        <a:ln>
          <a:noFill/>
        </a:ln>
        <a:effectLst/>
      </dsp:spPr>
      <dsp:style>
        <a:lnRef idx="0">
          <a:scrgbClr r="0" g="0" b="0"/>
        </a:lnRef>
        <a:fillRef idx="1">
          <a:scrgbClr r="0" g="0" b="0"/>
        </a:fillRef>
        <a:effectRef idx="0">
          <a:scrgbClr r="0" g="0" b="0"/>
        </a:effectRef>
        <a:fontRef idx="minor">
          <a:schemeClr val="lt1"/>
        </a:fontRef>
      </dsp:style>
    </dsp:sp>
    <dsp:sp modelId="{13D90E1B-46B9-4755-ABAB-781348C791CB}">
      <dsp:nvSpPr>
        <dsp:cNvPr id="0" name=""/>
        <dsp:cNvSpPr/>
      </dsp:nvSpPr>
      <dsp:spPr>
        <a:xfrm>
          <a:off x="715368" y="569444"/>
          <a:ext cx="3879052" cy="3879052"/>
        </a:xfrm>
        <a:prstGeom prst="blockArc">
          <a:avLst>
            <a:gd name="adj1" fmla="val 20519985"/>
            <a:gd name="adj2" fmla="val 3239993"/>
            <a:gd name="adj3" fmla="val 4637"/>
          </a:avLst>
        </a:prstGeom>
        <a:solidFill>
          <a:srgbClr val="D4EAEC"/>
        </a:solidFill>
        <a:ln>
          <a:noFill/>
        </a:ln>
        <a:effectLst/>
      </dsp:spPr>
      <dsp:style>
        <a:lnRef idx="0">
          <a:scrgbClr r="0" g="0" b="0"/>
        </a:lnRef>
        <a:fillRef idx="1">
          <a:scrgbClr r="0" g="0" b="0"/>
        </a:fillRef>
        <a:effectRef idx="0">
          <a:scrgbClr r="0" g="0" b="0"/>
        </a:effectRef>
        <a:fontRef idx="minor">
          <a:schemeClr val="lt1"/>
        </a:fontRef>
      </dsp:style>
    </dsp:sp>
    <dsp:sp modelId="{C5BCC940-001A-49D3-8B71-20C6C240259F}">
      <dsp:nvSpPr>
        <dsp:cNvPr id="0" name=""/>
        <dsp:cNvSpPr/>
      </dsp:nvSpPr>
      <dsp:spPr>
        <a:xfrm>
          <a:off x="718687" y="579564"/>
          <a:ext cx="3879052" cy="3879052"/>
        </a:xfrm>
        <a:prstGeom prst="blockArc">
          <a:avLst>
            <a:gd name="adj1" fmla="val 16193983"/>
            <a:gd name="adj2" fmla="val 20500659"/>
            <a:gd name="adj3" fmla="val 4637"/>
          </a:avLst>
        </a:prstGeom>
        <a:solidFill>
          <a:srgbClr val="D4EAEC"/>
        </a:solidFill>
        <a:ln>
          <a:noFill/>
        </a:ln>
        <a:effectLst/>
      </dsp:spPr>
      <dsp:style>
        <a:lnRef idx="0">
          <a:scrgbClr r="0" g="0" b="0"/>
        </a:lnRef>
        <a:fillRef idx="1">
          <a:scrgbClr r="0" g="0" b="0"/>
        </a:fillRef>
        <a:effectRef idx="0">
          <a:scrgbClr r="0" g="0" b="0"/>
        </a:effectRef>
        <a:fontRef idx="minor">
          <a:schemeClr val="lt1"/>
        </a:fontRef>
      </dsp:style>
    </dsp:sp>
    <dsp:sp modelId="{3DE4EC5C-19D0-46B4-8422-0D39312038CA}">
      <dsp:nvSpPr>
        <dsp:cNvPr id="0" name=""/>
        <dsp:cNvSpPr/>
      </dsp:nvSpPr>
      <dsp:spPr>
        <a:xfrm>
          <a:off x="1805232" y="1627405"/>
          <a:ext cx="1784383" cy="1784383"/>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Work flow </a:t>
          </a:r>
          <a:endParaRPr lang="en-US" sz="1800" b="1" kern="1200" dirty="0"/>
        </a:p>
      </dsp:txBody>
      <dsp:txXfrm>
        <a:off x="2066549" y="1888722"/>
        <a:ext cx="1261749" cy="1261749"/>
      </dsp:txXfrm>
    </dsp:sp>
    <dsp:sp modelId="{704743A8-B41D-4BCD-B0DF-C0BAC02B956E}">
      <dsp:nvSpPr>
        <dsp:cNvPr id="0" name=""/>
        <dsp:cNvSpPr/>
      </dsp:nvSpPr>
      <dsp:spPr>
        <a:xfrm>
          <a:off x="1859359" y="0"/>
          <a:ext cx="1591076" cy="1249068"/>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Equipment</a:t>
          </a:r>
          <a:endParaRPr lang="en-US" sz="1600" b="1" kern="1200" dirty="0"/>
        </a:p>
      </dsp:txBody>
      <dsp:txXfrm>
        <a:off x="2092367" y="182922"/>
        <a:ext cx="1125060" cy="883224"/>
      </dsp:txXfrm>
    </dsp:sp>
    <dsp:sp modelId="{5B2E9BA7-2C0B-4BC7-BEEB-3F83A182D7A1}">
      <dsp:nvSpPr>
        <dsp:cNvPr id="0" name=""/>
        <dsp:cNvSpPr/>
      </dsp:nvSpPr>
      <dsp:spPr>
        <a:xfrm>
          <a:off x="3752925" y="1298978"/>
          <a:ext cx="1407600" cy="1249068"/>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Staff</a:t>
          </a:r>
          <a:endParaRPr lang="en-US" sz="1600" b="1" kern="1200" dirty="0"/>
        </a:p>
      </dsp:txBody>
      <dsp:txXfrm>
        <a:off x="3959063" y="1481900"/>
        <a:ext cx="995324" cy="883224"/>
      </dsp:txXfrm>
    </dsp:sp>
    <dsp:sp modelId="{9B7255F4-4277-41C1-98C7-AE164E1244F1}">
      <dsp:nvSpPr>
        <dsp:cNvPr id="0" name=""/>
        <dsp:cNvSpPr/>
      </dsp:nvSpPr>
      <dsp:spPr>
        <a:xfrm>
          <a:off x="2941027" y="3417165"/>
          <a:ext cx="1654928" cy="1249068"/>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Policies and Procedures</a:t>
          </a:r>
          <a:endParaRPr lang="en-US" sz="1600" b="1" kern="1200" dirty="0"/>
        </a:p>
      </dsp:txBody>
      <dsp:txXfrm>
        <a:off x="3183386" y="3600087"/>
        <a:ext cx="1170210" cy="883224"/>
      </dsp:txXfrm>
    </dsp:sp>
    <dsp:sp modelId="{C00E1624-B0C7-43F6-B3AB-6EDE3BF5EEA8}">
      <dsp:nvSpPr>
        <dsp:cNvPr id="0" name=""/>
        <dsp:cNvSpPr/>
      </dsp:nvSpPr>
      <dsp:spPr>
        <a:xfrm>
          <a:off x="864572" y="3427797"/>
          <a:ext cx="1502304" cy="1249068"/>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Physical Space</a:t>
          </a:r>
          <a:endParaRPr lang="en-US" sz="1600" b="1" kern="1200" dirty="0"/>
        </a:p>
      </dsp:txBody>
      <dsp:txXfrm>
        <a:off x="1084579" y="3610719"/>
        <a:ext cx="1062290" cy="883224"/>
      </dsp:txXfrm>
    </dsp:sp>
    <dsp:sp modelId="{5A430F57-DA16-4D5F-809B-E6D722BC3058}">
      <dsp:nvSpPr>
        <dsp:cNvPr id="0" name=""/>
        <dsp:cNvSpPr/>
      </dsp:nvSpPr>
      <dsp:spPr>
        <a:xfrm>
          <a:off x="186938" y="1309611"/>
          <a:ext cx="1417305" cy="1249068"/>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Virtual space</a:t>
          </a:r>
          <a:endParaRPr lang="en-US" sz="1600" b="1" kern="1200" dirty="0"/>
        </a:p>
      </dsp:txBody>
      <dsp:txXfrm>
        <a:off x="394498" y="1492533"/>
        <a:ext cx="1002185" cy="8832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4D00B-F5F8-408E-BF35-98B85D4B59E1}">
      <dsp:nvSpPr>
        <dsp:cNvPr id="0" name=""/>
        <dsp:cNvSpPr/>
      </dsp:nvSpPr>
      <dsp:spPr>
        <a:xfrm>
          <a:off x="0" y="3562529"/>
          <a:ext cx="6093583" cy="389845"/>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FFFFFF"/>
              </a:solidFill>
            </a:rPr>
            <a:t>Evaluate impact of PSO participation</a:t>
          </a:r>
          <a:endParaRPr lang="en-US" sz="1300" b="1" kern="1200" dirty="0">
            <a:solidFill>
              <a:srgbClr val="FFFFFF"/>
            </a:solidFill>
          </a:endParaRPr>
        </a:p>
      </dsp:txBody>
      <dsp:txXfrm>
        <a:off x="0" y="3562529"/>
        <a:ext cx="6093583" cy="389845"/>
      </dsp:txXfrm>
    </dsp:sp>
    <dsp:sp modelId="{B611964B-2D8C-4D2F-A234-B39FBB5722F5}">
      <dsp:nvSpPr>
        <dsp:cNvPr id="0" name=""/>
        <dsp:cNvSpPr/>
      </dsp:nvSpPr>
      <dsp:spPr>
        <a:xfrm rot="10800000">
          <a:off x="0" y="2968794"/>
          <a:ext cx="6093583" cy="599582"/>
        </a:xfrm>
        <a:prstGeom prst="upArrowCallou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FFFFFF"/>
              </a:solidFill>
            </a:rPr>
            <a:t>Review and  revise pertinent policies  and procedures</a:t>
          </a:r>
          <a:endParaRPr lang="en-US" sz="1300" b="1" kern="1200" dirty="0">
            <a:solidFill>
              <a:srgbClr val="FFFFFF"/>
            </a:solidFill>
          </a:endParaRPr>
        </a:p>
      </dsp:txBody>
      <dsp:txXfrm rot="10800000">
        <a:off x="0" y="2968794"/>
        <a:ext cx="6093583" cy="389590"/>
      </dsp:txXfrm>
    </dsp:sp>
    <dsp:sp modelId="{0B678F1D-6BF8-4240-967C-65CC3574707D}">
      <dsp:nvSpPr>
        <dsp:cNvPr id="0" name=""/>
        <dsp:cNvSpPr/>
      </dsp:nvSpPr>
      <dsp:spPr>
        <a:xfrm rot="10800000">
          <a:off x="0" y="2375059"/>
          <a:ext cx="6093583" cy="599582"/>
        </a:xfrm>
        <a:prstGeom prst="upArrowCallou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FFFFFF"/>
              </a:solidFill>
            </a:rPr>
            <a:t>Identify PSWP use and communication with PSO and within provider </a:t>
          </a:r>
          <a:endParaRPr lang="en-US" sz="1300" b="1" kern="1200" dirty="0">
            <a:solidFill>
              <a:srgbClr val="FFFFFF"/>
            </a:solidFill>
          </a:endParaRPr>
        </a:p>
      </dsp:txBody>
      <dsp:txXfrm rot="10800000">
        <a:off x="0" y="2375059"/>
        <a:ext cx="6093583" cy="389590"/>
      </dsp:txXfrm>
    </dsp:sp>
    <dsp:sp modelId="{E048BDF0-AE9C-498B-A027-FBB7AABCA8A8}">
      <dsp:nvSpPr>
        <dsp:cNvPr id="0" name=""/>
        <dsp:cNvSpPr/>
      </dsp:nvSpPr>
      <dsp:spPr>
        <a:xfrm rot="10800000">
          <a:off x="0" y="1781324"/>
          <a:ext cx="6093583" cy="599582"/>
        </a:xfrm>
        <a:prstGeom prst="upArrowCallou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FFFFFF"/>
              </a:solidFill>
            </a:rPr>
            <a:t>Define and prioritize data collection, analysis and deliberation</a:t>
          </a:r>
          <a:endParaRPr lang="en-US" sz="1300" b="1" kern="1200" dirty="0">
            <a:solidFill>
              <a:srgbClr val="FFFFFF"/>
            </a:solidFill>
          </a:endParaRPr>
        </a:p>
      </dsp:txBody>
      <dsp:txXfrm rot="10800000">
        <a:off x="0" y="1781324"/>
        <a:ext cx="6093583" cy="389590"/>
      </dsp:txXfrm>
    </dsp:sp>
    <dsp:sp modelId="{96990001-4B09-4CB6-A430-B4DFF9665A4C}">
      <dsp:nvSpPr>
        <dsp:cNvPr id="0" name=""/>
        <dsp:cNvSpPr/>
      </dsp:nvSpPr>
      <dsp:spPr>
        <a:xfrm rot="10800000">
          <a:off x="0" y="1187589"/>
          <a:ext cx="6093583" cy="599582"/>
        </a:xfrm>
        <a:prstGeom prst="upArrowCallou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FFFFFF"/>
              </a:solidFill>
            </a:rPr>
            <a:t>Define PSES workspace and equipment</a:t>
          </a:r>
          <a:endParaRPr lang="en-US" sz="1300" b="1" kern="1200" dirty="0">
            <a:solidFill>
              <a:srgbClr val="FFFFFF"/>
            </a:solidFill>
          </a:endParaRPr>
        </a:p>
      </dsp:txBody>
      <dsp:txXfrm rot="10800000">
        <a:off x="0" y="1187589"/>
        <a:ext cx="6093583" cy="389590"/>
      </dsp:txXfrm>
    </dsp:sp>
    <dsp:sp modelId="{1C021C12-AAA6-46A0-8632-BFF481E98B2B}">
      <dsp:nvSpPr>
        <dsp:cNvPr id="0" name=""/>
        <dsp:cNvSpPr/>
      </dsp:nvSpPr>
      <dsp:spPr>
        <a:xfrm rot="10800000">
          <a:off x="0" y="593854"/>
          <a:ext cx="6093583" cy="599582"/>
        </a:xfrm>
        <a:prstGeom prst="upArrowCallou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FFFFFF"/>
              </a:solidFill>
            </a:rPr>
            <a:t>Identify staff that will support PSES activities </a:t>
          </a:r>
          <a:endParaRPr lang="en-US" sz="1300" b="1" kern="1200" dirty="0">
            <a:solidFill>
              <a:srgbClr val="FFFFFF"/>
            </a:solidFill>
          </a:endParaRPr>
        </a:p>
      </dsp:txBody>
      <dsp:txXfrm rot="10800000">
        <a:off x="0" y="593854"/>
        <a:ext cx="6093583" cy="389590"/>
      </dsp:txXfrm>
    </dsp:sp>
    <dsp:sp modelId="{0FD790B7-5A5A-4D73-A90C-B27DA2E4BAA4}">
      <dsp:nvSpPr>
        <dsp:cNvPr id="0" name=""/>
        <dsp:cNvSpPr/>
      </dsp:nvSpPr>
      <dsp:spPr>
        <a:xfrm rot="10800000">
          <a:off x="0" y="119"/>
          <a:ext cx="6093583" cy="599582"/>
        </a:xfrm>
        <a:prstGeom prst="upArrowCallou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FFFFFF"/>
              </a:solidFill>
            </a:rPr>
            <a:t>Define Goals for  working with  a PSO </a:t>
          </a:r>
          <a:endParaRPr lang="en-US" sz="1300" b="1" kern="1200" dirty="0">
            <a:solidFill>
              <a:srgbClr val="FFFFFF"/>
            </a:solidFill>
          </a:endParaRPr>
        </a:p>
      </dsp:txBody>
      <dsp:txXfrm rot="10800000">
        <a:off x="0" y="119"/>
        <a:ext cx="6093583" cy="389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BB8DF-C084-4041-819C-5D2D13444361}">
      <dsp:nvSpPr>
        <dsp:cNvPr id="0" name=""/>
        <dsp:cNvSpPr/>
      </dsp:nvSpPr>
      <dsp:spPr>
        <a:xfrm>
          <a:off x="1159030" y="0"/>
          <a:ext cx="1117948" cy="510187"/>
        </a:xfrm>
        <a:prstGeom prst="rightArrow">
          <a:avLst>
            <a:gd name="adj1" fmla="val 75000"/>
            <a:gd name="adj2" fmla="val 50000"/>
          </a:avLst>
        </a:prstGeom>
        <a:solidFill>
          <a:srgbClr val="B0DBDE">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EFB71B-CD0F-47C3-BD2A-8EB5286C04CA}">
      <dsp:nvSpPr>
        <dsp:cNvPr id="0" name=""/>
        <dsp:cNvSpPr/>
      </dsp:nvSpPr>
      <dsp:spPr>
        <a:xfrm>
          <a:off x="13003" y="0"/>
          <a:ext cx="1189921" cy="510187"/>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bg1"/>
              </a:solidFill>
            </a:rPr>
            <a:t>Goals</a:t>
          </a:r>
          <a:endParaRPr lang="en-US" sz="1000" b="1" kern="1200" dirty="0">
            <a:solidFill>
              <a:schemeClr val="bg1"/>
            </a:solidFill>
          </a:endParaRPr>
        </a:p>
      </dsp:txBody>
      <dsp:txXfrm>
        <a:off x="37908" y="24905"/>
        <a:ext cx="1140111" cy="460377"/>
      </dsp:txXfrm>
    </dsp:sp>
    <dsp:sp modelId="{2289DEBC-0D72-453B-91A5-24F605AB9A39}">
      <dsp:nvSpPr>
        <dsp:cNvPr id="0" name=""/>
        <dsp:cNvSpPr/>
      </dsp:nvSpPr>
      <dsp:spPr>
        <a:xfrm>
          <a:off x="1159030" y="561207"/>
          <a:ext cx="1117948" cy="510187"/>
        </a:xfrm>
        <a:prstGeom prst="rightArrow">
          <a:avLst>
            <a:gd name="adj1" fmla="val 75000"/>
            <a:gd name="adj2" fmla="val 50000"/>
          </a:avLst>
        </a:prstGeom>
        <a:solidFill>
          <a:srgbClr val="B0DBDE">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76786A-75AC-43A9-A1E8-8D506116F3C6}">
      <dsp:nvSpPr>
        <dsp:cNvPr id="0" name=""/>
        <dsp:cNvSpPr/>
      </dsp:nvSpPr>
      <dsp:spPr>
        <a:xfrm>
          <a:off x="13003" y="561207"/>
          <a:ext cx="1189921" cy="510187"/>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bg1"/>
              </a:solidFill>
            </a:rPr>
            <a:t>Workforce</a:t>
          </a:r>
          <a:endParaRPr lang="en-US" sz="1000" b="1" kern="1200" dirty="0">
            <a:solidFill>
              <a:schemeClr val="bg1"/>
            </a:solidFill>
          </a:endParaRPr>
        </a:p>
      </dsp:txBody>
      <dsp:txXfrm>
        <a:off x="37908" y="586112"/>
        <a:ext cx="1140111" cy="460377"/>
      </dsp:txXfrm>
    </dsp:sp>
    <dsp:sp modelId="{DDBB0F4D-BF1B-4950-B8C2-51D01ADD7728}">
      <dsp:nvSpPr>
        <dsp:cNvPr id="0" name=""/>
        <dsp:cNvSpPr/>
      </dsp:nvSpPr>
      <dsp:spPr>
        <a:xfrm>
          <a:off x="1159030" y="1122414"/>
          <a:ext cx="1117948" cy="510187"/>
        </a:xfrm>
        <a:prstGeom prst="rightArrow">
          <a:avLst>
            <a:gd name="adj1" fmla="val 75000"/>
            <a:gd name="adj2" fmla="val 50000"/>
          </a:avLst>
        </a:prstGeom>
        <a:solidFill>
          <a:srgbClr val="B0DBDE">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endParaRPr lang="en-US" sz="3200" b="1" kern="1200" dirty="0">
            <a:solidFill>
              <a:schemeClr val="tx1"/>
            </a:solidFill>
          </a:endParaRPr>
        </a:p>
      </dsp:txBody>
      <dsp:txXfrm>
        <a:off x="1159030" y="1186187"/>
        <a:ext cx="926628" cy="382641"/>
      </dsp:txXfrm>
    </dsp:sp>
    <dsp:sp modelId="{6577D839-2983-4EA9-A985-CF972DDEF179}">
      <dsp:nvSpPr>
        <dsp:cNvPr id="0" name=""/>
        <dsp:cNvSpPr/>
      </dsp:nvSpPr>
      <dsp:spPr>
        <a:xfrm>
          <a:off x="1007" y="1125827"/>
          <a:ext cx="1189921" cy="510187"/>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bg1"/>
              </a:solidFill>
            </a:rPr>
            <a:t>Workspace and Equipment</a:t>
          </a:r>
          <a:endParaRPr lang="en-US" sz="1050" b="1" kern="1200" dirty="0">
            <a:solidFill>
              <a:schemeClr val="bg1"/>
            </a:solidFill>
          </a:endParaRPr>
        </a:p>
      </dsp:txBody>
      <dsp:txXfrm>
        <a:off x="25912" y="1150732"/>
        <a:ext cx="1140111" cy="460377"/>
      </dsp:txXfrm>
    </dsp:sp>
    <dsp:sp modelId="{DB309108-A134-4B6C-B6DB-9EE0EB879F96}">
      <dsp:nvSpPr>
        <dsp:cNvPr id="0" name=""/>
        <dsp:cNvSpPr/>
      </dsp:nvSpPr>
      <dsp:spPr>
        <a:xfrm>
          <a:off x="1190929" y="1687034"/>
          <a:ext cx="1117948" cy="510187"/>
        </a:xfrm>
        <a:prstGeom prst="rightArrow">
          <a:avLst>
            <a:gd name="adj1" fmla="val 75000"/>
            <a:gd name="adj2" fmla="val 50000"/>
          </a:avLst>
        </a:prstGeom>
        <a:solidFill>
          <a:srgbClr val="B0DBDE">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0C3B4C-B4BC-4F00-BA1B-EF5896A82A60}">
      <dsp:nvSpPr>
        <dsp:cNvPr id="0" name=""/>
        <dsp:cNvSpPr/>
      </dsp:nvSpPr>
      <dsp:spPr>
        <a:xfrm>
          <a:off x="1007" y="1687034"/>
          <a:ext cx="1189921" cy="510187"/>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bg1"/>
              </a:solidFill>
            </a:rPr>
            <a:t>Data collection, analysis and deliberation</a:t>
          </a:r>
          <a:endParaRPr lang="en-US" sz="1050" b="1" kern="1200" dirty="0">
            <a:solidFill>
              <a:schemeClr val="bg1"/>
            </a:solidFill>
          </a:endParaRPr>
        </a:p>
      </dsp:txBody>
      <dsp:txXfrm>
        <a:off x="25912" y="1711939"/>
        <a:ext cx="1140111" cy="460377"/>
      </dsp:txXfrm>
    </dsp:sp>
    <dsp:sp modelId="{C33C3DBF-C7EA-4C7F-89DA-67FEEE9E8C53}">
      <dsp:nvSpPr>
        <dsp:cNvPr id="0" name=""/>
        <dsp:cNvSpPr/>
      </dsp:nvSpPr>
      <dsp:spPr>
        <a:xfrm>
          <a:off x="1190929" y="2248240"/>
          <a:ext cx="1117948" cy="510187"/>
        </a:xfrm>
        <a:prstGeom prst="rightArrow">
          <a:avLst>
            <a:gd name="adj1" fmla="val 75000"/>
            <a:gd name="adj2" fmla="val 50000"/>
          </a:avLst>
        </a:prstGeom>
        <a:solidFill>
          <a:srgbClr val="B0DBDE">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CCA69B-FACC-4318-9BC6-A47055CF225C}">
      <dsp:nvSpPr>
        <dsp:cNvPr id="0" name=""/>
        <dsp:cNvSpPr/>
      </dsp:nvSpPr>
      <dsp:spPr>
        <a:xfrm>
          <a:off x="1007" y="2248240"/>
          <a:ext cx="1189921" cy="510187"/>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bg1"/>
              </a:solidFill>
            </a:rPr>
            <a:t>Communication</a:t>
          </a:r>
          <a:endParaRPr lang="en-US" sz="1050" b="1" kern="1200" dirty="0">
            <a:solidFill>
              <a:schemeClr val="bg1"/>
            </a:solidFill>
          </a:endParaRPr>
        </a:p>
      </dsp:txBody>
      <dsp:txXfrm>
        <a:off x="25912" y="2273145"/>
        <a:ext cx="1140111" cy="460377"/>
      </dsp:txXfrm>
    </dsp:sp>
    <dsp:sp modelId="{584C0685-883E-42F8-8EF9-C66C31D27B67}">
      <dsp:nvSpPr>
        <dsp:cNvPr id="0" name=""/>
        <dsp:cNvSpPr/>
      </dsp:nvSpPr>
      <dsp:spPr>
        <a:xfrm>
          <a:off x="1190929" y="2809447"/>
          <a:ext cx="1117948" cy="510187"/>
        </a:xfrm>
        <a:prstGeom prst="rightArrow">
          <a:avLst>
            <a:gd name="adj1" fmla="val 75000"/>
            <a:gd name="adj2" fmla="val 50000"/>
          </a:avLst>
        </a:prstGeom>
        <a:solidFill>
          <a:srgbClr val="B0DBDE">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3BE229-011C-49D8-AB22-45B2994D6A26}">
      <dsp:nvSpPr>
        <dsp:cNvPr id="0" name=""/>
        <dsp:cNvSpPr/>
      </dsp:nvSpPr>
      <dsp:spPr>
        <a:xfrm>
          <a:off x="1007" y="2809447"/>
          <a:ext cx="1189921" cy="510187"/>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bg1"/>
              </a:solidFill>
            </a:rPr>
            <a:t>Revise Polices</a:t>
          </a:r>
          <a:endParaRPr lang="en-US" sz="1050" b="1" kern="1200" dirty="0">
            <a:solidFill>
              <a:schemeClr val="bg1"/>
            </a:solidFill>
          </a:endParaRPr>
        </a:p>
      </dsp:txBody>
      <dsp:txXfrm>
        <a:off x="25912" y="2834352"/>
        <a:ext cx="1140111" cy="460377"/>
      </dsp:txXfrm>
    </dsp:sp>
    <dsp:sp modelId="{29D513D5-2C69-416E-8340-961A635F584D}">
      <dsp:nvSpPr>
        <dsp:cNvPr id="0" name=""/>
        <dsp:cNvSpPr/>
      </dsp:nvSpPr>
      <dsp:spPr>
        <a:xfrm>
          <a:off x="1190929" y="3370654"/>
          <a:ext cx="1117948" cy="510187"/>
        </a:xfrm>
        <a:prstGeom prst="rightArrow">
          <a:avLst>
            <a:gd name="adj1" fmla="val 75000"/>
            <a:gd name="adj2" fmla="val 50000"/>
          </a:avLst>
        </a:prstGeom>
        <a:solidFill>
          <a:srgbClr val="B0DBDE">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endParaRPr lang="en-US" sz="1000" b="1" kern="1200" dirty="0">
            <a:solidFill>
              <a:schemeClr val="tx1"/>
            </a:solidFill>
          </a:endParaRPr>
        </a:p>
        <a:p>
          <a:pPr marL="57150" lvl="1" indent="-57150" algn="l" defTabSz="444500">
            <a:lnSpc>
              <a:spcPct val="90000"/>
            </a:lnSpc>
            <a:spcBef>
              <a:spcPct val="0"/>
            </a:spcBef>
            <a:spcAft>
              <a:spcPct val="15000"/>
            </a:spcAft>
            <a:buChar char="••"/>
          </a:pPr>
          <a:endParaRPr lang="en-US" sz="1000" b="1" kern="1200" dirty="0">
            <a:solidFill>
              <a:schemeClr val="tx1"/>
            </a:solidFill>
          </a:endParaRPr>
        </a:p>
        <a:p>
          <a:pPr marL="57150" lvl="1" indent="-57150" algn="l" defTabSz="444500">
            <a:lnSpc>
              <a:spcPct val="90000"/>
            </a:lnSpc>
            <a:spcBef>
              <a:spcPct val="0"/>
            </a:spcBef>
            <a:spcAft>
              <a:spcPct val="15000"/>
            </a:spcAft>
            <a:buChar char="••"/>
          </a:pPr>
          <a:endParaRPr lang="en-US" sz="1000" b="1" kern="1200" dirty="0">
            <a:solidFill>
              <a:schemeClr val="tx1"/>
            </a:solidFill>
          </a:endParaRPr>
        </a:p>
        <a:p>
          <a:pPr marL="57150" lvl="1" indent="-57150" algn="l" defTabSz="444500">
            <a:lnSpc>
              <a:spcPct val="90000"/>
            </a:lnSpc>
            <a:spcBef>
              <a:spcPct val="0"/>
            </a:spcBef>
            <a:spcAft>
              <a:spcPct val="15000"/>
            </a:spcAft>
            <a:buChar char="••"/>
          </a:pPr>
          <a:endParaRPr lang="en-US" sz="1000" b="1" kern="1200" dirty="0">
            <a:solidFill>
              <a:schemeClr val="tx1"/>
            </a:solidFill>
          </a:endParaRPr>
        </a:p>
      </dsp:txBody>
      <dsp:txXfrm>
        <a:off x="1190929" y="3434427"/>
        <a:ext cx="926628" cy="382641"/>
      </dsp:txXfrm>
    </dsp:sp>
    <dsp:sp modelId="{C48DFFAD-1010-45D2-8F40-363FD08BD867}">
      <dsp:nvSpPr>
        <dsp:cNvPr id="0" name=""/>
        <dsp:cNvSpPr/>
      </dsp:nvSpPr>
      <dsp:spPr>
        <a:xfrm>
          <a:off x="1007" y="3370654"/>
          <a:ext cx="1189921" cy="510187"/>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bg1"/>
              </a:solidFill>
            </a:rPr>
            <a:t>Evaluate</a:t>
          </a:r>
          <a:endParaRPr lang="en-US" sz="1050" b="1" kern="1200" dirty="0">
            <a:solidFill>
              <a:schemeClr val="bg1"/>
            </a:solidFill>
          </a:endParaRPr>
        </a:p>
      </dsp:txBody>
      <dsp:txXfrm>
        <a:off x="25912" y="3395559"/>
        <a:ext cx="1140111" cy="46037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4.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defRPr sz="1200"/>
            </a:lvl1pPr>
          </a:lstStyle>
          <a:p>
            <a:pPr>
              <a:defRPr/>
            </a:pPr>
            <a:endParaRPr lang="en-US" dirty="0"/>
          </a:p>
        </p:txBody>
      </p:sp>
      <p:sp>
        <p:nvSpPr>
          <p:cNvPr id="14339" name="Rectangle 3"/>
          <p:cNvSpPr>
            <a:spLocks noGrp="1" noChangeArrowheads="1"/>
          </p:cNvSpPr>
          <p:nvPr>
            <p:ph type="dt" sz="quarter" idx="1"/>
          </p:nvPr>
        </p:nvSpPr>
        <p:spPr bwMode="auto">
          <a:xfrm>
            <a:off x="3970339" y="0"/>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ChangeArrowheads="1"/>
          </p:cNvSpPr>
          <p:nvPr>
            <p:ph type="ftr" sz="quarter" idx="2"/>
          </p:nvPr>
        </p:nvSpPr>
        <p:spPr bwMode="auto">
          <a:xfrm>
            <a:off x="1" y="8772378"/>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defRPr sz="1200"/>
            </a:lvl1pPr>
          </a:lstStyle>
          <a:p>
            <a:pPr>
              <a:defRPr/>
            </a:pPr>
            <a:endParaRPr lang="en-US" dirty="0"/>
          </a:p>
        </p:txBody>
      </p:sp>
      <p:sp>
        <p:nvSpPr>
          <p:cNvPr id="14341" name="Rectangle 5"/>
          <p:cNvSpPr>
            <a:spLocks noGrp="1" noChangeArrowheads="1"/>
          </p:cNvSpPr>
          <p:nvPr>
            <p:ph type="sldNum" sz="quarter" idx="3"/>
          </p:nvPr>
        </p:nvSpPr>
        <p:spPr bwMode="auto">
          <a:xfrm>
            <a:off x="3970339" y="8772378"/>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r">
              <a:defRPr sz="1200"/>
            </a:lvl1pPr>
          </a:lstStyle>
          <a:p>
            <a:pPr>
              <a:defRPr/>
            </a:pPr>
            <a:fld id="{9A4E4FF2-2631-48C9-8F1A-E075C2149D63}" type="slidenum">
              <a:rPr lang="en-US"/>
              <a:pPr>
                <a:defRPr/>
              </a:pPr>
              <a:t>‹#›</a:t>
            </a:fld>
            <a:endParaRPr lang="en-US" dirty="0"/>
          </a:p>
        </p:txBody>
      </p:sp>
    </p:spTree>
    <p:extLst>
      <p:ext uri="{BB962C8B-B14F-4D97-AF65-F5344CB8AC3E}">
        <p14:creationId xmlns:p14="http://schemas.microsoft.com/office/powerpoint/2010/main" val="702405252"/>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3.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defTabSz="924967">
              <a:defRPr sz="1200"/>
            </a:lvl1pPr>
          </a:lstStyle>
          <a:p>
            <a:pPr>
              <a:defRPr/>
            </a:pPr>
            <a:endParaRPr lang="en-US" dirty="0"/>
          </a:p>
        </p:txBody>
      </p:sp>
      <p:sp>
        <p:nvSpPr>
          <p:cNvPr id="6147" name="Rectangle 3"/>
          <p:cNvSpPr>
            <a:spLocks noGrp="1" noChangeArrowheads="1"/>
          </p:cNvSpPr>
          <p:nvPr>
            <p:ph type="dt" idx="1"/>
          </p:nvPr>
        </p:nvSpPr>
        <p:spPr bwMode="auto">
          <a:xfrm>
            <a:off x="3970339" y="0"/>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lgn="r" defTabSz="924967">
              <a:defRPr sz="120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1675" y="4387768"/>
            <a:ext cx="5607050" cy="415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1" y="8772378"/>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defTabSz="924967">
              <a:defRPr sz="1200"/>
            </a:lvl1pPr>
          </a:lstStyle>
          <a:p>
            <a:pPr>
              <a:defRPr/>
            </a:pPr>
            <a:endParaRPr lang="en-US" dirty="0"/>
          </a:p>
        </p:txBody>
      </p:sp>
      <p:sp>
        <p:nvSpPr>
          <p:cNvPr id="6151" name="Rectangle 7"/>
          <p:cNvSpPr>
            <a:spLocks noGrp="1" noChangeArrowheads="1"/>
          </p:cNvSpPr>
          <p:nvPr>
            <p:ph type="sldNum" sz="quarter" idx="5"/>
          </p:nvPr>
        </p:nvSpPr>
        <p:spPr bwMode="auto">
          <a:xfrm>
            <a:off x="3970339" y="8772378"/>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lgn="r" defTabSz="924967">
              <a:defRPr sz="1200"/>
            </a:lvl1pPr>
          </a:lstStyle>
          <a:p>
            <a:pPr>
              <a:defRPr/>
            </a:pPr>
            <a:fld id="{FCF8826F-CEE6-46C2-9DEE-4B6AD1C74D17}" type="slidenum">
              <a:rPr lang="en-US"/>
              <a:pPr>
                <a:defRPr/>
              </a:pPr>
              <a:t>‹#›</a:t>
            </a:fld>
            <a:endParaRPr lang="en-US" dirty="0"/>
          </a:p>
        </p:txBody>
      </p:sp>
    </p:spTree>
    <p:extLst>
      <p:ext uri="{BB962C8B-B14F-4D97-AF65-F5344CB8AC3E}">
        <p14:creationId xmlns:p14="http://schemas.microsoft.com/office/powerpoint/2010/main" val="1905779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A68891-74B8-D84E-9D1D-E5F45EE35684}" type="slidenum">
              <a:rPr lang="en-US" smtClean="0"/>
              <a:t>0</a:t>
            </a:fld>
            <a:endParaRPr lang="en-US" dirty="0"/>
          </a:p>
        </p:txBody>
      </p:sp>
    </p:spTree>
    <p:extLst>
      <p:ext uri="{BB962C8B-B14F-4D97-AF65-F5344CB8AC3E}">
        <p14:creationId xmlns:p14="http://schemas.microsoft.com/office/powerpoint/2010/main" val="3047328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10</a:t>
            </a:fld>
            <a:endParaRPr lang="en-US" dirty="0"/>
          </a:p>
        </p:txBody>
      </p:sp>
    </p:spTree>
    <p:extLst>
      <p:ext uri="{BB962C8B-B14F-4D97-AF65-F5344CB8AC3E}">
        <p14:creationId xmlns:p14="http://schemas.microsoft.com/office/powerpoint/2010/main" val="113618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11</a:t>
            </a:fld>
            <a:endParaRPr lang="en-US" dirty="0"/>
          </a:p>
        </p:txBody>
      </p:sp>
    </p:spTree>
    <p:extLst>
      <p:ext uri="{BB962C8B-B14F-4D97-AF65-F5344CB8AC3E}">
        <p14:creationId xmlns:p14="http://schemas.microsoft.com/office/powerpoint/2010/main" val="602514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12</a:t>
            </a:fld>
            <a:endParaRPr lang="en-US" dirty="0"/>
          </a:p>
        </p:txBody>
      </p:sp>
    </p:spTree>
    <p:extLst>
      <p:ext uri="{BB962C8B-B14F-4D97-AF65-F5344CB8AC3E}">
        <p14:creationId xmlns:p14="http://schemas.microsoft.com/office/powerpoint/2010/main" val="241462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13</a:t>
            </a:fld>
            <a:endParaRPr lang="en-US" dirty="0"/>
          </a:p>
        </p:txBody>
      </p:sp>
    </p:spTree>
    <p:extLst>
      <p:ext uri="{BB962C8B-B14F-4D97-AF65-F5344CB8AC3E}">
        <p14:creationId xmlns:p14="http://schemas.microsoft.com/office/powerpoint/2010/main" val="1075301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14</a:t>
            </a:fld>
            <a:endParaRPr lang="en-US" dirty="0"/>
          </a:p>
        </p:txBody>
      </p:sp>
    </p:spTree>
    <p:extLst>
      <p:ext uri="{BB962C8B-B14F-4D97-AF65-F5344CB8AC3E}">
        <p14:creationId xmlns:p14="http://schemas.microsoft.com/office/powerpoint/2010/main" val="26280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15</a:t>
            </a:fld>
            <a:endParaRPr lang="en-US" dirty="0"/>
          </a:p>
        </p:txBody>
      </p:sp>
    </p:spTree>
    <p:extLst>
      <p:ext uri="{BB962C8B-B14F-4D97-AF65-F5344CB8AC3E}">
        <p14:creationId xmlns:p14="http://schemas.microsoft.com/office/powerpoint/2010/main" val="877765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16</a:t>
            </a:fld>
            <a:endParaRPr lang="en-US" dirty="0"/>
          </a:p>
        </p:txBody>
      </p:sp>
    </p:spTree>
    <p:extLst>
      <p:ext uri="{BB962C8B-B14F-4D97-AF65-F5344CB8AC3E}">
        <p14:creationId xmlns:p14="http://schemas.microsoft.com/office/powerpoint/2010/main" val="3717623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 palate</a:t>
            </a:r>
            <a:r>
              <a:rPr lang="en-US" baseline="0" dirty="0" smtClean="0"/>
              <a:t> does not match previous slides. </a:t>
            </a:r>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17</a:t>
            </a:fld>
            <a:endParaRPr lang="en-US" dirty="0"/>
          </a:p>
        </p:txBody>
      </p:sp>
    </p:spTree>
    <p:extLst>
      <p:ext uri="{BB962C8B-B14F-4D97-AF65-F5344CB8AC3E}">
        <p14:creationId xmlns:p14="http://schemas.microsoft.com/office/powerpoint/2010/main" val="1777377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 text in bottom box. </a:t>
            </a:r>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18</a:t>
            </a:fld>
            <a:endParaRPr lang="en-US" dirty="0"/>
          </a:p>
        </p:txBody>
      </p:sp>
    </p:spTree>
    <p:extLst>
      <p:ext uri="{BB962C8B-B14F-4D97-AF65-F5344CB8AC3E}">
        <p14:creationId xmlns:p14="http://schemas.microsoft.com/office/powerpoint/2010/main" val="417255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 text in bottom box. </a:t>
            </a:r>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19</a:t>
            </a:fld>
            <a:endParaRPr lang="en-US" dirty="0"/>
          </a:p>
        </p:txBody>
      </p:sp>
    </p:spTree>
    <p:extLst>
      <p:ext uri="{BB962C8B-B14F-4D97-AF65-F5344CB8AC3E}">
        <p14:creationId xmlns:p14="http://schemas.microsoft.com/office/powerpoint/2010/main" val="320993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2</a:t>
            </a:fld>
            <a:endParaRPr lang="en-US" dirty="0"/>
          </a:p>
        </p:txBody>
      </p:sp>
    </p:spTree>
    <p:extLst>
      <p:ext uri="{BB962C8B-B14F-4D97-AF65-F5344CB8AC3E}">
        <p14:creationId xmlns:p14="http://schemas.microsoft.com/office/powerpoint/2010/main" val="1268967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paragraphs.</a:t>
            </a:r>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21</a:t>
            </a:fld>
            <a:endParaRPr lang="en-US" dirty="0"/>
          </a:p>
        </p:txBody>
      </p:sp>
    </p:spTree>
    <p:extLst>
      <p:ext uri="{BB962C8B-B14F-4D97-AF65-F5344CB8AC3E}">
        <p14:creationId xmlns:p14="http://schemas.microsoft.com/office/powerpoint/2010/main" val="3491299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22</a:t>
            </a:fld>
            <a:endParaRPr lang="en-US" dirty="0"/>
          </a:p>
        </p:txBody>
      </p:sp>
    </p:spTree>
    <p:extLst>
      <p:ext uri="{BB962C8B-B14F-4D97-AF65-F5344CB8AC3E}">
        <p14:creationId xmlns:p14="http://schemas.microsoft.com/office/powerpoint/2010/main" val="1278687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23</a:t>
            </a:fld>
            <a:endParaRPr lang="en-US" dirty="0"/>
          </a:p>
        </p:txBody>
      </p:sp>
    </p:spTree>
    <p:extLst>
      <p:ext uri="{BB962C8B-B14F-4D97-AF65-F5344CB8AC3E}">
        <p14:creationId xmlns:p14="http://schemas.microsoft.com/office/powerpoint/2010/main" val="1641937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PSO or provider” not following</a:t>
            </a:r>
            <a:r>
              <a:rPr lang="en-US" baseline="0" dirty="0" smtClean="0"/>
              <a:t> pattern of rest of circle.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24</a:t>
            </a:fld>
            <a:endParaRPr lang="en-US" dirty="0"/>
          </a:p>
        </p:txBody>
      </p:sp>
    </p:spTree>
    <p:extLst>
      <p:ext uri="{BB962C8B-B14F-4D97-AF65-F5344CB8AC3E}">
        <p14:creationId xmlns:p14="http://schemas.microsoft.com/office/powerpoint/2010/main" val="63701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3</a:t>
            </a:fld>
            <a:endParaRPr lang="en-US" dirty="0"/>
          </a:p>
        </p:txBody>
      </p:sp>
    </p:spTree>
    <p:extLst>
      <p:ext uri="{BB962C8B-B14F-4D97-AF65-F5344CB8AC3E}">
        <p14:creationId xmlns:p14="http://schemas.microsoft.com/office/powerpoint/2010/main" val="1780971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4</a:t>
            </a:fld>
            <a:endParaRPr lang="en-US" dirty="0"/>
          </a:p>
        </p:txBody>
      </p:sp>
    </p:spTree>
    <p:extLst>
      <p:ext uri="{BB962C8B-B14F-4D97-AF65-F5344CB8AC3E}">
        <p14:creationId xmlns:p14="http://schemas.microsoft.com/office/powerpoint/2010/main" val="1226589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5</a:t>
            </a:fld>
            <a:endParaRPr lang="en-US" dirty="0"/>
          </a:p>
        </p:txBody>
      </p:sp>
    </p:spTree>
    <p:extLst>
      <p:ext uri="{BB962C8B-B14F-4D97-AF65-F5344CB8AC3E}">
        <p14:creationId xmlns:p14="http://schemas.microsoft.com/office/powerpoint/2010/main" val="764437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6</a:t>
            </a:fld>
            <a:endParaRPr lang="en-US" dirty="0"/>
          </a:p>
        </p:txBody>
      </p:sp>
    </p:spTree>
    <p:extLst>
      <p:ext uri="{BB962C8B-B14F-4D97-AF65-F5344CB8AC3E}">
        <p14:creationId xmlns:p14="http://schemas.microsoft.com/office/powerpoint/2010/main" val="2815891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7</a:t>
            </a:fld>
            <a:endParaRPr lang="en-US" dirty="0"/>
          </a:p>
        </p:txBody>
      </p:sp>
    </p:spTree>
    <p:extLst>
      <p:ext uri="{BB962C8B-B14F-4D97-AF65-F5344CB8AC3E}">
        <p14:creationId xmlns:p14="http://schemas.microsoft.com/office/powerpoint/2010/main" val="47335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8</a:t>
            </a:fld>
            <a:endParaRPr lang="en-US" dirty="0"/>
          </a:p>
        </p:txBody>
      </p:sp>
    </p:spTree>
    <p:extLst>
      <p:ext uri="{BB962C8B-B14F-4D97-AF65-F5344CB8AC3E}">
        <p14:creationId xmlns:p14="http://schemas.microsoft.com/office/powerpoint/2010/main" val="612010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F8826F-CEE6-46C2-9DEE-4B6AD1C74D17}" type="slidenum">
              <a:rPr lang="en-US" smtClean="0"/>
              <a:pPr>
                <a:defRPr/>
              </a:pPr>
              <a:t>9</a:t>
            </a:fld>
            <a:endParaRPr lang="en-US" dirty="0"/>
          </a:p>
        </p:txBody>
      </p:sp>
    </p:spTree>
    <p:extLst>
      <p:ext uri="{BB962C8B-B14F-4D97-AF65-F5344CB8AC3E}">
        <p14:creationId xmlns:p14="http://schemas.microsoft.com/office/powerpoint/2010/main" val="3271894978"/>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4.xml.rels>&#65279;<?xml version="1.0" encoding="UTF-8" standalone="yes"?>
<Relationships xmlns="http://schemas.openxmlformats.org/package/2006/relationships">
  <Relationship Id="rId2" Type="http://schemas.openxmlformats.org/officeDocument/2006/relationships/image" Target="../media/image2.jpeg" />
  <Relationship Id="rId1" Type="http://schemas.openxmlformats.org/officeDocument/2006/relationships/slideMaster" Target="../slideMasters/slideMaster2.xml" />
</Relationships>
</file>

<file path=ppt/slideLayouts/_rels/slideLayout25.xml.rels>&#65279;<?xml version="1.0" encoding="UTF-8" standalone="yes"?>
<Relationships xmlns="http://schemas.openxmlformats.org/package/2006/relationships">
  <Relationship Id="rId2" Type="http://schemas.openxmlformats.org/officeDocument/2006/relationships/image" Target="../media/image3.jpeg" />
  <Relationship Id="rId1" Type="http://schemas.openxmlformats.org/officeDocument/2006/relationships/slideMaster" Target="../slideMasters/slideMaster2.xml" />
</Relationships>
</file>

<file path=ppt/slideLayouts/_rels/slideLayout26.xml.rels>&#65279;<?xml version="1.0" encoding="UTF-8" standalone="yes"?>
<Relationships xmlns="http://schemas.openxmlformats.org/package/2006/relationships">
  <Relationship Id="rId2" Type="http://schemas.openxmlformats.org/officeDocument/2006/relationships/image" Target="../media/image3.jpeg" />
  <Relationship Id="rId1" Type="http://schemas.openxmlformats.org/officeDocument/2006/relationships/slideMaster" Target="../slideMasters/slideMaster2.xml" />
</Relationships>
</file>

<file path=ppt/slideLayouts/_rels/slideLayout27.xml.rels>&#65279;<?xml version="1.0" encoding="UTF-8" standalone="yes"?>
<Relationships xmlns="http://schemas.openxmlformats.org/package/2006/relationships">
  <Relationship Id="rId2" Type="http://schemas.openxmlformats.org/officeDocument/2006/relationships/image" Target="../media/image4.jpeg" />
  <Relationship Id="rId1" Type="http://schemas.openxmlformats.org/officeDocument/2006/relationships/slideMaster" Target="../slideMasters/slideMaster2.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78383"/>
            <a:ext cx="8229600" cy="717095"/>
          </a:xfrm>
          <a:prstGeom prst="rect">
            <a:avLst/>
          </a:prstGeom>
        </p:spPr>
        <p:txBody>
          <a:bodyPr/>
          <a:lstStyle>
            <a:lvl1pPr algn="l">
              <a:defRPr sz="2800" b="1">
                <a:latin typeface="HelveticaNeueLT Std Hvy C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30641"/>
            <a:ext cx="8229600" cy="4143874"/>
          </a:xfrm>
          <a:prstGeom prst="rect">
            <a:avLst/>
          </a:prstGeom>
        </p:spPr>
        <p:txBody>
          <a:bodyPr/>
          <a:lstStyle>
            <a:lvl1pPr marL="342900" indent="-342900">
              <a:buFont typeface="Wingdings" panose="05000000000000000000" pitchFamily="2" charset="2"/>
              <a:buChar char="§"/>
              <a:defRPr sz="2000">
                <a:latin typeface="HelveticaNeueLT Std Hvy Cn"/>
              </a:defRPr>
            </a:lvl1pPr>
            <a:lvl2pPr>
              <a:defRPr sz="2000">
                <a:latin typeface="HelveticaNeueLT Std Hvy Cn"/>
              </a:defRPr>
            </a:lvl2pPr>
            <a:lvl3pPr>
              <a:defRPr sz="2000">
                <a:latin typeface="HelveticaNeueLT Std Hvy Cn"/>
              </a:defRPr>
            </a:lvl3pPr>
            <a:lvl4pPr>
              <a:defRPr sz="2000">
                <a:latin typeface="HelveticaNeueLT Std Hvy Cn"/>
              </a:defRPr>
            </a:lvl4pPr>
            <a:lvl5pPr>
              <a:defRPr sz="2000">
                <a:latin typeface="HelveticaNeueLT Std Hvy Cn"/>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1576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884C89-A26A-894E-BA9B-D8A78D66182E}" type="slidenum">
              <a:rPr lang="en-US" smtClean="0"/>
              <a:t>‹#›</a:t>
            </a:fld>
            <a:endParaRPr lang="en-US" dirty="0"/>
          </a:p>
        </p:txBody>
      </p:sp>
    </p:spTree>
    <p:extLst>
      <p:ext uri="{BB962C8B-B14F-4D97-AF65-F5344CB8AC3E}">
        <p14:creationId xmlns:p14="http://schemas.microsoft.com/office/powerpoint/2010/main" val="93725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884C89-A26A-894E-BA9B-D8A78D66182E}" type="slidenum">
              <a:rPr lang="en-US" smtClean="0"/>
              <a:t>‹#›</a:t>
            </a:fld>
            <a:endParaRPr lang="en-US" dirty="0"/>
          </a:p>
        </p:txBody>
      </p:sp>
    </p:spTree>
    <p:extLst>
      <p:ext uri="{BB962C8B-B14F-4D97-AF65-F5344CB8AC3E}">
        <p14:creationId xmlns:p14="http://schemas.microsoft.com/office/powerpoint/2010/main" val="43642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884C89-A26A-894E-BA9B-D8A78D66182E}" type="slidenum">
              <a:rPr lang="en-US" smtClean="0"/>
              <a:t>‹#›</a:t>
            </a:fld>
            <a:endParaRPr lang="en-US" dirty="0"/>
          </a:p>
        </p:txBody>
      </p:sp>
    </p:spTree>
    <p:extLst>
      <p:ext uri="{BB962C8B-B14F-4D97-AF65-F5344CB8AC3E}">
        <p14:creationId xmlns:p14="http://schemas.microsoft.com/office/powerpoint/2010/main" val="439324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4566" y="340231"/>
            <a:ext cx="7212563" cy="6794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71842" y="1287262"/>
            <a:ext cx="8418513" cy="522007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774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7178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98475" y="1703388"/>
            <a:ext cx="4132263"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703388"/>
            <a:ext cx="4133850"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4970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9864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74374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065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020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1439" y="1286562"/>
            <a:ext cx="8455025" cy="679450"/>
          </a:xfrm>
          <a:prstGeom prst="rect">
            <a:avLst/>
          </a:prstGeom>
        </p:spPr>
        <p:txBody>
          <a:bodyPr/>
          <a:lstStyle>
            <a:lvl1pPr algn="l">
              <a:defRPr sz="2800" b="1">
                <a:latin typeface="HelveticaNeueLT Std Hvy Cn"/>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591" y="-431113"/>
            <a:ext cx="2057400" cy="2057400"/>
          </a:xfrm>
          <a:prstGeom prst="rect">
            <a:avLst/>
          </a:prstGeom>
        </p:spPr>
      </p:pic>
      <p:sp>
        <p:nvSpPr>
          <p:cNvPr id="8" name="TextBox 7"/>
          <p:cNvSpPr txBox="1"/>
          <p:nvPr userDrawn="1"/>
        </p:nvSpPr>
        <p:spPr>
          <a:xfrm>
            <a:off x="401439" y="2246050"/>
            <a:ext cx="8455025" cy="4287915"/>
          </a:xfrm>
          <a:prstGeom prst="rect">
            <a:avLst/>
          </a:prstGeom>
          <a:noFill/>
        </p:spPr>
        <p:txBody>
          <a:bodyPr wrap="square" rtlCol="0">
            <a:noAutofit/>
          </a:bodyPr>
          <a:lstStyle/>
          <a:p>
            <a:pPr marL="285750" indent="-285750">
              <a:buFont typeface="Arial" panose="020B0604020202020204" pitchFamily="34" charset="0"/>
              <a:buChar char="•"/>
            </a:pPr>
            <a:endParaRPr lang="en-US" sz="2000" dirty="0" smtClean="0">
              <a:latin typeface="HelveticaNeueLT Std Cn"/>
            </a:endParaRPr>
          </a:p>
        </p:txBody>
      </p:sp>
    </p:spTree>
    <p:extLst>
      <p:ext uri="{BB962C8B-B14F-4D97-AF65-F5344CB8AC3E}">
        <p14:creationId xmlns:p14="http://schemas.microsoft.com/office/powerpoint/2010/main" val="1222795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9766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8475" y="1703388"/>
            <a:ext cx="8418513" cy="46212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6051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738" y="515938"/>
            <a:ext cx="2127250" cy="58086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515938"/>
            <a:ext cx="6230938" cy="58086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5355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98475" y="1703388"/>
            <a:ext cx="8418513" cy="4621212"/>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505415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1">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00706" name="Rectangle 2"/>
          <p:cNvSpPr>
            <a:spLocks noGrp="1" noChangeArrowheads="1"/>
          </p:cNvSpPr>
          <p:nvPr>
            <p:ph type="subTitle" idx="1" hasCustomPrompt="1"/>
          </p:nvPr>
        </p:nvSpPr>
        <p:spPr>
          <a:xfrm>
            <a:off x="4388821" y="3840173"/>
            <a:ext cx="4457503" cy="307777"/>
          </a:xfrm>
          <a:prstGeom prst="rect">
            <a:avLst/>
          </a:prstGeom>
        </p:spPr>
        <p:txBody>
          <a:bodyPr lIns="45720" tIns="0" rIns="91440"/>
          <a:lstStyle>
            <a:lvl1pPr marL="0" indent="0" algn="l">
              <a:tabLst>
                <a:tab pos="1025525" algn="l"/>
              </a:tabLst>
              <a:defRPr sz="2000" b="0" i="0">
                <a:solidFill>
                  <a:srgbClr val="FFFFFF"/>
                </a:solidFill>
                <a:latin typeface="+mj-lt"/>
                <a:cs typeface="Arial" pitchFamily="34" charset="0"/>
              </a:defRPr>
            </a:lvl1pPr>
          </a:lstStyle>
          <a:p>
            <a:r>
              <a:rPr lang="en-US" dirty="0" smtClean="0"/>
              <a:t>Click to Edit Master Subtitle Style</a:t>
            </a:r>
            <a:endParaRPr lang="en-US" dirty="0"/>
          </a:p>
        </p:txBody>
      </p:sp>
      <p:sp>
        <p:nvSpPr>
          <p:cNvPr id="200707" name="Rectangle 3"/>
          <p:cNvSpPr>
            <a:spLocks noGrp="1" noChangeArrowheads="1"/>
          </p:cNvSpPr>
          <p:nvPr>
            <p:ph type="ctrTitle" sz="quarter" hasCustomPrompt="1"/>
          </p:nvPr>
        </p:nvSpPr>
        <p:spPr>
          <a:xfrm>
            <a:off x="4388821" y="2776138"/>
            <a:ext cx="4457503" cy="1026836"/>
          </a:xfrm>
        </p:spPr>
        <p:txBody>
          <a:bodyPr/>
          <a:lstStyle>
            <a:lvl1pPr algn="l">
              <a:defRPr sz="3000" b="0">
                <a:solidFill>
                  <a:schemeClr val="bg2"/>
                </a:solidFill>
                <a:latin typeface="+mj-lt"/>
                <a:cs typeface="Arial" pitchFamily="34" charset="0"/>
              </a:defRPr>
            </a:lvl1pPr>
          </a:lstStyle>
          <a:p>
            <a:r>
              <a:rPr lang="en-US" dirty="0" smtClean="0"/>
              <a:t>Click to Edit Master </a:t>
            </a:r>
            <a:br>
              <a:rPr lang="en-US" dirty="0" smtClean="0"/>
            </a:br>
            <a:r>
              <a:rPr lang="en-US" dirty="0" smtClean="0"/>
              <a:t>Title Style</a:t>
            </a:r>
            <a:endParaRPr lang="en-US" dirty="0"/>
          </a:p>
        </p:txBody>
      </p:sp>
      <p:cxnSp>
        <p:nvCxnSpPr>
          <p:cNvPr id="4" name="Straight Connector 3"/>
          <p:cNvCxnSpPr/>
          <p:nvPr userDrawn="1"/>
        </p:nvCxnSpPr>
        <p:spPr bwMode="auto">
          <a:xfrm>
            <a:off x="4455496" y="3823855"/>
            <a:ext cx="4688504" cy="0"/>
          </a:xfrm>
          <a:prstGeom prst="line">
            <a:avLst/>
          </a:prstGeom>
          <a:solidFill>
            <a:schemeClr val="accent1"/>
          </a:solidFill>
          <a:ln w="9525" cap="rnd" cmpd="sng" algn="ctr">
            <a:solidFill>
              <a:srgbClr val="FFFFFF"/>
            </a:solidFill>
            <a:prstDash val="sysDot"/>
            <a:miter lim="800000"/>
            <a:headEnd type="none" w="med" len="med"/>
            <a:tailEnd type="none" w="med" len="med"/>
          </a:ln>
          <a:effectLst/>
        </p:spPr>
      </p:cxnSp>
      <p:grpSp>
        <p:nvGrpSpPr>
          <p:cNvPr id="7" name="Group 6"/>
          <p:cNvGrpSpPr/>
          <p:nvPr userDrawn="1"/>
        </p:nvGrpSpPr>
        <p:grpSpPr bwMode="white">
          <a:xfrm>
            <a:off x="7579213" y="275428"/>
            <a:ext cx="1267111" cy="453346"/>
            <a:chOff x="-2422525" y="3141663"/>
            <a:chExt cx="1601787" cy="573087"/>
          </a:xfrm>
        </p:grpSpPr>
        <p:sp>
          <p:nvSpPr>
            <p:cNvPr id="8" name="Freeform 6"/>
            <p:cNvSpPr>
              <a:spLocks/>
            </p:cNvSpPr>
            <p:nvPr userDrawn="1"/>
          </p:nvSpPr>
          <p:spPr bwMode="white">
            <a:xfrm>
              <a:off x="-1792288" y="3149600"/>
              <a:ext cx="296862" cy="565150"/>
            </a:xfrm>
            <a:custGeom>
              <a:avLst/>
              <a:gdLst>
                <a:gd name="T0" fmla="*/ 53 w 79"/>
                <a:gd name="T1" fmla="*/ 112 h 151"/>
                <a:gd name="T2" fmla="*/ 39 w 79"/>
                <a:gd name="T3" fmla="*/ 129 h 151"/>
                <a:gd name="T4" fmla="*/ 26 w 79"/>
                <a:gd name="T5" fmla="*/ 112 h 151"/>
                <a:gd name="T6" fmla="*/ 26 w 79"/>
                <a:gd name="T7" fmla="*/ 0 h 151"/>
                <a:gd name="T8" fmla="*/ 0 w 79"/>
                <a:gd name="T9" fmla="*/ 0 h 151"/>
                <a:gd name="T10" fmla="*/ 0 w 79"/>
                <a:gd name="T11" fmla="*/ 111 h 151"/>
                <a:gd name="T12" fmla="*/ 39 w 79"/>
                <a:gd name="T13" fmla="*/ 151 h 151"/>
                <a:gd name="T14" fmla="*/ 79 w 79"/>
                <a:gd name="T15" fmla="*/ 111 h 151"/>
                <a:gd name="T16" fmla="*/ 79 w 79"/>
                <a:gd name="T17" fmla="*/ 0 h 151"/>
                <a:gd name="T18" fmla="*/ 53 w 79"/>
                <a:gd name="T19" fmla="*/ 0 h 151"/>
                <a:gd name="T20" fmla="*/ 53 w 79"/>
                <a:gd name="T21" fmla="*/ 11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51">
                  <a:moveTo>
                    <a:pt x="53" y="112"/>
                  </a:moveTo>
                  <a:cubicBezTo>
                    <a:pt x="53" y="123"/>
                    <a:pt x="49" y="129"/>
                    <a:pt x="39" y="129"/>
                  </a:cubicBezTo>
                  <a:cubicBezTo>
                    <a:pt x="30" y="129"/>
                    <a:pt x="26" y="123"/>
                    <a:pt x="26" y="112"/>
                  </a:cubicBezTo>
                  <a:cubicBezTo>
                    <a:pt x="26" y="0"/>
                    <a:pt x="26" y="0"/>
                    <a:pt x="26" y="0"/>
                  </a:cubicBezTo>
                  <a:cubicBezTo>
                    <a:pt x="0" y="0"/>
                    <a:pt x="0" y="0"/>
                    <a:pt x="0" y="0"/>
                  </a:cubicBezTo>
                  <a:cubicBezTo>
                    <a:pt x="0" y="111"/>
                    <a:pt x="0" y="111"/>
                    <a:pt x="0" y="111"/>
                  </a:cubicBezTo>
                  <a:cubicBezTo>
                    <a:pt x="0" y="137"/>
                    <a:pt x="15" y="151"/>
                    <a:pt x="39" y="151"/>
                  </a:cubicBezTo>
                  <a:cubicBezTo>
                    <a:pt x="64" y="151"/>
                    <a:pt x="79" y="137"/>
                    <a:pt x="79" y="111"/>
                  </a:cubicBezTo>
                  <a:cubicBezTo>
                    <a:pt x="79" y="0"/>
                    <a:pt x="79" y="0"/>
                    <a:pt x="79" y="0"/>
                  </a:cubicBezTo>
                  <a:cubicBezTo>
                    <a:pt x="53" y="0"/>
                    <a:pt x="53" y="0"/>
                    <a:pt x="53" y="0"/>
                  </a:cubicBezTo>
                  <a:lnTo>
                    <a:pt x="53"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9" name="Freeform 7"/>
            <p:cNvSpPr>
              <a:spLocks/>
            </p:cNvSpPr>
            <p:nvPr userDrawn="1"/>
          </p:nvSpPr>
          <p:spPr bwMode="white">
            <a:xfrm>
              <a:off x="-1450975" y="3149600"/>
              <a:ext cx="295275" cy="557212"/>
            </a:xfrm>
            <a:custGeom>
              <a:avLst/>
              <a:gdLst>
                <a:gd name="T0" fmla="*/ 125 w 186"/>
                <a:gd name="T1" fmla="*/ 141 h 351"/>
                <a:gd name="T2" fmla="*/ 61 w 186"/>
                <a:gd name="T3" fmla="*/ 141 h 351"/>
                <a:gd name="T4" fmla="*/ 61 w 186"/>
                <a:gd name="T5" fmla="*/ 0 h 351"/>
                <a:gd name="T6" fmla="*/ 0 w 186"/>
                <a:gd name="T7" fmla="*/ 0 h 351"/>
                <a:gd name="T8" fmla="*/ 0 w 186"/>
                <a:gd name="T9" fmla="*/ 351 h 351"/>
                <a:gd name="T10" fmla="*/ 61 w 186"/>
                <a:gd name="T11" fmla="*/ 351 h 351"/>
                <a:gd name="T12" fmla="*/ 61 w 186"/>
                <a:gd name="T13" fmla="*/ 196 h 351"/>
                <a:gd name="T14" fmla="*/ 125 w 186"/>
                <a:gd name="T15" fmla="*/ 196 h 351"/>
                <a:gd name="T16" fmla="*/ 125 w 186"/>
                <a:gd name="T17" fmla="*/ 351 h 351"/>
                <a:gd name="T18" fmla="*/ 186 w 186"/>
                <a:gd name="T19" fmla="*/ 351 h 351"/>
                <a:gd name="T20" fmla="*/ 186 w 186"/>
                <a:gd name="T21" fmla="*/ 0 h 351"/>
                <a:gd name="T22" fmla="*/ 125 w 186"/>
                <a:gd name="T23" fmla="*/ 0 h 351"/>
                <a:gd name="T24" fmla="*/ 125 w 186"/>
                <a:gd name="T25" fmla="*/ 14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351">
                  <a:moveTo>
                    <a:pt x="125" y="141"/>
                  </a:moveTo>
                  <a:lnTo>
                    <a:pt x="61" y="141"/>
                  </a:lnTo>
                  <a:lnTo>
                    <a:pt x="61" y="0"/>
                  </a:lnTo>
                  <a:lnTo>
                    <a:pt x="0" y="0"/>
                  </a:lnTo>
                  <a:lnTo>
                    <a:pt x="0" y="351"/>
                  </a:lnTo>
                  <a:lnTo>
                    <a:pt x="61" y="351"/>
                  </a:lnTo>
                  <a:lnTo>
                    <a:pt x="61" y="196"/>
                  </a:lnTo>
                  <a:lnTo>
                    <a:pt x="125" y="196"/>
                  </a:lnTo>
                  <a:lnTo>
                    <a:pt x="125" y="351"/>
                  </a:lnTo>
                  <a:lnTo>
                    <a:pt x="186" y="351"/>
                  </a:lnTo>
                  <a:lnTo>
                    <a:pt x="186" y="0"/>
                  </a:lnTo>
                  <a:lnTo>
                    <a:pt x="125" y="0"/>
                  </a:lnTo>
                  <a:lnTo>
                    <a:pt x="125"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 name="Freeform 8"/>
            <p:cNvSpPr>
              <a:spLocks/>
            </p:cNvSpPr>
            <p:nvPr userDrawn="1"/>
          </p:nvSpPr>
          <p:spPr bwMode="white">
            <a:xfrm>
              <a:off x="-1109663" y="3141663"/>
              <a:ext cx="288925" cy="573087"/>
            </a:xfrm>
            <a:custGeom>
              <a:avLst/>
              <a:gdLst>
                <a:gd name="T0" fmla="*/ 39 w 77"/>
                <a:gd name="T1" fmla="*/ 0 h 153"/>
                <a:gd name="T2" fmla="*/ 0 w 77"/>
                <a:gd name="T3" fmla="*/ 38 h 153"/>
                <a:gd name="T4" fmla="*/ 0 w 77"/>
                <a:gd name="T5" fmla="*/ 115 h 153"/>
                <a:gd name="T6" fmla="*/ 39 w 77"/>
                <a:gd name="T7" fmla="*/ 153 h 153"/>
                <a:gd name="T8" fmla="*/ 77 w 77"/>
                <a:gd name="T9" fmla="*/ 115 h 153"/>
                <a:gd name="T10" fmla="*/ 77 w 77"/>
                <a:gd name="T11" fmla="*/ 98 h 153"/>
                <a:gd name="T12" fmla="*/ 52 w 77"/>
                <a:gd name="T13" fmla="*/ 98 h 153"/>
                <a:gd name="T14" fmla="*/ 52 w 77"/>
                <a:gd name="T15" fmla="*/ 116 h 153"/>
                <a:gd name="T16" fmla="*/ 39 w 77"/>
                <a:gd name="T17" fmla="*/ 131 h 153"/>
                <a:gd name="T18" fmla="*/ 26 w 77"/>
                <a:gd name="T19" fmla="*/ 114 h 153"/>
                <a:gd name="T20" fmla="*/ 26 w 77"/>
                <a:gd name="T21" fmla="*/ 38 h 153"/>
                <a:gd name="T22" fmla="*/ 39 w 77"/>
                <a:gd name="T23" fmla="*/ 22 h 153"/>
                <a:gd name="T24" fmla="*/ 52 w 77"/>
                <a:gd name="T25" fmla="*/ 40 h 153"/>
                <a:gd name="T26" fmla="*/ 52 w 77"/>
                <a:gd name="T27" fmla="*/ 51 h 153"/>
                <a:gd name="T28" fmla="*/ 77 w 77"/>
                <a:gd name="T29" fmla="*/ 51 h 153"/>
                <a:gd name="T30" fmla="*/ 77 w 77"/>
                <a:gd name="T31" fmla="*/ 41 h 153"/>
                <a:gd name="T32" fmla="*/ 39 w 77"/>
                <a:gd name="T3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153">
                  <a:moveTo>
                    <a:pt x="39" y="0"/>
                  </a:moveTo>
                  <a:cubicBezTo>
                    <a:pt x="12" y="0"/>
                    <a:pt x="0" y="17"/>
                    <a:pt x="0" y="38"/>
                  </a:cubicBezTo>
                  <a:cubicBezTo>
                    <a:pt x="0" y="115"/>
                    <a:pt x="0" y="115"/>
                    <a:pt x="0" y="115"/>
                  </a:cubicBezTo>
                  <a:cubicBezTo>
                    <a:pt x="0" y="136"/>
                    <a:pt x="12" y="153"/>
                    <a:pt x="39" y="153"/>
                  </a:cubicBezTo>
                  <a:cubicBezTo>
                    <a:pt x="65" y="153"/>
                    <a:pt x="77" y="136"/>
                    <a:pt x="77" y="115"/>
                  </a:cubicBezTo>
                  <a:cubicBezTo>
                    <a:pt x="77" y="98"/>
                    <a:pt x="77" y="98"/>
                    <a:pt x="77" y="98"/>
                  </a:cubicBezTo>
                  <a:cubicBezTo>
                    <a:pt x="52" y="98"/>
                    <a:pt x="52" y="98"/>
                    <a:pt x="52" y="98"/>
                  </a:cubicBezTo>
                  <a:cubicBezTo>
                    <a:pt x="52" y="116"/>
                    <a:pt x="52" y="116"/>
                    <a:pt x="52" y="116"/>
                  </a:cubicBezTo>
                  <a:cubicBezTo>
                    <a:pt x="52" y="125"/>
                    <a:pt x="49" y="131"/>
                    <a:pt x="39" y="131"/>
                  </a:cubicBezTo>
                  <a:cubicBezTo>
                    <a:pt x="29" y="131"/>
                    <a:pt x="26" y="125"/>
                    <a:pt x="26" y="114"/>
                  </a:cubicBezTo>
                  <a:cubicBezTo>
                    <a:pt x="26" y="38"/>
                    <a:pt x="26" y="38"/>
                    <a:pt x="26" y="38"/>
                  </a:cubicBezTo>
                  <a:cubicBezTo>
                    <a:pt x="26" y="27"/>
                    <a:pt x="29" y="22"/>
                    <a:pt x="39" y="22"/>
                  </a:cubicBezTo>
                  <a:cubicBezTo>
                    <a:pt x="46" y="22"/>
                    <a:pt x="52" y="27"/>
                    <a:pt x="52" y="40"/>
                  </a:cubicBezTo>
                  <a:cubicBezTo>
                    <a:pt x="52" y="51"/>
                    <a:pt x="52" y="51"/>
                    <a:pt x="52" y="51"/>
                  </a:cubicBezTo>
                  <a:cubicBezTo>
                    <a:pt x="77" y="51"/>
                    <a:pt x="77" y="51"/>
                    <a:pt x="77" y="51"/>
                  </a:cubicBezTo>
                  <a:cubicBezTo>
                    <a:pt x="77" y="41"/>
                    <a:pt x="77" y="41"/>
                    <a:pt x="77" y="41"/>
                  </a:cubicBezTo>
                  <a:cubicBezTo>
                    <a:pt x="77" y="18"/>
                    <a:pt x="65" y="0"/>
                    <a:pt x="3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 name="Freeform 9"/>
            <p:cNvSpPr>
              <a:spLocks noEditPoints="1"/>
            </p:cNvSpPr>
            <p:nvPr userDrawn="1"/>
          </p:nvSpPr>
          <p:spPr bwMode="white">
            <a:xfrm>
              <a:off x="-2422525" y="3149600"/>
              <a:ext cx="574675" cy="557212"/>
            </a:xfrm>
            <a:custGeom>
              <a:avLst/>
              <a:gdLst>
                <a:gd name="T0" fmla="*/ 111 w 153"/>
                <a:gd name="T1" fmla="*/ 87 h 149"/>
                <a:gd name="T2" fmla="*/ 104 w 153"/>
                <a:gd name="T3" fmla="*/ 118 h 149"/>
                <a:gd name="T4" fmla="*/ 106 w 153"/>
                <a:gd name="T5" fmla="*/ 98 h 149"/>
                <a:gd name="T6" fmla="*/ 101 w 153"/>
                <a:gd name="T7" fmla="*/ 124 h 149"/>
                <a:gd name="T8" fmla="*/ 88 w 153"/>
                <a:gd name="T9" fmla="*/ 129 h 149"/>
                <a:gd name="T10" fmla="*/ 73 w 153"/>
                <a:gd name="T11" fmla="*/ 144 h 149"/>
                <a:gd name="T12" fmla="*/ 66 w 153"/>
                <a:gd name="T13" fmla="*/ 137 h 149"/>
                <a:gd name="T14" fmla="*/ 54 w 153"/>
                <a:gd name="T15" fmla="*/ 114 h 149"/>
                <a:gd name="T16" fmla="*/ 50 w 153"/>
                <a:gd name="T17" fmla="*/ 144 h 149"/>
                <a:gd name="T18" fmla="*/ 20 w 153"/>
                <a:gd name="T19" fmla="*/ 130 h 149"/>
                <a:gd name="T20" fmla="*/ 17 w 153"/>
                <a:gd name="T21" fmla="*/ 145 h 149"/>
                <a:gd name="T22" fmla="*/ 16 w 153"/>
                <a:gd name="T23" fmla="*/ 72 h 149"/>
                <a:gd name="T24" fmla="*/ 6 w 153"/>
                <a:gd name="T25" fmla="*/ 35 h 149"/>
                <a:gd name="T26" fmla="*/ 35 w 153"/>
                <a:gd name="T27" fmla="*/ 7 h 149"/>
                <a:gd name="T28" fmla="*/ 40 w 153"/>
                <a:gd name="T29" fmla="*/ 18 h 149"/>
                <a:gd name="T30" fmla="*/ 58 w 153"/>
                <a:gd name="T31" fmla="*/ 32 h 149"/>
                <a:gd name="T32" fmla="*/ 53 w 153"/>
                <a:gd name="T33" fmla="*/ 17 h 149"/>
                <a:gd name="T34" fmla="*/ 60 w 153"/>
                <a:gd name="T35" fmla="*/ 1 h 149"/>
                <a:gd name="T36" fmla="*/ 70 w 153"/>
                <a:gd name="T37" fmla="*/ 16 h 149"/>
                <a:gd name="T38" fmla="*/ 70 w 153"/>
                <a:gd name="T39" fmla="*/ 6 h 149"/>
                <a:gd name="T40" fmla="*/ 77 w 153"/>
                <a:gd name="T41" fmla="*/ 5 h 149"/>
                <a:gd name="T42" fmla="*/ 78 w 153"/>
                <a:gd name="T43" fmla="*/ 10 h 149"/>
                <a:gd name="T44" fmla="*/ 91 w 153"/>
                <a:gd name="T45" fmla="*/ 24 h 149"/>
                <a:gd name="T46" fmla="*/ 97 w 153"/>
                <a:gd name="T47" fmla="*/ 26 h 149"/>
                <a:gd name="T48" fmla="*/ 103 w 153"/>
                <a:gd name="T49" fmla="*/ 46 h 149"/>
                <a:gd name="T50" fmla="*/ 103 w 153"/>
                <a:gd name="T51" fmla="*/ 65 h 149"/>
                <a:gd name="T52" fmla="*/ 98 w 153"/>
                <a:gd name="T53" fmla="*/ 91 h 149"/>
                <a:gd name="T54" fmla="*/ 92 w 153"/>
                <a:gd name="T55" fmla="*/ 56 h 149"/>
                <a:gd name="T56" fmla="*/ 92 w 153"/>
                <a:gd name="T57" fmla="*/ 29 h 149"/>
                <a:gd name="T58" fmla="*/ 95 w 153"/>
                <a:gd name="T59" fmla="*/ 74 h 149"/>
                <a:gd name="T60" fmla="*/ 80 w 153"/>
                <a:gd name="T61" fmla="*/ 94 h 149"/>
                <a:gd name="T62" fmla="*/ 80 w 153"/>
                <a:gd name="T63" fmla="*/ 56 h 149"/>
                <a:gd name="T64" fmla="*/ 86 w 153"/>
                <a:gd name="T65" fmla="*/ 30 h 149"/>
                <a:gd name="T66" fmla="*/ 79 w 153"/>
                <a:gd name="T67" fmla="*/ 48 h 149"/>
                <a:gd name="T68" fmla="*/ 65 w 153"/>
                <a:gd name="T69" fmla="*/ 95 h 149"/>
                <a:gd name="T70" fmla="*/ 68 w 153"/>
                <a:gd name="T71" fmla="*/ 58 h 149"/>
                <a:gd name="T72" fmla="*/ 50 w 153"/>
                <a:gd name="T73" fmla="*/ 77 h 149"/>
                <a:gd name="T74" fmla="*/ 41 w 153"/>
                <a:gd name="T75" fmla="*/ 115 h 149"/>
                <a:gd name="T76" fmla="*/ 24 w 153"/>
                <a:gd name="T77" fmla="*/ 89 h 149"/>
                <a:gd name="T78" fmla="*/ 27 w 153"/>
                <a:gd name="T79" fmla="*/ 62 h 149"/>
                <a:gd name="T80" fmla="*/ 36 w 153"/>
                <a:gd name="T81" fmla="*/ 42 h 149"/>
                <a:gd name="T82" fmla="*/ 45 w 153"/>
                <a:gd name="T83" fmla="*/ 69 h 149"/>
                <a:gd name="T84" fmla="*/ 109 w 153"/>
                <a:gd name="T85" fmla="*/ 52 h 149"/>
                <a:gd name="T86" fmla="*/ 66 w 153"/>
                <a:gd name="T87" fmla="*/ 0 h 149"/>
                <a:gd name="T88" fmla="*/ 21 w 153"/>
                <a:gd name="T89" fmla="*/ 2 h 149"/>
                <a:gd name="T90" fmla="*/ 0 w 153"/>
                <a:gd name="T91" fmla="*/ 12 h 149"/>
                <a:gd name="T92" fmla="*/ 0 w 153"/>
                <a:gd name="T93" fmla="*/ 31 h 149"/>
                <a:gd name="T94" fmla="*/ 2 w 153"/>
                <a:gd name="T95" fmla="*/ 75 h 149"/>
                <a:gd name="T96" fmla="*/ 0 w 153"/>
                <a:gd name="T97" fmla="*/ 110 h 149"/>
                <a:gd name="T98" fmla="*/ 7 w 153"/>
                <a:gd name="T99" fmla="*/ 140 h 149"/>
                <a:gd name="T100" fmla="*/ 33 w 153"/>
                <a:gd name="T101" fmla="*/ 149 h 149"/>
                <a:gd name="T102" fmla="*/ 68 w 153"/>
                <a:gd name="T103" fmla="*/ 149 h 149"/>
                <a:gd name="T104" fmla="*/ 120 w 153"/>
                <a:gd name="T10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149">
                  <a:moveTo>
                    <a:pt x="111" y="72"/>
                  </a:moveTo>
                  <a:cubicBezTo>
                    <a:pt x="109" y="70"/>
                    <a:pt x="108" y="58"/>
                    <a:pt x="109" y="58"/>
                  </a:cubicBezTo>
                  <a:cubicBezTo>
                    <a:pt x="110" y="58"/>
                    <a:pt x="110" y="58"/>
                    <a:pt x="110" y="58"/>
                  </a:cubicBezTo>
                  <a:cubicBezTo>
                    <a:pt x="111" y="60"/>
                    <a:pt x="112" y="64"/>
                    <a:pt x="112" y="67"/>
                  </a:cubicBezTo>
                  <a:cubicBezTo>
                    <a:pt x="112" y="70"/>
                    <a:pt x="112" y="72"/>
                    <a:pt x="111" y="72"/>
                  </a:cubicBezTo>
                  <a:moveTo>
                    <a:pt x="111" y="87"/>
                  </a:moveTo>
                  <a:cubicBezTo>
                    <a:pt x="110" y="91"/>
                    <a:pt x="109" y="93"/>
                    <a:pt x="108" y="92"/>
                  </a:cubicBezTo>
                  <a:cubicBezTo>
                    <a:pt x="106" y="88"/>
                    <a:pt x="108" y="77"/>
                    <a:pt x="110" y="78"/>
                  </a:cubicBezTo>
                  <a:cubicBezTo>
                    <a:pt x="110" y="78"/>
                    <a:pt x="110" y="78"/>
                    <a:pt x="110" y="78"/>
                  </a:cubicBezTo>
                  <a:cubicBezTo>
                    <a:pt x="112" y="80"/>
                    <a:pt x="111" y="85"/>
                    <a:pt x="111" y="87"/>
                  </a:cubicBezTo>
                  <a:moveTo>
                    <a:pt x="108" y="113"/>
                  </a:moveTo>
                  <a:cubicBezTo>
                    <a:pt x="106" y="117"/>
                    <a:pt x="105" y="119"/>
                    <a:pt x="104" y="118"/>
                  </a:cubicBezTo>
                  <a:cubicBezTo>
                    <a:pt x="103" y="116"/>
                    <a:pt x="108" y="103"/>
                    <a:pt x="110" y="104"/>
                  </a:cubicBezTo>
                  <a:cubicBezTo>
                    <a:pt x="110" y="104"/>
                    <a:pt x="110" y="104"/>
                    <a:pt x="110" y="104"/>
                  </a:cubicBezTo>
                  <a:cubicBezTo>
                    <a:pt x="110" y="106"/>
                    <a:pt x="109" y="110"/>
                    <a:pt x="108" y="113"/>
                  </a:cubicBezTo>
                  <a:moveTo>
                    <a:pt x="100" y="111"/>
                  </a:moveTo>
                  <a:cubicBezTo>
                    <a:pt x="98" y="108"/>
                    <a:pt x="103" y="97"/>
                    <a:pt x="106" y="98"/>
                  </a:cubicBezTo>
                  <a:cubicBezTo>
                    <a:pt x="106" y="98"/>
                    <a:pt x="106" y="98"/>
                    <a:pt x="106" y="98"/>
                  </a:cubicBezTo>
                  <a:cubicBezTo>
                    <a:pt x="107" y="100"/>
                    <a:pt x="106" y="105"/>
                    <a:pt x="105" y="108"/>
                  </a:cubicBezTo>
                  <a:cubicBezTo>
                    <a:pt x="103" y="112"/>
                    <a:pt x="101" y="114"/>
                    <a:pt x="100" y="111"/>
                  </a:cubicBezTo>
                  <a:moveTo>
                    <a:pt x="97" y="132"/>
                  </a:moveTo>
                  <a:cubicBezTo>
                    <a:pt x="94" y="135"/>
                    <a:pt x="92" y="137"/>
                    <a:pt x="92" y="135"/>
                  </a:cubicBezTo>
                  <a:cubicBezTo>
                    <a:pt x="92" y="133"/>
                    <a:pt x="99" y="122"/>
                    <a:pt x="101" y="124"/>
                  </a:cubicBezTo>
                  <a:cubicBezTo>
                    <a:pt x="101" y="124"/>
                    <a:pt x="101" y="124"/>
                    <a:pt x="101" y="124"/>
                  </a:cubicBezTo>
                  <a:cubicBezTo>
                    <a:pt x="101" y="125"/>
                    <a:pt x="99" y="129"/>
                    <a:pt x="97" y="132"/>
                  </a:cubicBezTo>
                  <a:moveTo>
                    <a:pt x="88" y="129"/>
                  </a:moveTo>
                  <a:cubicBezTo>
                    <a:pt x="87" y="125"/>
                    <a:pt x="94" y="116"/>
                    <a:pt x="97" y="118"/>
                  </a:cubicBezTo>
                  <a:cubicBezTo>
                    <a:pt x="97" y="118"/>
                    <a:pt x="97" y="118"/>
                    <a:pt x="97" y="118"/>
                  </a:cubicBezTo>
                  <a:cubicBezTo>
                    <a:pt x="98" y="120"/>
                    <a:pt x="96" y="124"/>
                    <a:pt x="94" y="127"/>
                  </a:cubicBezTo>
                  <a:cubicBezTo>
                    <a:pt x="91" y="131"/>
                    <a:pt x="88" y="132"/>
                    <a:pt x="88" y="129"/>
                  </a:cubicBezTo>
                  <a:moveTo>
                    <a:pt x="80" y="121"/>
                  </a:moveTo>
                  <a:cubicBezTo>
                    <a:pt x="79" y="116"/>
                    <a:pt x="85" y="108"/>
                    <a:pt x="89" y="111"/>
                  </a:cubicBezTo>
                  <a:cubicBezTo>
                    <a:pt x="92" y="113"/>
                    <a:pt x="90" y="118"/>
                    <a:pt x="88" y="121"/>
                  </a:cubicBezTo>
                  <a:cubicBezTo>
                    <a:pt x="85" y="125"/>
                    <a:pt x="81" y="125"/>
                    <a:pt x="80" y="121"/>
                  </a:cubicBezTo>
                  <a:moveTo>
                    <a:pt x="80" y="143"/>
                  </a:moveTo>
                  <a:cubicBezTo>
                    <a:pt x="76" y="146"/>
                    <a:pt x="73" y="146"/>
                    <a:pt x="73" y="144"/>
                  </a:cubicBezTo>
                  <a:cubicBezTo>
                    <a:pt x="73" y="140"/>
                    <a:pt x="81" y="133"/>
                    <a:pt x="84" y="135"/>
                  </a:cubicBezTo>
                  <a:cubicBezTo>
                    <a:pt x="85" y="137"/>
                    <a:pt x="82" y="141"/>
                    <a:pt x="80" y="143"/>
                  </a:cubicBezTo>
                  <a:moveTo>
                    <a:pt x="66" y="137"/>
                  </a:moveTo>
                  <a:cubicBezTo>
                    <a:pt x="66" y="133"/>
                    <a:pt x="73" y="126"/>
                    <a:pt x="77" y="129"/>
                  </a:cubicBezTo>
                  <a:cubicBezTo>
                    <a:pt x="79" y="131"/>
                    <a:pt x="77" y="135"/>
                    <a:pt x="74" y="137"/>
                  </a:cubicBezTo>
                  <a:cubicBezTo>
                    <a:pt x="70" y="140"/>
                    <a:pt x="66" y="140"/>
                    <a:pt x="66" y="137"/>
                  </a:cubicBezTo>
                  <a:moveTo>
                    <a:pt x="56" y="129"/>
                  </a:moveTo>
                  <a:cubicBezTo>
                    <a:pt x="56" y="125"/>
                    <a:pt x="62" y="119"/>
                    <a:pt x="67" y="121"/>
                  </a:cubicBezTo>
                  <a:cubicBezTo>
                    <a:pt x="69" y="123"/>
                    <a:pt x="68" y="128"/>
                    <a:pt x="65" y="130"/>
                  </a:cubicBezTo>
                  <a:cubicBezTo>
                    <a:pt x="61" y="134"/>
                    <a:pt x="56" y="133"/>
                    <a:pt x="56" y="129"/>
                  </a:cubicBezTo>
                  <a:moveTo>
                    <a:pt x="44" y="122"/>
                  </a:moveTo>
                  <a:cubicBezTo>
                    <a:pt x="44" y="117"/>
                    <a:pt x="49" y="111"/>
                    <a:pt x="54" y="114"/>
                  </a:cubicBezTo>
                  <a:cubicBezTo>
                    <a:pt x="57" y="116"/>
                    <a:pt x="56" y="120"/>
                    <a:pt x="54" y="123"/>
                  </a:cubicBezTo>
                  <a:cubicBezTo>
                    <a:pt x="50" y="127"/>
                    <a:pt x="44" y="126"/>
                    <a:pt x="44" y="122"/>
                  </a:cubicBezTo>
                  <a:moveTo>
                    <a:pt x="50" y="144"/>
                  </a:moveTo>
                  <a:cubicBezTo>
                    <a:pt x="46" y="147"/>
                    <a:pt x="41" y="147"/>
                    <a:pt x="41" y="143"/>
                  </a:cubicBezTo>
                  <a:cubicBezTo>
                    <a:pt x="42" y="140"/>
                    <a:pt x="49" y="134"/>
                    <a:pt x="53" y="137"/>
                  </a:cubicBezTo>
                  <a:cubicBezTo>
                    <a:pt x="55" y="138"/>
                    <a:pt x="53" y="142"/>
                    <a:pt x="50" y="144"/>
                  </a:cubicBezTo>
                  <a:moveTo>
                    <a:pt x="31" y="137"/>
                  </a:moveTo>
                  <a:cubicBezTo>
                    <a:pt x="32" y="133"/>
                    <a:pt x="37" y="128"/>
                    <a:pt x="42" y="130"/>
                  </a:cubicBezTo>
                  <a:cubicBezTo>
                    <a:pt x="44" y="132"/>
                    <a:pt x="43" y="135"/>
                    <a:pt x="40" y="138"/>
                  </a:cubicBezTo>
                  <a:cubicBezTo>
                    <a:pt x="37" y="141"/>
                    <a:pt x="31" y="141"/>
                    <a:pt x="31" y="137"/>
                  </a:cubicBezTo>
                  <a:moveTo>
                    <a:pt x="29" y="131"/>
                  </a:moveTo>
                  <a:cubicBezTo>
                    <a:pt x="26" y="135"/>
                    <a:pt x="20" y="135"/>
                    <a:pt x="20" y="130"/>
                  </a:cubicBezTo>
                  <a:cubicBezTo>
                    <a:pt x="20" y="126"/>
                    <a:pt x="25" y="121"/>
                    <a:pt x="29" y="123"/>
                  </a:cubicBezTo>
                  <a:cubicBezTo>
                    <a:pt x="32" y="125"/>
                    <a:pt x="31" y="129"/>
                    <a:pt x="29" y="131"/>
                  </a:cubicBezTo>
                  <a:moveTo>
                    <a:pt x="17" y="145"/>
                  </a:moveTo>
                  <a:cubicBezTo>
                    <a:pt x="14" y="148"/>
                    <a:pt x="9" y="148"/>
                    <a:pt x="9" y="144"/>
                  </a:cubicBezTo>
                  <a:cubicBezTo>
                    <a:pt x="9" y="141"/>
                    <a:pt x="14" y="136"/>
                    <a:pt x="18" y="138"/>
                  </a:cubicBezTo>
                  <a:cubicBezTo>
                    <a:pt x="21" y="140"/>
                    <a:pt x="20" y="143"/>
                    <a:pt x="17" y="145"/>
                  </a:cubicBezTo>
                  <a:moveTo>
                    <a:pt x="7" y="124"/>
                  </a:moveTo>
                  <a:cubicBezTo>
                    <a:pt x="6" y="120"/>
                    <a:pt x="11" y="115"/>
                    <a:pt x="15" y="117"/>
                  </a:cubicBezTo>
                  <a:cubicBezTo>
                    <a:pt x="19" y="119"/>
                    <a:pt x="18" y="123"/>
                    <a:pt x="17" y="125"/>
                  </a:cubicBezTo>
                  <a:cubicBezTo>
                    <a:pt x="14" y="129"/>
                    <a:pt x="8" y="130"/>
                    <a:pt x="7" y="124"/>
                  </a:cubicBezTo>
                  <a:moveTo>
                    <a:pt x="7" y="81"/>
                  </a:moveTo>
                  <a:cubicBezTo>
                    <a:pt x="6" y="76"/>
                    <a:pt x="10" y="70"/>
                    <a:pt x="16" y="72"/>
                  </a:cubicBezTo>
                  <a:cubicBezTo>
                    <a:pt x="21" y="74"/>
                    <a:pt x="21" y="79"/>
                    <a:pt x="19" y="82"/>
                  </a:cubicBezTo>
                  <a:cubicBezTo>
                    <a:pt x="16" y="88"/>
                    <a:pt x="9" y="87"/>
                    <a:pt x="7" y="81"/>
                  </a:cubicBezTo>
                  <a:moveTo>
                    <a:pt x="6" y="35"/>
                  </a:moveTo>
                  <a:cubicBezTo>
                    <a:pt x="5" y="30"/>
                    <a:pt x="10" y="25"/>
                    <a:pt x="16" y="27"/>
                  </a:cubicBezTo>
                  <a:cubicBezTo>
                    <a:pt x="20" y="29"/>
                    <a:pt x="20" y="33"/>
                    <a:pt x="18" y="36"/>
                  </a:cubicBezTo>
                  <a:cubicBezTo>
                    <a:pt x="15" y="41"/>
                    <a:pt x="7" y="41"/>
                    <a:pt x="6" y="35"/>
                  </a:cubicBezTo>
                  <a:moveTo>
                    <a:pt x="25" y="12"/>
                  </a:moveTo>
                  <a:cubicBezTo>
                    <a:pt x="29" y="14"/>
                    <a:pt x="28" y="18"/>
                    <a:pt x="27" y="19"/>
                  </a:cubicBezTo>
                  <a:cubicBezTo>
                    <a:pt x="24" y="24"/>
                    <a:pt x="16" y="23"/>
                    <a:pt x="15" y="19"/>
                  </a:cubicBezTo>
                  <a:cubicBezTo>
                    <a:pt x="15" y="15"/>
                    <a:pt x="20" y="11"/>
                    <a:pt x="25" y="12"/>
                  </a:cubicBezTo>
                  <a:moveTo>
                    <a:pt x="33" y="1"/>
                  </a:moveTo>
                  <a:cubicBezTo>
                    <a:pt x="37" y="2"/>
                    <a:pt x="36" y="5"/>
                    <a:pt x="35" y="7"/>
                  </a:cubicBezTo>
                  <a:cubicBezTo>
                    <a:pt x="32" y="10"/>
                    <a:pt x="25" y="9"/>
                    <a:pt x="25" y="5"/>
                  </a:cubicBezTo>
                  <a:cubicBezTo>
                    <a:pt x="25" y="2"/>
                    <a:pt x="29" y="0"/>
                    <a:pt x="33" y="1"/>
                  </a:cubicBezTo>
                  <a:moveTo>
                    <a:pt x="40" y="18"/>
                  </a:moveTo>
                  <a:cubicBezTo>
                    <a:pt x="44" y="20"/>
                    <a:pt x="44" y="24"/>
                    <a:pt x="43" y="26"/>
                  </a:cubicBezTo>
                  <a:cubicBezTo>
                    <a:pt x="40" y="30"/>
                    <a:pt x="33" y="29"/>
                    <a:pt x="32" y="24"/>
                  </a:cubicBezTo>
                  <a:cubicBezTo>
                    <a:pt x="30" y="20"/>
                    <a:pt x="35" y="16"/>
                    <a:pt x="40" y="18"/>
                  </a:cubicBezTo>
                  <a:moveTo>
                    <a:pt x="46" y="6"/>
                  </a:moveTo>
                  <a:cubicBezTo>
                    <a:pt x="50" y="7"/>
                    <a:pt x="50" y="10"/>
                    <a:pt x="49" y="12"/>
                  </a:cubicBezTo>
                  <a:cubicBezTo>
                    <a:pt x="47" y="15"/>
                    <a:pt x="40" y="15"/>
                    <a:pt x="39" y="11"/>
                  </a:cubicBezTo>
                  <a:cubicBezTo>
                    <a:pt x="38" y="7"/>
                    <a:pt x="42" y="4"/>
                    <a:pt x="46" y="6"/>
                  </a:cubicBezTo>
                  <a:moveTo>
                    <a:pt x="55" y="24"/>
                  </a:moveTo>
                  <a:cubicBezTo>
                    <a:pt x="59" y="26"/>
                    <a:pt x="59" y="30"/>
                    <a:pt x="58" y="32"/>
                  </a:cubicBezTo>
                  <a:cubicBezTo>
                    <a:pt x="56" y="37"/>
                    <a:pt x="50" y="36"/>
                    <a:pt x="48" y="32"/>
                  </a:cubicBezTo>
                  <a:cubicBezTo>
                    <a:pt x="46" y="27"/>
                    <a:pt x="50" y="22"/>
                    <a:pt x="55" y="24"/>
                  </a:cubicBezTo>
                  <a:moveTo>
                    <a:pt x="58" y="11"/>
                  </a:moveTo>
                  <a:cubicBezTo>
                    <a:pt x="58" y="11"/>
                    <a:pt x="59" y="11"/>
                    <a:pt x="59" y="11"/>
                  </a:cubicBezTo>
                  <a:cubicBezTo>
                    <a:pt x="62" y="13"/>
                    <a:pt x="63" y="16"/>
                    <a:pt x="62" y="18"/>
                  </a:cubicBezTo>
                  <a:cubicBezTo>
                    <a:pt x="61" y="21"/>
                    <a:pt x="55" y="21"/>
                    <a:pt x="53" y="17"/>
                  </a:cubicBezTo>
                  <a:cubicBezTo>
                    <a:pt x="51" y="13"/>
                    <a:pt x="54" y="10"/>
                    <a:pt x="58" y="11"/>
                  </a:cubicBezTo>
                  <a:moveTo>
                    <a:pt x="60" y="1"/>
                  </a:moveTo>
                  <a:cubicBezTo>
                    <a:pt x="60" y="1"/>
                    <a:pt x="60" y="1"/>
                    <a:pt x="61" y="1"/>
                  </a:cubicBezTo>
                  <a:cubicBezTo>
                    <a:pt x="63" y="3"/>
                    <a:pt x="64" y="5"/>
                    <a:pt x="64" y="6"/>
                  </a:cubicBezTo>
                  <a:cubicBezTo>
                    <a:pt x="63" y="9"/>
                    <a:pt x="59" y="9"/>
                    <a:pt x="57" y="6"/>
                  </a:cubicBezTo>
                  <a:cubicBezTo>
                    <a:pt x="55" y="3"/>
                    <a:pt x="57" y="1"/>
                    <a:pt x="60" y="1"/>
                  </a:cubicBezTo>
                  <a:moveTo>
                    <a:pt x="68" y="31"/>
                  </a:moveTo>
                  <a:cubicBezTo>
                    <a:pt x="68" y="31"/>
                    <a:pt x="69" y="31"/>
                    <a:pt x="69" y="31"/>
                  </a:cubicBezTo>
                  <a:cubicBezTo>
                    <a:pt x="73" y="33"/>
                    <a:pt x="74" y="37"/>
                    <a:pt x="73" y="40"/>
                  </a:cubicBezTo>
                  <a:cubicBezTo>
                    <a:pt x="72" y="44"/>
                    <a:pt x="66" y="44"/>
                    <a:pt x="64" y="39"/>
                  </a:cubicBezTo>
                  <a:cubicBezTo>
                    <a:pt x="61" y="35"/>
                    <a:pt x="64" y="30"/>
                    <a:pt x="68" y="31"/>
                  </a:cubicBezTo>
                  <a:moveTo>
                    <a:pt x="70" y="16"/>
                  </a:moveTo>
                  <a:cubicBezTo>
                    <a:pt x="70" y="16"/>
                    <a:pt x="70" y="17"/>
                    <a:pt x="71" y="17"/>
                  </a:cubicBezTo>
                  <a:cubicBezTo>
                    <a:pt x="74" y="19"/>
                    <a:pt x="75" y="22"/>
                    <a:pt x="75" y="24"/>
                  </a:cubicBezTo>
                  <a:cubicBezTo>
                    <a:pt x="74" y="28"/>
                    <a:pt x="70" y="28"/>
                    <a:pt x="67" y="24"/>
                  </a:cubicBezTo>
                  <a:cubicBezTo>
                    <a:pt x="65" y="20"/>
                    <a:pt x="66" y="16"/>
                    <a:pt x="70" y="16"/>
                  </a:cubicBezTo>
                  <a:moveTo>
                    <a:pt x="68" y="5"/>
                  </a:moveTo>
                  <a:cubicBezTo>
                    <a:pt x="69" y="5"/>
                    <a:pt x="70" y="6"/>
                    <a:pt x="70" y="6"/>
                  </a:cubicBezTo>
                  <a:cubicBezTo>
                    <a:pt x="72" y="7"/>
                    <a:pt x="74" y="10"/>
                    <a:pt x="74" y="11"/>
                  </a:cubicBezTo>
                  <a:cubicBezTo>
                    <a:pt x="74" y="14"/>
                    <a:pt x="72" y="14"/>
                    <a:pt x="70" y="12"/>
                  </a:cubicBezTo>
                  <a:cubicBezTo>
                    <a:pt x="66" y="10"/>
                    <a:pt x="66" y="5"/>
                    <a:pt x="68" y="5"/>
                  </a:cubicBezTo>
                  <a:moveTo>
                    <a:pt x="71" y="1"/>
                  </a:moveTo>
                  <a:cubicBezTo>
                    <a:pt x="71" y="1"/>
                    <a:pt x="72" y="1"/>
                    <a:pt x="72" y="1"/>
                  </a:cubicBezTo>
                  <a:cubicBezTo>
                    <a:pt x="73" y="2"/>
                    <a:pt x="76" y="4"/>
                    <a:pt x="77" y="5"/>
                  </a:cubicBezTo>
                  <a:cubicBezTo>
                    <a:pt x="78" y="6"/>
                    <a:pt x="78" y="7"/>
                    <a:pt x="77" y="7"/>
                  </a:cubicBezTo>
                  <a:cubicBezTo>
                    <a:pt x="75" y="7"/>
                    <a:pt x="71" y="1"/>
                    <a:pt x="71" y="1"/>
                  </a:cubicBezTo>
                  <a:moveTo>
                    <a:pt x="83" y="16"/>
                  </a:moveTo>
                  <a:cubicBezTo>
                    <a:pt x="84" y="18"/>
                    <a:pt x="83" y="19"/>
                    <a:pt x="81" y="18"/>
                  </a:cubicBezTo>
                  <a:cubicBezTo>
                    <a:pt x="78" y="16"/>
                    <a:pt x="75" y="10"/>
                    <a:pt x="77" y="10"/>
                  </a:cubicBezTo>
                  <a:cubicBezTo>
                    <a:pt x="78" y="10"/>
                    <a:pt x="78" y="10"/>
                    <a:pt x="78" y="10"/>
                  </a:cubicBezTo>
                  <a:cubicBezTo>
                    <a:pt x="80" y="12"/>
                    <a:pt x="82" y="14"/>
                    <a:pt x="83" y="16"/>
                  </a:cubicBezTo>
                  <a:moveTo>
                    <a:pt x="79" y="6"/>
                  </a:moveTo>
                  <a:cubicBezTo>
                    <a:pt x="79" y="5"/>
                    <a:pt x="86" y="13"/>
                    <a:pt x="85" y="13"/>
                  </a:cubicBezTo>
                  <a:cubicBezTo>
                    <a:pt x="85" y="14"/>
                    <a:pt x="78" y="6"/>
                    <a:pt x="79" y="6"/>
                  </a:cubicBezTo>
                  <a:moveTo>
                    <a:pt x="91" y="21"/>
                  </a:moveTo>
                  <a:cubicBezTo>
                    <a:pt x="92" y="23"/>
                    <a:pt x="92" y="25"/>
                    <a:pt x="91" y="24"/>
                  </a:cubicBezTo>
                  <a:cubicBezTo>
                    <a:pt x="88" y="23"/>
                    <a:pt x="84" y="15"/>
                    <a:pt x="85" y="14"/>
                  </a:cubicBezTo>
                  <a:cubicBezTo>
                    <a:pt x="85" y="14"/>
                    <a:pt x="85" y="15"/>
                    <a:pt x="86" y="15"/>
                  </a:cubicBezTo>
                  <a:cubicBezTo>
                    <a:pt x="88" y="16"/>
                    <a:pt x="90" y="19"/>
                    <a:pt x="91" y="21"/>
                  </a:cubicBezTo>
                  <a:moveTo>
                    <a:pt x="91" y="19"/>
                  </a:moveTo>
                  <a:cubicBezTo>
                    <a:pt x="91" y="19"/>
                    <a:pt x="92" y="19"/>
                    <a:pt x="92" y="19"/>
                  </a:cubicBezTo>
                  <a:cubicBezTo>
                    <a:pt x="93" y="20"/>
                    <a:pt x="96" y="24"/>
                    <a:pt x="97" y="26"/>
                  </a:cubicBezTo>
                  <a:cubicBezTo>
                    <a:pt x="98" y="28"/>
                    <a:pt x="99" y="30"/>
                    <a:pt x="98" y="30"/>
                  </a:cubicBezTo>
                  <a:cubicBezTo>
                    <a:pt x="96" y="29"/>
                    <a:pt x="91" y="19"/>
                    <a:pt x="91" y="19"/>
                  </a:cubicBezTo>
                  <a:moveTo>
                    <a:pt x="99" y="34"/>
                  </a:moveTo>
                  <a:cubicBezTo>
                    <a:pt x="99" y="34"/>
                    <a:pt x="99" y="34"/>
                    <a:pt x="99" y="34"/>
                  </a:cubicBezTo>
                  <a:cubicBezTo>
                    <a:pt x="101" y="36"/>
                    <a:pt x="103" y="40"/>
                    <a:pt x="104" y="43"/>
                  </a:cubicBezTo>
                  <a:cubicBezTo>
                    <a:pt x="105" y="46"/>
                    <a:pt x="104" y="47"/>
                    <a:pt x="103" y="46"/>
                  </a:cubicBezTo>
                  <a:cubicBezTo>
                    <a:pt x="100" y="45"/>
                    <a:pt x="97" y="34"/>
                    <a:pt x="99" y="34"/>
                  </a:cubicBezTo>
                  <a:moveTo>
                    <a:pt x="103" y="65"/>
                  </a:moveTo>
                  <a:cubicBezTo>
                    <a:pt x="100" y="61"/>
                    <a:pt x="99" y="52"/>
                    <a:pt x="102" y="52"/>
                  </a:cubicBezTo>
                  <a:cubicBezTo>
                    <a:pt x="103" y="51"/>
                    <a:pt x="103" y="52"/>
                    <a:pt x="103" y="52"/>
                  </a:cubicBezTo>
                  <a:cubicBezTo>
                    <a:pt x="106" y="54"/>
                    <a:pt x="107" y="59"/>
                    <a:pt x="107" y="61"/>
                  </a:cubicBezTo>
                  <a:cubicBezTo>
                    <a:pt x="106" y="65"/>
                    <a:pt x="105" y="66"/>
                    <a:pt x="103" y="65"/>
                  </a:cubicBezTo>
                  <a:moveTo>
                    <a:pt x="99" y="84"/>
                  </a:moveTo>
                  <a:cubicBezTo>
                    <a:pt x="97" y="79"/>
                    <a:pt x="99" y="69"/>
                    <a:pt x="102" y="71"/>
                  </a:cubicBezTo>
                  <a:cubicBezTo>
                    <a:pt x="103" y="71"/>
                    <a:pt x="103" y="71"/>
                    <a:pt x="103" y="71"/>
                  </a:cubicBezTo>
                  <a:cubicBezTo>
                    <a:pt x="105" y="73"/>
                    <a:pt x="106" y="78"/>
                    <a:pt x="105" y="81"/>
                  </a:cubicBezTo>
                  <a:cubicBezTo>
                    <a:pt x="104" y="85"/>
                    <a:pt x="101" y="87"/>
                    <a:pt x="99" y="84"/>
                  </a:cubicBezTo>
                  <a:moveTo>
                    <a:pt x="98" y="91"/>
                  </a:moveTo>
                  <a:cubicBezTo>
                    <a:pt x="98" y="91"/>
                    <a:pt x="98" y="91"/>
                    <a:pt x="98" y="91"/>
                  </a:cubicBezTo>
                  <a:cubicBezTo>
                    <a:pt x="101" y="93"/>
                    <a:pt x="100" y="99"/>
                    <a:pt x="98" y="101"/>
                  </a:cubicBezTo>
                  <a:cubicBezTo>
                    <a:pt x="96" y="106"/>
                    <a:pt x="93" y="107"/>
                    <a:pt x="91" y="103"/>
                  </a:cubicBezTo>
                  <a:cubicBezTo>
                    <a:pt x="89" y="98"/>
                    <a:pt x="94" y="89"/>
                    <a:pt x="98" y="91"/>
                  </a:cubicBezTo>
                  <a:moveTo>
                    <a:pt x="97" y="54"/>
                  </a:moveTo>
                  <a:cubicBezTo>
                    <a:pt x="97" y="58"/>
                    <a:pt x="94" y="59"/>
                    <a:pt x="92" y="56"/>
                  </a:cubicBezTo>
                  <a:cubicBezTo>
                    <a:pt x="89" y="52"/>
                    <a:pt x="89" y="44"/>
                    <a:pt x="93" y="45"/>
                  </a:cubicBezTo>
                  <a:cubicBezTo>
                    <a:pt x="93" y="45"/>
                    <a:pt x="94" y="45"/>
                    <a:pt x="94" y="45"/>
                  </a:cubicBezTo>
                  <a:cubicBezTo>
                    <a:pt x="97" y="47"/>
                    <a:pt x="98" y="52"/>
                    <a:pt x="97" y="54"/>
                  </a:cubicBezTo>
                  <a:moveTo>
                    <a:pt x="93" y="39"/>
                  </a:moveTo>
                  <a:cubicBezTo>
                    <a:pt x="89" y="36"/>
                    <a:pt x="88" y="28"/>
                    <a:pt x="90" y="28"/>
                  </a:cubicBezTo>
                  <a:cubicBezTo>
                    <a:pt x="91" y="28"/>
                    <a:pt x="91" y="28"/>
                    <a:pt x="92" y="29"/>
                  </a:cubicBezTo>
                  <a:cubicBezTo>
                    <a:pt x="94" y="30"/>
                    <a:pt x="96" y="35"/>
                    <a:pt x="96" y="37"/>
                  </a:cubicBezTo>
                  <a:cubicBezTo>
                    <a:pt x="97" y="40"/>
                    <a:pt x="95" y="41"/>
                    <a:pt x="93" y="39"/>
                  </a:cubicBezTo>
                  <a:moveTo>
                    <a:pt x="87" y="75"/>
                  </a:moveTo>
                  <a:cubicBezTo>
                    <a:pt x="85" y="70"/>
                    <a:pt x="88" y="62"/>
                    <a:pt x="92" y="63"/>
                  </a:cubicBezTo>
                  <a:cubicBezTo>
                    <a:pt x="92" y="63"/>
                    <a:pt x="92" y="63"/>
                    <a:pt x="92" y="64"/>
                  </a:cubicBezTo>
                  <a:cubicBezTo>
                    <a:pt x="96" y="66"/>
                    <a:pt x="96" y="71"/>
                    <a:pt x="95" y="74"/>
                  </a:cubicBezTo>
                  <a:cubicBezTo>
                    <a:pt x="94" y="78"/>
                    <a:pt x="90" y="79"/>
                    <a:pt x="87" y="75"/>
                  </a:cubicBezTo>
                  <a:moveTo>
                    <a:pt x="80" y="94"/>
                  </a:moveTo>
                  <a:cubicBezTo>
                    <a:pt x="78" y="88"/>
                    <a:pt x="83" y="81"/>
                    <a:pt x="87" y="83"/>
                  </a:cubicBezTo>
                  <a:cubicBezTo>
                    <a:pt x="87" y="83"/>
                    <a:pt x="87" y="83"/>
                    <a:pt x="87" y="83"/>
                  </a:cubicBezTo>
                  <a:cubicBezTo>
                    <a:pt x="90" y="86"/>
                    <a:pt x="90" y="91"/>
                    <a:pt x="88" y="94"/>
                  </a:cubicBezTo>
                  <a:cubicBezTo>
                    <a:pt x="86" y="99"/>
                    <a:pt x="81" y="99"/>
                    <a:pt x="80" y="94"/>
                  </a:cubicBezTo>
                  <a:moveTo>
                    <a:pt x="78" y="103"/>
                  </a:moveTo>
                  <a:cubicBezTo>
                    <a:pt x="81" y="106"/>
                    <a:pt x="80" y="110"/>
                    <a:pt x="78" y="113"/>
                  </a:cubicBezTo>
                  <a:cubicBezTo>
                    <a:pt x="75" y="118"/>
                    <a:pt x="69" y="117"/>
                    <a:pt x="69" y="113"/>
                  </a:cubicBezTo>
                  <a:cubicBezTo>
                    <a:pt x="68" y="107"/>
                    <a:pt x="74" y="101"/>
                    <a:pt x="78" y="103"/>
                  </a:cubicBezTo>
                  <a:moveTo>
                    <a:pt x="79" y="55"/>
                  </a:moveTo>
                  <a:cubicBezTo>
                    <a:pt x="79" y="55"/>
                    <a:pt x="79" y="56"/>
                    <a:pt x="80" y="56"/>
                  </a:cubicBezTo>
                  <a:cubicBezTo>
                    <a:pt x="83" y="58"/>
                    <a:pt x="84" y="63"/>
                    <a:pt x="83" y="66"/>
                  </a:cubicBezTo>
                  <a:cubicBezTo>
                    <a:pt x="81" y="70"/>
                    <a:pt x="76" y="71"/>
                    <a:pt x="74" y="66"/>
                  </a:cubicBezTo>
                  <a:cubicBezTo>
                    <a:pt x="71" y="61"/>
                    <a:pt x="74" y="54"/>
                    <a:pt x="79" y="55"/>
                  </a:cubicBezTo>
                  <a:moveTo>
                    <a:pt x="80" y="22"/>
                  </a:moveTo>
                  <a:cubicBezTo>
                    <a:pt x="81" y="22"/>
                    <a:pt x="81" y="23"/>
                    <a:pt x="82" y="23"/>
                  </a:cubicBezTo>
                  <a:cubicBezTo>
                    <a:pt x="85" y="25"/>
                    <a:pt x="86" y="28"/>
                    <a:pt x="86" y="30"/>
                  </a:cubicBezTo>
                  <a:cubicBezTo>
                    <a:pt x="86" y="34"/>
                    <a:pt x="84" y="34"/>
                    <a:pt x="81" y="32"/>
                  </a:cubicBezTo>
                  <a:cubicBezTo>
                    <a:pt x="78" y="29"/>
                    <a:pt x="77" y="22"/>
                    <a:pt x="80" y="22"/>
                  </a:cubicBezTo>
                  <a:moveTo>
                    <a:pt x="81" y="38"/>
                  </a:moveTo>
                  <a:cubicBezTo>
                    <a:pt x="81" y="38"/>
                    <a:pt x="82" y="38"/>
                    <a:pt x="82" y="38"/>
                  </a:cubicBezTo>
                  <a:cubicBezTo>
                    <a:pt x="86" y="40"/>
                    <a:pt x="87" y="45"/>
                    <a:pt x="86" y="47"/>
                  </a:cubicBezTo>
                  <a:cubicBezTo>
                    <a:pt x="85" y="51"/>
                    <a:pt x="81" y="52"/>
                    <a:pt x="79" y="48"/>
                  </a:cubicBezTo>
                  <a:cubicBezTo>
                    <a:pt x="76" y="43"/>
                    <a:pt x="77" y="37"/>
                    <a:pt x="81" y="38"/>
                  </a:cubicBezTo>
                  <a:moveTo>
                    <a:pt x="65" y="85"/>
                  </a:moveTo>
                  <a:cubicBezTo>
                    <a:pt x="64" y="80"/>
                    <a:pt x="68" y="72"/>
                    <a:pt x="74" y="75"/>
                  </a:cubicBezTo>
                  <a:cubicBezTo>
                    <a:pt x="78" y="78"/>
                    <a:pt x="77" y="83"/>
                    <a:pt x="76" y="86"/>
                  </a:cubicBezTo>
                  <a:cubicBezTo>
                    <a:pt x="73" y="91"/>
                    <a:pt x="67" y="91"/>
                    <a:pt x="65" y="85"/>
                  </a:cubicBezTo>
                  <a:moveTo>
                    <a:pt x="65" y="95"/>
                  </a:moveTo>
                  <a:cubicBezTo>
                    <a:pt x="69" y="98"/>
                    <a:pt x="68" y="102"/>
                    <a:pt x="66" y="105"/>
                  </a:cubicBezTo>
                  <a:cubicBezTo>
                    <a:pt x="62" y="110"/>
                    <a:pt x="56" y="109"/>
                    <a:pt x="55" y="104"/>
                  </a:cubicBezTo>
                  <a:cubicBezTo>
                    <a:pt x="54" y="99"/>
                    <a:pt x="60" y="93"/>
                    <a:pt x="65" y="95"/>
                  </a:cubicBezTo>
                  <a:moveTo>
                    <a:pt x="64" y="48"/>
                  </a:moveTo>
                  <a:cubicBezTo>
                    <a:pt x="65" y="48"/>
                    <a:pt x="65" y="48"/>
                    <a:pt x="65" y="48"/>
                  </a:cubicBezTo>
                  <a:cubicBezTo>
                    <a:pt x="69" y="50"/>
                    <a:pt x="69" y="55"/>
                    <a:pt x="68" y="58"/>
                  </a:cubicBezTo>
                  <a:cubicBezTo>
                    <a:pt x="66" y="63"/>
                    <a:pt x="60" y="63"/>
                    <a:pt x="58" y="57"/>
                  </a:cubicBezTo>
                  <a:cubicBezTo>
                    <a:pt x="55" y="52"/>
                    <a:pt x="59" y="46"/>
                    <a:pt x="64" y="48"/>
                  </a:cubicBezTo>
                  <a:moveTo>
                    <a:pt x="50" y="77"/>
                  </a:moveTo>
                  <a:cubicBezTo>
                    <a:pt x="48" y="71"/>
                    <a:pt x="53" y="64"/>
                    <a:pt x="59" y="67"/>
                  </a:cubicBezTo>
                  <a:cubicBezTo>
                    <a:pt x="63" y="69"/>
                    <a:pt x="62" y="74"/>
                    <a:pt x="61" y="77"/>
                  </a:cubicBezTo>
                  <a:cubicBezTo>
                    <a:pt x="58" y="83"/>
                    <a:pt x="51" y="83"/>
                    <a:pt x="50" y="77"/>
                  </a:cubicBezTo>
                  <a:moveTo>
                    <a:pt x="40" y="96"/>
                  </a:moveTo>
                  <a:cubicBezTo>
                    <a:pt x="39" y="91"/>
                    <a:pt x="44" y="85"/>
                    <a:pt x="50" y="87"/>
                  </a:cubicBezTo>
                  <a:cubicBezTo>
                    <a:pt x="54" y="89"/>
                    <a:pt x="53" y="94"/>
                    <a:pt x="52" y="97"/>
                  </a:cubicBezTo>
                  <a:cubicBezTo>
                    <a:pt x="48" y="102"/>
                    <a:pt x="42" y="102"/>
                    <a:pt x="40" y="96"/>
                  </a:cubicBezTo>
                  <a:moveTo>
                    <a:pt x="40" y="106"/>
                  </a:moveTo>
                  <a:cubicBezTo>
                    <a:pt x="44" y="108"/>
                    <a:pt x="43" y="113"/>
                    <a:pt x="41" y="115"/>
                  </a:cubicBezTo>
                  <a:cubicBezTo>
                    <a:pt x="37" y="120"/>
                    <a:pt x="31" y="119"/>
                    <a:pt x="30" y="115"/>
                  </a:cubicBezTo>
                  <a:cubicBezTo>
                    <a:pt x="29" y="109"/>
                    <a:pt x="35" y="104"/>
                    <a:pt x="40" y="106"/>
                  </a:cubicBezTo>
                  <a:moveTo>
                    <a:pt x="24" y="89"/>
                  </a:moveTo>
                  <a:cubicBezTo>
                    <a:pt x="22" y="83"/>
                    <a:pt x="27" y="77"/>
                    <a:pt x="33" y="79"/>
                  </a:cubicBezTo>
                  <a:cubicBezTo>
                    <a:pt x="38" y="81"/>
                    <a:pt x="37" y="86"/>
                    <a:pt x="36" y="89"/>
                  </a:cubicBezTo>
                  <a:cubicBezTo>
                    <a:pt x="33" y="95"/>
                    <a:pt x="26" y="94"/>
                    <a:pt x="24" y="89"/>
                  </a:cubicBezTo>
                  <a:moveTo>
                    <a:pt x="24" y="99"/>
                  </a:moveTo>
                  <a:cubicBezTo>
                    <a:pt x="29" y="101"/>
                    <a:pt x="28" y="105"/>
                    <a:pt x="26" y="108"/>
                  </a:cubicBezTo>
                  <a:cubicBezTo>
                    <a:pt x="23" y="113"/>
                    <a:pt x="16" y="113"/>
                    <a:pt x="15" y="107"/>
                  </a:cubicBezTo>
                  <a:cubicBezTo>
                    <a:pt x="14" y="102"/>
                    <a:pt x="19" y="97"/>
                    <a:pt x="24" y="99"/>
                  </a:cubicBezTo>
                  <a:moveTo>
                    <a:pt x="25" y="52"/>
                  </a:moveTo>
                  <a:cubicBezTo>
                    <a:pt x="29" y="54"/>
                    <a:pt x="29" y="59"/>
                    <a:pt x="27" y="62"/>
                  </a:cubicBezTo>
                  <a:cubicBezTo>
                    <a:pt x="25" y="67"/>
                    <a:pt x="17" y="67"/>
                    <a:pt x="15" y="62"/>
                  </a:cubicBezTo>
                  <a:cubicBezTo>
                    <a:pt x="13" y="56"/>
                    <a:pt x="18" y="49"/>
                    <a:pt x="25" y="52"/>
                  </a:cubicBezTo>
                  <a:moveTo>
                    <a:pt x="36" y="42"/>
                  </a:moveTo>
                  <a:cubicBezTo>
                    <a:pt x="33" y="48"/>
                    <a:pt x="25" y="47"/>
                    <a:pt x="23" y="41"/>
                  </a:cubicBezTo>
                  <a:cubicBezTo>
                    <a:pt x="22" y="37"/>
                    <a:pt x="27" y="31"/>
                    <a:pt x="33" y="33"/>
                  </a:cubicBezTo>
                  <a:cubicBezTo>
                    <a:pt x="37" y="35"/>
                    <a:pt x="37" y="40"/>
                    <a:pt x="36" y="42"/>
                  </a:cubicBezTo>
                  <a:moveTo>
                    <a:pt x="49" y="40"/>
                  </a:moveTo>
                  <a:cubicBezTo>
                    <a:pt x="53" y="43"/>
                    <a:pt x="54" y="47"/>
                    <a:pt x="52" y="50"/>
                  </a:cubicBezTo>
                  <a:cubicBezTo>
                    <a:pt x="50" y="55"/>
                    <a:pt x="43" y="55"/>
                    <a:pt x="41" y="49"/>
                  </a:cubicBezTo>
                  <a:cubicBezTo>
                    <a:pt x="39" y="44"/>
                    <a:pt x="43" y="38"/>
                    <a:pt x="49" y="40"/>
                  </a:cubicBezTo>
                  <a:moveTo>
                    <a:pt x="42" y="59"/>
                  </a:moveTo>
                  <a:cubicBezTo>
                    <a:pt x="46" y="61"/>
                    <a:pt x="46" y="66"/>
                    <a:pt x="45" y="69"/>
                  </a:cubicBezTo>
                  <a:cubicBezTo>
                    <a:pt x="42" y="75"/>
                    <a:pt x="35" y="75"/>
                    <a:pt x="33" y="69"/>
                  </a:cubicBezTo>
                  <a:cubicBezTo>
                    <a:pt x="31" y="63"/>
                    <a:pt x="36" y="57"/>
                    <a:pt x="42" y="59"/>
                  </a:cubicBezTo>
                  <a:moveTo>
                    <a:pt x="105" y="39"/>
                  </a:moveTo>
                  <a:cubicBezTo>
                    <a:pt x="105" y="39"/>
                    <a:pt x="105" y="39"/>
                    <a:pt x="105" y="40"/>
                  </a:cubicBezTo>
                  <a:cubicBezTo>
                    <a:pt x="106" y="41"/>
                    <a:pt x="108" y="45"/>
                    <a:pt x="109" y="48"/>
                  </a:cubicBezTo>
                  <a:cubicBezTo>
                    <a:pt x="110" y="51"/>
                    <a:pt x="110" y="52"/>
                    <a:pt x="109" y="52"/>
                  </a:cubicBezTo>
                  <a:cubicBezTo>
                    <a:pt x="108" y="52"/>
                    <a:pt x="104" y="40"/>
                    <a:pt x="105" y="39"/>
                  </a:cubicBezTo>
                  <a:moveTo>
                    <a:pt x="153" y="0"/>
                  </a:moveTo>
                  <a:cubicBezTo>
                    <a:pt x="69" y="0"/>
                    <a:pt x="69" y="0"/>
                    <a:pt x="69" y="0"/>
                  </a:cubicBezTo>
                  <a:cubicBezTo>
                    <a:pt x="69" y="0"/>
                    <a:pt x="70" y="1"/>
                    <a:pt x="70" y="2"/>
                  </a:cubicBezTo>
                  <a:cubicBezTo>
                    <a:pt x="71" y="3"/>
                    <a:pt x="71" y="3"/>
                    <a:pt x="70" y="3"/>
                  </a:cubicBezTo>
                  <a:cubicBezTo>
                    <a:pt x="68" y="3"/>
                    <a:pt x="67" y="1"/>
                    <a:pt x="66" y="0"/>
                  </a:cubicBezTo>
                  <a:cubicBezTo>
                    <a:pt x="54" y="0"/>
                    <a:pt x="54" y="0"/>
                    <a:pt x="54" y="0"/>
                  </a:cubicBezTo>
                  <a:cubicBezTo>
                    <a:pt x="54" y="0"/>
                    <a:pt x="54" y="1"/>
                    <a:pt x="53" y="2"/>
                  </a:cubicBezTo>
                  <a:cubicBezTo>
                    <a:pt x="52" y="4"/>
                    <a:pt x="46" y="3"/>
                    <a:pt x="45" y="0"/>
                  </a:cubicBezTo>
                  <a:cubicBezTo>
                    <a:pt x="45" y="0"/>
                    <a:pt x="45" y="0"/>
                    <a:pt x="45" y="0"/>
                  </a:cubicBezTo>
                  <a:cubicBezTo>
                    <a:pt x="23" y="0"/>
                    <a:pt x="23" y="0"/>
                    <a:pt x="23" y="0"/>
                  </a:cubicBezTo>
                  <a:cubicBezTo>
                    <a:pt x="23" y="0"/>
                    <a:pt x="22" y="1"/>
                    <a:pt x="21" y="2"/>
                  </a:cubicBezTo>
                  <a:cubicBezTo>
                    <a:pt x="18" y="5"/>
                    <a:pt x="11" y="4"/>
                    <a:pt x="11" y="1"/>
                  </a:cubicBezTo>
                  <a:cubicBezTo>
                    <a:pt x="11" y="1"/>
                    <a:pt x="11" y="0"/>
                    <a:pt x="12" y="0"/>
                  </a:cubicBezTo>
                  <a:cubicBezTo>
                    <a:pt x="0" y="0"/>
                    <a:pt x="0" y="0"/>
                    <a:pt x="0" y="0"/>
                  </a:cubicBezTo>
                  <a:cubicBezTo>
                    <a:pt x="0" y="1"/>
                    <a:pt x="0" y="1"/>
                    <a:pt x="0" y="1"/>
                  </a:cubicBezTo>
                  <a:cubicBezTo>
                    <a:pt x="0" y="6"/>
                    <a:pt x="0" y="6"/>
                    <a:pt x="0" y="6"/>
                  </a:cubicBezTo>
                  <a:cubicBezTo>
                    <a:pt x="0" y="12"/>
                    <a:pt x="0" y="12"/>
                    <a:pt x="0" y="12"/>
                  </a:cubicBezTo>
                  <a:cubicBezTo>
                    <a:pt x="1" y="9"/>
                    <a:pt x="6" y="6"/>
                    <a:pt x="10" y="7"/>
                  </a:cubicBezTo>
                  <a:cubicBezTo>
                    <a:pt x="14" y="9"/>
                    <a:pt x="13" y="12"/>
                    <a:pt x="11" y="14"/>
                  </a:cubicBezTo>
                  <a:cubicBezTo>
                    <a:pt x="8" y="18"/>
                    <a:pt x="1" y="18"/>
                    <a:pt x="0" y="15"/>
                  </a:cubicBezTo>
                  <a:cubicBezTo>
                    <a:pt x="0" y="22"/>
                    <a:pt x="0" y="22"/>
                    <a:pt x="0" y="22"/>
                  </a:cubicBezTo>
                  <a:cubicBezTo>
                    <a:pt x="4" y="24"/>
                    <a:pt x="3" y="28"/>
                    <a:pt x="1" y="30"/>
                  </a:cubicBezTo>
                  <a:cubicBezTo>
                    <a:pt x="1" y="30"/>
                    <a:pt x="1" y="31"/>
                    <a:pt x="0" y="31"/>
                  </a:cubicBezTo>
                  <a:cubicBezTo>
                    <a:pt x="0" y="47"/>
                    <a:pt x="0" y="47"/>
                    <a:pt x="0" y="47"/>
                  </a:cubicBezTo>
                  <a:cubicBezTo>
                    <a:pt x="2" y="45"/>
                    <a:pt x="4" y="44"/>
                    <a:pt x="7" y="45"/>
                  </a:cubicBezTo>
                  <a:cubicBezTo>
                    <a:pt x="12" y="47"/>
                    <a:pt x="11" y="52"/>
                    <a:pt x="10" y="55"/>
                  </a:cubicBezTo>
                  <a:cubicBezTo>
                    <a:pt x="8" y="59"/>
                    <a:pt x="3" y="60"/>
                    <a:pt x="0" y="58"/>
                  </a:cubicBezTo>
                  <a:cubicBezTo>
                    <a:pt x="0" y="66"/>
                    <a:pt x="0" y="66"/>
                    <a:pt x="0" y="66"/>
                  </a:cubicBezTo>
                  <a:cubicBezTo>
                    <a:pt x="3" y="68"/>
                    <a:pt x="3" y="73"/>
                    <a:pt x="2" y="75"/>
                  </a:cubicBezTo>
                  <a:cubicBezTo>
                    <a:pt x="1" y="76"/>
                    <a:pt x="1" y="77"/>
                    <a:pt x="0" y="78"/>
                  </a:cubicBezTo>
                  <a:cubicBezTo>
                    <a:pt x="0" y="97"/>
                    <a:pt x="0" y="97"/>
                    <a:pt x="0" y="97"/>
                  </a:cubicBezTo>
                  <a:cubicBezTo>
                    <a:pt x="1" y="93"/>
                    <a:pt x="4" y="90"/>
                    <a:pt x="8" y="92"/>
                  </a:cubicBezTo>
                  <a:cubicBezTo>
                    <a:pt x="12" y="94"/>
                    <a:pt x="12" y="99"/>
                    <a:pt x="11" y="101"/>
                  </a:cubicBezTo>
                  <a:cubicBezTo>
                    <a:pt x="8" y="107"/>
                    <a:pt x="2" y="106"/>
                    <a:pt x="0" y="101"/>
                  </a:cubicBezTo>
                  <a:cubicBezTo>
                    <a:pt x="0" y="110"/>
                    <a:pt x="0" y="110"/>
                    <a:pt x="0" y="110"/>
                  </a:cubicBezTo>
                  <a:cubicBezTo>
                    <a:pt x="0" y="110"/>
                    <a:pt x="1" y="111"/>
                    <a:pt x="1" y="111"/>
                  </a:cubicBezTo>
                  <a:cubicBezTo>
                    <a:pt x="5" y="112"/>
                    <a:pt x="5" y="117"/>
                    <a:pt x="4" y="119"/>
                  </a:cubicBezTo>
                  <a:cubicBezTo>
                    <a:pt x="3" y="121"/>
                    <a:pt x="1" y="122"/>
                    <a:pt x="0" y="123"/>
                  </a:cubicBezTo>
                  <a:cubicBezTo>
                    <a:pt x="0" y="137"/>
                    <a:pt x="0" y="137"/>
                    <a:pt x="0" y="137"/>
                  </a:cubicBezTo>
                  <a:cubicBezTo>
                    <a:pt x="1" y="134"/>
                    <a:pt x="4" y="132"/>
                    <a:pt x="7" y="133"/>
                  </a:cubicBezTo>
                  <a:cubicBezTo>
                    <a:pt x="10" y="134"/>
                    <a:pt x="9" y="138"/>
                    <a:pt x="7" y="140"/>
                  </a:cubicBezTo>
                  <a:cubicBezTo>
                    <a:pt x="5" y="143"/>
                    <a:pt x="1" y="144"/>
                    <a:pt x="0" y="141"/>
                  </a:cubicBezTo>
                  <a:cubicBezTo>
                    <a:pt x="0" y="149"/>
                    <a:pt x="0" y="149"/>
                    <a:pt x="0" y="149"/>
                  </a:cubicBezTo>
                  <a:cubicBezTo>
                    <a:pt x="18" y="149"/>
                    <a:pt x="18" y="149"/>
                    <a:pt x="18" y="149"/>
                  </a:cubicBezTo>
                  <a:cubicBezTo>
                    <a:pt x="19" y="146"/>
                    <a:pt x="25" y="142"/>
                    <a:pt x="28" y="144"/>
                  </a:cubicBezTo>
                  <a:cubicBezTo>
                    <a:pt x="30" y="145"/>
                    <a:pt x="29" y="147"/>
                    <a:pt x="27" y="149"/>
                  </a:cubicBezTo>
                  <a:cubicBezTo>
                    <a:pt x="33" y="149"/>
                    <a:pt x="33" y="149"/>
                    <a:pt x="33" y="149"/>
                  </a:cubicBezTo>
                  <a:cubicBezTo>
                    <a:pt x="37" y="149"/>
                    <a:pt x="37" y="149"/>
                    <a:pt x="37" y="149"/>
                  </a:cubicBezTo>
                  <a:cubicBezTo>
                    <a:pt x="50" y="149"/>
                    <a:pt x="50" y="149"/>
                    <a:pt x="50" y="149"/>
                  </a:cubicBezTo>
                  <a:cubicBezTo>
                    <a:pt x="52" y="146"/>
                    <a:pt x="59" y="141"/>
                    <a:pt x="62" y="143"/>
                  </a:cubicBezTo>
                  <a:cubicBezTo>
                    <a:pt x="63" y="145"/>
                    <a:pt x="62" y="147"/>
                    <a:pt x="59" y="149"/>
                  </a:cubicBezTo>
                  <a:cubicBezTo>
                    <a:pt x="65" y="149"/>
                    <a:pt x="65" y="149"/>
                    <a:pt x="65" y="149"/>
                  </a:cubicBezTo>
                  <a:cubicBezTo>
                    <a:pt x="68" y="149"/>
                    <a:pt x="68" y="149"/>
                    <a:pt x="68" y="149"/>
                  </a:cubicBezTo>
                  <a:cubicBezTo>
                    <a:pt x="77" y="149"/>
                    <a:pt x="77" y="149"/>
                    <a:pt x="77" y="149"/>
                  </a:cubicBezTo>
                  <a:cubicBezTo>
                    <a:pt x="78" y="146"/>
                    <a:pt x="86" y="139"/>
                    <a:pt x="88" y="140"/>
                  </a:cubicBezTo>
                  <a:cubicBezTo>
                    <a:pt x="88" y="140"/>
                    <a:pt x="88" y="140"/>
                    <a:pt x="88" y="141"/>
                  </a:cubicBezTo>
                  <a:cubicBezTo>
                    <a:pt x="88" y="142"/>
                    <a:pt x="85" y="145"/>
                    <a:pt x="82" y="147"/>
                  </a:cubicBezTo>
                  <a:cubicBezTo>
                    <a:pt x="82" y="148"/>
                    <a:pt x="81" y="149"/>
                    <a:pt x="80" y="149"/>
                  </a:cubicBezTo>
                  <a:cubicBezTo>
                    <a:pt x="120" y="149"/>
                    <a:pt x="120" y="149"/>
                    <a:pt x="120" y="149"/>
                  </a:cubicBezTo>
                  <a:cubicBezTo>
                    <a:pt x="123" y="149"/>
                    <a:pt x="128" y="149"/>
                    <a:pt x="130" y="149"/>
                  </a:cubicBezTo>
                  <a:cubicBezTo>
                    <a:pt x="136" y="148"/>
                    <a:pt x="145" y="145"/>
                    <a:pt x="150" y="135"/>
                  </a:cubicBezTo>
                  <a:cubicBezTo>
                    <a:pt x="153" y="130"/>
                    <a:pt x="153" y="125"/>
                    <a:pt x="152" y="117"/>
                  </a:cubicBezTo>
                  <a:lnTo>
                    <a:pt x="1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6" name="Text Placeholder 5"/>
          <p:cNvSpPr>
            <a:spLocks noGrp="1"/>
          </p:cNvSpPr>
          <p:nvPr>
            <p:ph type="body" sz="quarter" idx="10" hasCustomPrompt="1"/>
          </p:nvPr>
        </p:nvSpPr>
        <p:spPr>
          <a:xfrm>
            <a:off x="5741581" y="6293920"/>
            <a:ext cx="3008719" cy="25545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91440" bIns="45720" numCol="1" anchor="t" anchorCtr="0" compatLnSpc="1">
            <a:prstTxWarp prst="textNoShape">
              <a:avLst/>
            </a:prstTxWarp>
            <a:spAutoFit/>
          </a:bodyPr>
          <a:lstStyle>
            <a:lvl1pPr algn="r">
              <a:defRPr lang="en-US" sz="1600" b="0" i="0" smtClean="0">
                <a:solidFill>
                  <a:srgbClr val="FFFFFF"/>
                </a:solidFill>
                <a:latin typeface="+mj-lt"/>
              </a:defRPr>
            </a:lvl1pPr>
            <a:lvl2pPr>
              <a:defRPr lang="en-US" smtClean="0"/>
            </a:lvl2pPr>
            <a:lvl3pPr>
              <a:defRPr lang="en-US" smtClean="0"/>
            </a:lvl3pPr>
            <a:lvl4pPr>
              <a:defRPr lang="en-US" smtClean="0"/>
            </a:lvl4pPr>
            <a:lvl5pPr>
              <a:defRPr lang="en-US"/>
            </a:lvl5pPr>
          </a:lstStyle>
          <a:p>
            <a:pPr marL="0" lvl="0" indent="0">
              <a:tabLst>
                <a:tab pos="1025525" algn="l"/>
              </a:tabLst>
            </a:pPr>
            <a:r>
              <a:rPr lang="en-US" dirty="0" smtClean="0"/>
              <a:t>Click to Edit Master Text Styles</a:t>
            </a:r>
          </a:p>
        </p:txBody>
      </p:sp>
      <p:sp>
        <p:nvSpPr>
          <p:cNvPr id="12" name="TextBox 11"/>
          <p:cNvSpPr txBox="1"/>
          <p:nvPr userDrawn="1"/>
        </p:nvSpPr>
        <p:spPr bwMode="white">
          <a:xfrm>
            <a:off x="8839258" y="633451"/>
            <a:ext cx="155941" cy="12926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600" b="0" i="0" u="none" strike="noStrike" kern="0" cap="none" spc="0" normalizeH="0" baseline="0" noProof="0" dirty="0" smtClean="0">
                <a:ln>
                  <a:noFill/>
                </a:ln>
                <a:solidFill>
                  <a:srgbClr val="FFFFFF"/>
                </a:solidFill>
                <a:effectLst/>
                <a:uLnTx/>
                <a:uFillTx/>
                <a:latin typeface="+mj-lt"/>
                <a:ea typeface="+mn-ea"/>
                <a:cs typeface="+mn-cs"/>
              </a:rPr>
              <a:t>®</a:t>
            </a:r>
          </a:p>
        </p:txBody>
      </p:sp>
    </p:spTree>
    <p:extLst>
      <p:ext uri="{BB962C8B-B14F-4D97-AF65-F5344CB8AC3E}">
        <p14:creationId xmlns:p14="http://schemas.microsoft.com/office/powerpoint/2010/main" val="1784995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mparison Without Subheadin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5" name="Slide Number Placeholder 4"/>
          <p:cNvSpPr>
            <a:spLocks noGrp="1" noChangeArrowheads="1"/>
          </p:cNvSpPr>
          <p:nvPr>
            <p:ph type="sldNum" sz="quarter" idx="13"/>
          </p:nvPr>
        </p:nvSpPr>
        <p:spPr bwMode="white">
          <a:xfrm>
            <a:off x="164811" y="6486440"/>
            <a:ext cx="501650" cy="282575"/>
          </a:xfrm>
          <a:prstGeom prst="rect">
            <a:avLst/>
          </a:prstGeom>
          <a:ln/>
        </p:spPr>
        <p:txBody>
          <a:bodyPr/>
          <a:lstStyle>
            <a:lvl1pPr>
              <a:defRPr>
                <a:solidFill>
                  <a:srgbClr val="FFFFFF"/>
                </a:solidFill>
              </a:defRPr>
            </a:lvl1pPr>
          </a:lstStyle>
          <a:p>
            <a:fld id="{A1B09B94-9FAA-4E03-B002-4DB3433F12B4}" type="slidenum">
              <a:rPr lang="en-US" smtClean="0"/>
              <a:pPr/>
              <a:t>‹#›</a:t>
            </a:fld>
            <a:endParaRPr lang="en-US" dirty="0"/>
          </a:p>
        </p:txBody>
      </p:sp>
      <p:sp>
        <p:nvSpPr>
          <p:cNvPr id="6" name="Title 4"/>
          <p:cNvSpPr>
            <a:spLocks noGrp="1"/>
          </p:cNvSpPr>
          <p:nvPr>
            <p:ph type="title" hasCustomPrompt="1"/>
          </p:nvPr>
        </p:nvSpPr>
        <p:spPr>
          <a:xfrm>
            <a:off x="425450" y="44323"/>
            <a:ext cx="8377949" cy="831850"/>
          </a:xfrm>
        </p:spPr>
        <p:txBody>
          <a:bodyPr/>
          <a:lstStyle>
            <a:lvl1pPr>
              <a:defRPr sz="2400" b="1">
                <a:solidFill>
                  <a:schemeClr val="tx2"/>
                </a:solidFill>
              </a:defRPr>
            </a:lvl1pPr>
          </a:lstStyle>
          <a:p>
            <a:r>
              <a:rPr lang="en-US" dirty="0" smtClean="0"/>
              <a:t>Click to Edit Master Title Style</a:t>
            </a:r>
            <a:endParaRPr lang="en-US" dirty="0"/>
          </a:p>
        </p:txBody>
      </p:sp>
      <p:sp>
        <p:nvSpPr>
          <p:cNvPr id="9" name="Text Placeholder 2"/>
          <p:cNvSpPr>
            <a:spLocks noGrp="1"/>
          </p:cNvSpPr>
          <p:nvPr>
            <p:ph type="body" sz="quarter" idx="14"/>
          </p:nvPr>
        </p:nvSpPr>
        <p:spPr>
          <a:xfrm>
            <a:off x="413576" y="946975"/>
            <a:ext cx="4022724" cy="15240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lvl1pPr marL="0" indent="0">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4" name="Group 13"/>
          <p:cNvGrpSpPr/>
          <p:nvPr userDrawn="1"/>
        </p:nvGrpSpPr>
        <p:grpSpPr bwMode="white">
          <a:xfrm>
            <a:off x="8228277" y="6476722"/>
            <a:ext cx="823119" cy="294495"/>
            <a:chOff x="-2422525" y="3141663"/>
            <a:chExt cx="1601787" cy="573087"/>
          </a:xfrm>
        </p:grpSpPr>
        <p:sp>
          <p:nvSpPr>
            <p:cNvPr id="15" name="Freeform 6"/>
            <p:cNvSpPr>
              <a:spLocks/>
            </p:cNvSpPr>
            <p:nvPr userDrawn="1"/>
          </p:nvSpPr>
          <p:spPr bwMode="white">
            <a:xfrm>
              <a:off x="-1792288" y="3149600"/>
              <a:ext cx="296862" cy="565150"/>
            </a:xfrm>
            <a:custGeom>
              <a:avLst/>
              <a:gdLst>
                <a:gd name="T0" fmla="*/ 53 w 79"/>
                <a:gd name="T1" fmla="*/ 112 h 151"/>
                <a:gd name="T2" fmla="*/ 39 w 79"/>
                <a:gd name="T3" fmla="*/ 129 h 151"/>
                <a:gd name="T4" fmla="*/ 26 w 79"/>
                <a:gd name="T5" fmla="*/ 112 h 151"/>
                <a:gd name="T6" fmla="*/ 26 w 79"/>
                <a:gd name="T7" fmla="*/ 0 h 151"/>
                <a:gd name="T8" fmla="*/ 0 w 79"/>
                <a:gd name="T9" fmla="*/ 0 h 151"/>
                <a:gd name="T10" fmla="*/ 0 w 79"/>
                <a:gd name="T11" fmla="*/ 111 h 151"/>
                <a:gd name="T12" fmla="*/ 39 w 79"/>
                <a:gd name="T13" fmla="*/ 151 h 151"/>
                <a:gd name="T14" fmla="*/ 79 w 79"/>
                <a:gd name="T15" fmla="*/ 111 h 151"/>
                <a:gd name="T16" fmla="*/ 79 w 79"/>
                <a:gd name="T17" fmla="*/ 0 h 151"/>
                <a:gd name="T18" fmla="*/ 53 w 79"/>
                <a:gd name="T19" fmla="*/ 0 h 151"/>
                <a:gd name="T20" fmla="*/ 53 w 79"/>
                <a:gd name="T21" fmla="*/ 11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51">
                  <a:moveTo>
                    <a:pt x="53" y="112"/>
                  </a:moveTo>
                  <a:cubicBezTo>
                    <a:pt x="53" y="123"/>
                    <a:pt x="49" y="129"/>
                    <a:pt x="39" y="129"/>
                  </a:cubicBezTo>
                  <a:cubicBezTo>
                    <a:pt x="30" y="129"/>
                    <a:pt x="26" y="123"/>
                    <a:pt x="26" y="112"/>
                  </a:cubicBezTo>
                  <a:cubicBezTo>
                    <a:pt x="26" y="0"/>
                    <a:pt x="26" y="0"/>
                    <a:pt x="26" y="0"/>
                  </a:cubicBezTo>
                  <a:cubicBezTo>
                    <a:pt x="0" y="0"/>
                    <a:pt x="0" y="0"/>
                    <a:pt x="0" y="0"/>
                  </a:cubicBezTo>
                  <a:cubicBezTo>
                    <a:pt x="0" y="111"/>
                    <a:pt x="0" y="111"/>
                    <a:pt x="0" y="111"/>
                  </a:cubicBezTo>
                  <a:cubicBezTo>
                    <a:pt x="0" y="137"/>
                    <a:pt x="15" y="151"/>
                    <a:pt x="39" y="151"/>
                  </a:cubicBezTo>
                  <a:cubicBezTo>
                    <a:pt x="64" y="151"/>
                    <a:pt x="79" y="137"/>
                    <a:pt x="79" y="111"/>
                  </a:cubicBezTo>
                  <a:cubicBezTo>
                    <a:pt x="79" y="0"/>
                    <a:pt x="79" y="0"/>
                    <a:pt x="79" y="0"/>
                  </a:cubicBezTo>
                  <a:cubicBezTo>
                    <a:pt x="53" y="0"/>
                    <a:pt x="53" y="0"/>
                    <a:pt x="53" y="0"/>
                  </a:cubicBezTo>
                  <a:lnTo>
                    <a:pt x="53"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6" name="Freeform 7"/>
            <p:cNvSpPr>
              <a:spLocks/>
            </p:cNvSpPr>
            <p:nvPr userDrawn="1"/>
          </p:nvSpPr>
          <p:spPr bwMode="white">
            <a:xfrm>
              <a:off x="-1450975" y="3149600"/>
              <a:ext cx="295275" cy="557212"/>
            </a:xfrm>
            <a:custGeom>
              <a:avLst/>
              <a:gdLst>
                <a:gd name="T0" fmla="*/ 125 w 186"/>
                <a:gd name="T1" fmla="*/ 141 h 351"/>
                <a:gd name="T2" fmla="*/ 61 w 186"/>
                <a:gd name="T3" fmla="*/ 141 h 351"/>
                <a:gd name="T4" fmla="*/ 61 w 186"/>
                <a:gd name="T5" fmla="*/ 0 h 351"/>
                <a:gd name="T6" fmla="*/ 0 w 186"/>
                <a:gd name="T7" fmla="*/ 0 h 351"/>
                <a:gd name="T8" fmla="*/ 0 w 186"/>
                <a:gd name="T9" fmla="*/ 351 h 351"/>
                <a:gd name="T10" fmla="*/ 61 w 186"/>
                <a:gd name="T11" fmla="*/ 351 h 351"/>
                <a:gd name="T12" fmla="*/ 61 w 186"/>
                <a:gd name="T13" fmla="*/ 196 h 351"/>
                <a:gd name="T14" fmla="*/ 125 w 186"/>
                <a:gd name="T15" fmla="*/ 196 h 351"/>
                <a:gd name="T16" fmla="*/ 125 w 186"/>
                <a:gd name="T17" fmla="*/ 351 h 351"/>
                <a:gd name="T18" fmla="*/ 186 w 186"/>
                <a:gd name="T19" fmla="*/ 351 h 351"/>
                <a:gd name="T20" fmla="*/ 186 w 186"/>
                <a:gd name="T21" fmla="*/ 0 h 351"/>
                <a:gd name="T22" fmla="*/ 125 w 186"/>
                <a:gd name="T23" fmla="*/ 0 h 351"/>
                <a:gd name="T24" fmla="*/ 125 w 186"/>
                <a:gd name="T25" fmla="*/ 14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351">
                  <a:moveTo>
                    <a:pt x="125" y="141"/>
                  </a:moveTo>
                  <a:lnTo>
                    <a:pt x="61" y="141"/>
                  </a:lnTo>
                  <a:lnTo>
                    <a:pt x="61" y="0"/>
                  </a:lnTo>
                  <a:lnTo>
                    <a:pt x="0" y="0"/>
                  </a:lnTo>
                  <a:lnTo>
                    <a:pt x="0" y="351"/>
                  </a:lnTo>
                  <a:lnTo>
                    <a:pt x="61" y="351"/>
                  </a:lnTo>
                  <a:lnTo>
                    <a:pt x="61" y="196"/>
                  </a:lnTo>
                  <a:lnTo>
                    <a:pt x="125" y="196"/>
                  </a:lnTo>
                  <a:lnTo>
                    <a:pt x="125" y="351"/>
                  </a:lnTo>
                  <a:lnTo>
                    <a:pt x="186" y="351"/>
                  </a:lnTo>
                  <a:lnTo>
                    <a:pt x="186" y="0"/>
                  </a:lnTo>
                  <a:lnTo>
                    <a:pt x="125" y="0"/>
                  </a:lnTo>
                  <a:lnTo>
                    <a:pt x="125"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7" name="Freeform 8"/>
            <p:cNvSpPr>
              <a:spLocks/>
            </p:cNvSpPr>
            <p:nvPr userDrawn="1"/>
          </p:nvSpPr>
          <p:spPr bwMode="white">
            <a:xfrm>
              <a:off x="-1109663" y="3141663"/>
              <a:ext cx="288925" cy="573087"/>
            </a:xfrm>
            <a:custGeom>
              <a:avLst/>
              <a:gdLst>
                <a:gd name="T0" fmla="*/ 39 w 77"/>
                <a:gd name="T1" fmla="*/ 0 h 153"/>
                <a:gd name="T2" fmla="*/ 0 w 77"/>
                <a:gd name="T3" fmla="*/ 38 h 153"/>
                <a:gd name="T4" fmla="*/ 0 w 77"/>
                <a:gd name="T5" fmla="*/ 115 h 153"/>
                <a:gd name="T6" fmla="*/ 39 w 77"/>
                <a:gd name="T7" fmla="*/ 153 h 153"/>
                <a:gd name="T8" fmla="*/ 77 w 77"/>
                <a:gd name="T9" fmla="*/ 115 h 153"/>
                <a:gd name="T10" fmla="*/ 77 w 77"/>
                <a:gd name="T11" fmla="*/ 98 h 153"/>
                <a:gd name="T12" fmla="*/ 52 w 77"/>
                <a:gd name="T13" fmla="*/ 98 h 153"/>
                <a:gd name="T14" fmla="*/ 52 w 77"/>
                <a:gd name="T15" fmla="*/ 116 h 153"/>
                <a:gd name="T16" fmla="*/ 39 w 77"/>
                <a:gd name="T17" fmla="*/ 131 h 153"/>
                <a:gd name="T18" fmla="*/ 26 w 77"/>
                <a:gd name="T19" fmla="*/ 114 h 153"/>
                <a:gd name="T20" fmla="*/ 26 w 77"/>
                <a:gd name="T21" fmla="*/ 38 h 153"/>
                <a:gd name="T22" fmla="*/ 39 w 77"/>
                <a:gd name="T23" fmla="*/ 22 h 153"/>
                <a:gd name="T24" fmla="*/ 52 w 77"/>
                <a:gd name="T25" fmla="*/ 40 h 153"/>
                <a:gd name="T26" fmla="*/ 52 w 77"/>
                <a:gd name="T27" fmla="*/ 51 h 153"/>
                <a:gd name="T28" fmla="*/ 77 w 77"/>
                <a:gd name="T29" fmla="*/ 51 h 153"/>
                <a:gd name="T30" fmla="*/ 77 w 77"/>
                <a:gd name="T31" fmla="*/ 41 h 153"/>
                <a:gd name="T32" fmla="*/ 39 w 77"/>
                <a:gd name="T3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153">
                  <a:moveTo>
                    <a:pt x="39" y="0"/>
                  </a:moveTo>
                  <a:cubicBezTo>
                    <a:pt x="12" y="0"/>
                    <a:pt x="0" y="17"/>
                    <a:pt x="0" y="38"/>
                  </a:cubicBezTo>
                  <a:cubicBezTo>
                    <a:pt x="0" y="115"/>
                    <a:pt x="0" y="115"/>
                    <a:pt x="0" y="115"/>
                  </a:cubicBezTo>
                  <a:cubicBezTo>
                    <a:pt x="0" y="136"/>
                    <a:pt x="12" y="153"/>
                    <a:pt x="39" y="153"/>
                  </a:cubicBezTo>
                  <a:cubicBezTo>
                    <a:pt x="65" y="153"/>
                    <a:pt x="77" y="136"/>
                    <a:pt x="77" y="115"/>
                  </a:cubicBezTo>
                  <a:cubicBezTo>
                    <a:pt x="77" y="98"/>
                    <a:pt x="77" y="98"/>
                    <a:pt x="77" y="98"/>
                  </a:cubicBezTo>
                  <a:cubicBezTo>
                    <a:pt x="52" y="98"/>
                    <a:pt x="52" y="98"/>
                    <a:pt x="52" y="98"/>
                  </a:cubicBezTo>
                  <a:cubicBezTo>
                    <a:pt x="52" y="116"/>
                    <a:pt x="52" y="116"/>
                    <a:pt x="52" y="116"/>
                  </a:cubicBezTo>
                  <a:cubicBezTo>
                    <a:pt x="52" y="125"/>
                    <a:pt x="49" y="131"/>
                    <a:pt x="39" y="131"/>
                  </a:cubicBezTo>
                  <a:cubicBezTo>
                    <a:pt x="29" y="131"/>
                    <a:pt x="26" y="125"/>
                    <a:pt x="26" y="114"/>
                  </a:cubicBezTo>
                  <a:cubicBezTo>
                    <a:pt x="26" y="38"/>
                    <a:pt x="26" y="38"/>
                    <a:pt x="26" y="38"/>
                  </a:cubicBezTo>
                  <a:cubicBezTo>
                    <a:pt x="26" y="27"/>
                    <a:pt x="29" y="22"/>
                    <a:pt x="39" y="22"/>
                  </a:cubicBezTo>
                  <a:cubicBezTo>
                    <a:pt x="46" y="22"/>
                    <a:pt x="52" y="27"/>
                    <a:pt x="52" y="40"/>
                  </a:cubicBezTo>
                  <a:cubicBezTo>
                    <a:pt x="52" y="51"/>
                    <a:pt x="52" y="51"/>
                    <a:pt x="52" y="51"/>
                  </a:cubicBezTo>
                  <a:cubicBezTo>
                    <a:pt x="77" y="51"/>
                    <a:pt x="77" y="51"/>
                    <a:pt x="77" y="51"/>
                  </a:cubicBezTo>
                  <a:cubicBezTo>
                    <a:pt x="77" y="41"/>
                    <a:pt x="77" y="41"/>
                    <a:pt x="77" y="41"/>
                  </a:cubicBezTo>
                  <a:cubicBezTo>
                    <a:pt x="77" y="18"/>
                    <a:pt x="65" y="0"/>
                    <a:pt x="3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8" name="Freeform 9"/>
            <p:cNvSpPr>
              <a:spLocks noEditPoints="1"/>
            </p:cNvSpPr>
            <p:nvPr userDrawn="1"/>
          </p:nvSpPr>
          <p:spPr bwMode="white">
            <a:xfrm>
              <a:off x="-2422525" y="3149600"/>
              <a:ext cx="574675" cy="557212"/>
            </a:xfrm>
            <a:custGeom>
              <a:avLst/>
              <a:gdLst>
                <a:gd name="T0" fmla="*/ 111 w 153"/>
                <a:gd name="T1" fmla="*/ 87 h 149"/>
                <a:gd name="T2" fmla="*/ 104 w 153"/>
                <a:gd name="T3" fmla="*/ 118 h 149"/>
                <a:gd name="T4" fmla="*/ 106 w 153"/>
                <a:gd name="T5" fmla="*/ 98 h 149"/>
                <a:gd name="T6" fmla="*/ 101 w 153"/>
                <a:gd name="T7" fmla="*/ 124 h 149"/>
                <a:gd name="T8" fmla="*/ 88 w 153"/>
                <a:gd name="T9" fmla="*/ 129 h 149"/>
                <a:gd name="T10" fmla="*/ 73 w 153"/>
                <a:gd name="T11" fmla="*/ 144 h 149"/>
                <a:gd name="T12" fmla="*/ 66 w 153"/>
                <a:gd name="T13" fmla="*/ 137 h 149"/>
                <a:gd name="T14" fmla="*/ 54 w 153"/>
                <a:gd name="T15" fmla="*/ 114 h 149"/>
                <a:gd name="T16" fmla="*/ 50 w 153"/>
                <a:gd name="T17" fmla="*/ 144 h 149"/>
                <a:gd name="T18" fmla="*/ 20 w 153"/>
                <a:gd name="T19" fmla="*/ 130 h 149"/>
                <a:gd name="T20" fmla="*/ 17 w 153"/>
                <a:gd name="T21" fmla="*/ 145 h 149"/>
                <a:gd name="T22" fmla="*/ 16 w 153"/>
                <a:gd name="T23" fmla="*/ 72 h 149"/>
                <a:gd name="T24" fmla="*/ 6 w 153"/>
                <a:gd name="T25" fmla="*/ 35 h 149"/>
                <a:gd name="T26" fmla="*/ 35 w 153"/>
                <a:gd name="T27" fmla="*/ 7 h 149"/>
                <a:gd name="T28" fmla="*/ 40 w 153"/>
                <a:gd name="T29" fmla="*/ 18 h 149"/>
                <a:gd name="T30" fmla="*/ 58 w 153"/>
                <a:gd name="T31" fmla="*/ 32 h 149"/>
                <a:gd name="T32" fmla="*/ 53 w 153"/>
                <a:gd name="T33" fmla="*/ 17 h 149"/>
                <a:gd name="T34" fmla="*/ 60 w 153"/>
                <a:gd name="T35" fmla="*/ 1 h 149"/>
                <a:gd name="T36" fmla="*/ 70 w 153"/>
                <a:gd name="T37" fmla="*/ 16 h 149"/>
                <a:gd name="T38" fmla="*/ 70 w 153"/>
                <a:gd name="T39" fmla="*/ 6 h 149"/>
                <a:gd name="T40" fmla="*/ 77 w 153"/>
                <a:gd name="T41" fmla="*/ 5 h 149"/>
                <a:gd name="T42" fmla="*/ 78 w 153"/>
                <a:gd name="T43" fmla="*/ 10 h 149"/>
                <a:gd name="T44" fmla="*/ 91 w 153"/>
                <a:gd name="T45" fmla="*/ 24 h 149"/>
                <a:gd name="T46" fmla="*/ 97 w 153"/>
                <a:gd name="T47" fmla="*/ 26 h 149"/>
                <a:gd name="T48" fmla="*/ 103 w 153"/>
                <a:gd name="T49" fmla="*/ 46 h 149"/>
                <a:gd name="T50" fmla="*/ 103 w 153"/>
                <a:gd name="T51" fmla="*/ 65 h 149"/>
                <a:gd name="T52" fmla="*/ 98 w 153"/>
                <a:gd name="T53" fmla="*/ 91 h 149"/>
                <a:gd name="T54" fmla="*/ 92 w 153"/>
                <a:gd name="T55" fmla="*/ 56 h 149"/>
                <a:gd name="T56" fmla="*/ 92 w 153"/>
                <a:gd name="T57" fmla="*/ 29 h 149"/>
                <a:gd name="T58" fmla="*/ 95 w 153"/>
                <a:gd name="T59" fmla="*/ 74 h 149"/>
                <a:gd name="T60" fmla="*/ 80 w 153"/>
                <a:gd name="T61" fmla="*/ 94 h 149"/>
                <a:gd name="T62" fmla="*/ 80 w 153"/>
                <a:gd name="T63" fmla="*/ 56 h 149"/>
                <a:gd name="T64" fmla="*/ 86 w 153"/>
                <a:gd name="T65" fmla="*/ 30 h 149"/>
                <a:gd name="T66" fmla="*/ 79 w 153"/>
                <a:gd name="T67" fmla="*/ 48 h 149"/>
                <a:gd name="T68" fmla="*/ 65 w 153"/>
                <a:gd name="T69" fmla="*/ 95 h 149"/>
                <a:gd name="T70" fmla="*/ 68 w 153"/>
                <a:gd name="T71" fmla="*/ 58 h 149"/>
                <a:gd name="T72" fmla="*/ 50 w 153"/>
                <a:gd name="T73" fmla="*/ 77 h 149"/>
                <a:gd name="T74" fmla="*/ 41 w 153"/>
                <a:gd name="T75" fmla="*/ 115 h 149"/>
                <a:gd name="T76" fmla="*/ 24 w 153"/>
                <a:gd name="T77" fmla="*/ 89 h 149"/>
                <a:gd name="T78" fmla="*/ 27 w 153"/>
                <a:gd name="T79" fmla="*/ 62 h 149"/>
                <a:gd name="T80" fmla="*/ 36 w 153"/>
                <a:gd name="T81" fmla="*/ 42 h 149"/>
                <a:gd name="T82" fmla="*/ 45 w 153"/>
                <a:gd name="T83" fmla="*/ 69 h 149"/>
                <a:gd name="T84" fmla="*/ 109 w 153"/>
                <a:gd name="T85" fmla="*/ 52 h 149"/>
                <a:gd name="T86" fmla="*/ 66 w 153"/>
                <a:gd name="T87" fmla="*/ 0 h 149"/>
                <a:gd name="T88" fmla="*/ 21 w 153"/>
                <a:gd name="T89" fmla="*/ 2 h 149"/>
                <a:gd name="T90" fmla="*/ 0 w 153"/>
                <a:gd name="T91" fmla="*/ 12 h 149"/>
                <a:gd name="T92" fmla="*/ 0 w 153"/>
                <a:gd name="T93" fmla="*/ 31 h 149"/>
                <a:gd name="T94" fmla="*/ 2 w 153"/>
                <a:gd name="T95" fmla="*/ 75 h 149"/>
                <a:gd name="T96" fmla="*/ 0 w 153"/>
                <a:gd name="T97" fmla="*/ 110 h 149"/>
                <a:gd name="T98" fmla="*/ 7 w 153"/>
                <a:gd name="T99" fmla="*/ 140 h 149"/>
                <a:gd name="T100" fmla="*/ 33 w 153"/>
                <a:gd name="T101" fmla="*/ 149 h 149"/>
                <a:gd name="T102" fmla="*/ 68 w 153"/>
                <a:gd name="T103" fmla="*/ 149 h 149"/>
                <a:gd name="T104" fmla="*/ 120 w 153"/>
                <a:gd name="T10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149">
                  <a:moveTo>
                    <a:pt x="111" y="72"/>
                  </a:moveTo>
                  <a:cubicBezTo>
                    <a:pt x="109" y="70"/>
                    <a:pt x="108" y="58"/>
                    <a:pt x="109" y="58"/>
                  </a:cubicBezTo>
                  <a:cubicBezTo>
                    <a:pt x="110" y="58"/>
                    <a:pt x="110" y="58"/>
                    <a:pt x="110" y="58"/>
                  </a:cubicBezTo>
                  <a:cubicBezTo>
                    <a:pt x="111" y="60"/>
                    <a:pt x="112" y="64"/>
                    <a:pt x="112" y="67"/>
                  </a:cubicBezTo>
                  <a:cubicBezTo>
                    <a:pt x="112" y="70"/>
                    <a:pt x="112" y="72"/>
                    <a:pt x="111" y="72"/>
                  </a:cubicBezTo>
                  <a:moveTo>
                    <a:pt x="111" y="87"/>
                  </a:moveTo>
                  <a:cubicBezTo>
                    <a:pt x="110" y="91"/>
                    <a:pt x="109" y="93"/>
                    <a:pt x="108" y="92"/>
                  </a:cubicBezTo>
                  <a:cubicBezTo>
                    <a:pt x="106" y="88"/>
                    <a:pt x="108" y="77"/>
                    <a:pt x="110" y="78"/>
                  </a:cubicBezTo>
                  <a:cubicBezTo>
                    <a:pt x="110" y="78"/>
                    <a:pt x="110" y="78"/>
                    <a:pt x="110" y="78"/>
                  </a:cubicBezTo>
                  <a:cubicBezTo>
                    <a:pt x="112" y="80"/>
                    <a:pt x="111" y="85"/>
                    <a:pt x="111" y="87"/>
                  </a:cubicBezTo>
                  <a:moveTo>
                    <a:pt x="108" y="113"/>
                  </a:moveTo>
                  <a:cubicBezTo>
                    <a:pt x="106" y="117"/>
                    <a:pt x="105" y="119"/>
                    <a:pt x="104" y="118"/>
                  </a:cubicBezTo>
                  <a:cubicBezTo>
                    <a:pt x="103" y="116"/>
                    <a:pt x="108" y="103"/>
                    <a:pt x="110" y="104"/>
                  </a:cubicBezTo>
                  <a:cubicBezTo>
                    <a:pt x="110" y="104"/>
                    <a:pt x="110" y="104"/>
                    <a:pt x="110" y="104"/>
                  </a:cubicBezTo>
                  <a:cubicBezTo>
                    <a:pt x="110" y="106"/>
                    <a:pt x="109" y="110"/>
                    <a:pt x="108" y="113"/>
                  </a:cubicBezTo>
                  <a:moveTo>
                    <a:pt x="100" y="111"/>
                  </a:moveTo>
                  <a:cubicBezTo>
                    <a:pt x="98" y="108"/>
                    <a:pt x="103" y="97"/>
                    <a:pt x="106" y="98"/>
                  </a:cubicBezTo>
                  <a:cubicBezTo>
                    <a:pt x="106" y="98"/>
                    <a:pt x="106" y="98"/>
                    <a:pt x="106" y="98"/>
                  </a:cubicBezTo>
                  <a:cubicBezTo>
                    <a:pt x="107" y="100"/>
                    <a:pt x="106" y="105"/>
                    <a:pt x="105" y="108"/>
                  </a:cubicBezTo>
                  <a:cubicBezTo>
                    <a:pt x="103" y="112"/>
                    <a:pt x="101" y="114"/>
                    <a:pt x="100" y="111"/>
                  </a:cubicBezTo>
                  <a:moveTo>
                    <a:pt x="97" y="132"/>
                  </a:moveTo>
                  <a:cubicBezTo>
                    <a:pt x="94" y="135"/>
                    <a:pt x="92" y="137"/>
                    <a:pt x="92" y="135"/>
                  </a:cubicBezTo>
                  <a:cubicBezTo>
                    <a:pt x="92" y="133"/>
                    <a:pt x="99" y="122"/>
                    <a:pt x="101" y="124"/>
                  </a:cubicBezTo>
                  <a:cubicBezTo>
                    <a:pt x="101" y="124"/>
                    <a:pt x="101" y="124"/>
                    <a:pt x="101" y="124"/>
                  </a:cubicBezTo>
                  <a:cubicBezTo>
                    <a:pt x="101" y="125"/>
                    <a:pt x="99" y="129"/>
                    <a:pt x="97" y="132"/>
                  </a:cubicBezTo>
                  <a:moveTo>
                    <a:pt x="88" y="129"/>
                  </a:moveTo>
                  <a:cubicBezTo>
                    <a:pt x="87" y="125"/>
                    <a:pt x="94" y="116"/>
                    <a:pt x="97" y="118"/>
                  </a:cubicBezTo>
                  <a:cubicBezTo>
                    <a:pt x="97" y="118"/>
                    <a:pt x="97" y="118"/>
                    <a:pt x="97" y="118"/>
                  </a:cubicBezTo>
                  <a:cubicBezTo>
                    <a:pt x="98" y="120"/>
                    <a:pt x="96" y="124"/>
                    <a:pt x="94" y="127"/>
                  </a:cubicBezTo>
                  <a:cubicBezTo>
                    <a:pt x="91" y="131"/>
                    <a:pt x="88" y="132"/>
                    <a:pt x="88" y="129"/>
                  </a:cubicBezTo>
                  <a:moveTo>
                    <a:pt x="80" y="121"/>
                  </a:moveTo>
                  <a:cubicBezTo>
                    <a:pt x="79" y="116"/>
                    <a:pt x="85" y="108"/>
                    <a:pt x="89" y="111"/>
                  </a:cubicBezTo>
                  <a:cubicBezTo>
                    <a:pt x="92" y="113"/>
                    <a:pt x="90" y="118"/>
                    <a:pt x="88" y="121"/>
                  </a:cubicBezTo>
                  <a:cubicBezTo>
                    <a:pt x="85" y="125"/>
                    <a:pt x="81" y="125"/>
                    <a:pt x="80" y="121"/>
                  </a:cubicBezTo>
                  <a:moveTo>
                    <a:pt x="80" y="143"/>
                  </a:moveTo>
                  <a:cubicBezTo>
                    <a:pt x="76" y="146"/>
                    <a:pt x="73" y="146"/>
                    <a:pt x="73" y="144"/>
                  </a:cubicBezTo>
                  <a:cubicBezTo>
                    <a:pt x="73" y="140"/>
                    <a:pt x="81" y="133"/>
                    <a:pt x="84" y="135"/>
                  </a:cubicBezTo>
                  <a:cubicBezTo>
                    <a:pt x="85" y="137"/>
                    <a:pt x="82" y="141"/>
                    <a:pt x="80" y="143"/>
                  </a:cubicBezTo>
                  <a:moveTo>
                    <a:pt x="66" y="137"/>
                  </a:moveTo>
                  <a:cubicBezTo>
                    <a:pt x="66" y="133"/>
                    <a:pt x="73" y="126"/>
                    <a:pt x="77" y="129"/>
                  </a:cubicBezTo>
                  <a:cubicBezTo>
                    <a:pt x="79" y="131"/>
                    <a:pt x="77" y="135"/>
                    <a:pt x="74" y="137"/>
                  </a:cubicBezTo>
                  <a:cubicBezTo>
                    <a:pt x="70" y="140"/>
                    <a:pt x="66" y="140"/>
                    <a:pt x="66" y="137"/>
                  </a:cubicBezTo>
                  <a:moveTo>
                    <a:pt x="56" y="129"/>
                  </a:moveTo>
                  <a:cubicBezTo>
                    <a:pt x="56" y="125"/>
                    <a:pt x="62" y="119"/>
                    <a:pt x="67" y="121"/>
                  </a:cubicBezTo>
                  <a:cubicBezTo>
                    <a:pt x="69" y="123"/>
                    <a:pt x="68" y="128"/>
                    <a:pt x="65" y="130"/>
                  </a:cubicBezTo>
                  <a:cubicBezTo>
                    <a:pt x="61" y="134"/>
                    <a:pt x="56" y="133"/>
                    <a:pt x="56" y="129"/>
                  </a:cubicBezTo>
                  <a:moveTo>
                    <a:pt x="44" y="122"/>
                  </a:moveTo>
                  <a:cubicBezTo>
                    <a:pt x="44" y="117"/>
                    <a:pt x="49" y="111"/>
                    <a:pt x="54" y="114"/>
                  </a:cubicBezTo>
                  <a:cubicBezTo>
                    <a:pt x="57" y="116"/>
                    <a:pt x="56" y="120"/>
                    <a:pt x="54" y="123"/>
                  </a:cubicBezTo>
                  <a:cubicBezTo>
                    <a:pt x="50" y="127"/>
                    <a:pt x="44" y="126"/>
                    <a:pt x="44" y="122"/>
                  </a:cubicBezTo>
                  <a:moveTo>
                    <a:pt x="50" y="144"/>
                  </a:moveTo>
                  <a:cubicBezTo>
                    <a:pt x="46" y="147"/>
                    <a:pt x="41" y="147"/>
                    <a:pt x="41" y="143"/>
                  </a:cubicBezTo>
                  <a:cubicBezTo>
                    <a:pt x="42" y="140"/>
                    <a:pt x="49" y="134"/>
                    <a:pt x="53" y="137"/>
                  </a:cubicBezTo>
                  <a:cubicBezTo>
                    <a:pt x="55" y="138"/>
                    <a:pt x="53" y="142"/>
                    <a:pt x="50" y="144"/>
                  </a:cubicBezTo>
                  <a:moveTo>
                    <a:pt x="31" y="137"/>
                  </a:moveTo>
                  <a:cubicBezTo>
                    <a:pt x="32" y="133"/>
                    <a:pt x="37" y="128"/>
                    <a:pt x="42" y="130"/>
                  </a:cubicBezTo>
                  <a:cubicBezTo>
                    <a:pt x="44" y="132"/>
                    <a:pt x="43" y="135"/>
                    <a:pt x="40" y="138"/>
                  </a:cubicBezTo>
                  <a:cubicBezTo>
                    <a:pt x="37" y="141"/>
                    <a:pt x="31" y="141"/>
                    <a:pt x="31" y="137"/>
                  </a:cubicBezTo>
                  <a:moveTo>
                    <a:pt x="29" y="131"/>
                  </a:moveTo>
                  <a:cubicBezTo>
                    <a:pt x="26" y="135"/>
                    <a:pt x="20" y="135"/>
                    <a:pt x="20" y="130"/>
                  </a:cubicBezTo>
                  <a:cubicBezTo>
                    <a:pt x="20" y="126"/>
                    <a:pt x="25" y="121"/>
                    <a:pt x="29" y="123"/>
                  </a:cubicBezTo>
                  <a:cubicBezTo>
                    <a:pt x="32" y="125"/>
                    <a:pt x="31" y="129"/>
                    <a:pt x="29" y="131"/>
                  </a:cubicBezTo>
                  <a:moveTo>
                    <a:pt x="17" y="145"/>
                  </a:moveTo>
                  <a:cubicBezTo>
                    <a:pt x="14" y="148"/>
                    <a:pt x="9" y="148"/>
                    <a:pt x="9" y="144"/>
                  </a:cubicBezTo>
                  <a:cubicBezTo>
                    <a:pt x="9" y="141"/>
                    <a:pt x="14" y="136"/>
                    <a:pt x="18" y="138"/>
                  </a:cubicBezTo>
                  <a:cubicBezTo>
                    <a:pt x="21" y="140"/>
                    <a:pt x="20" y="143"/>
                    <a:pt x="17" y="145"/>
                  </a:cubicBezTo>
                  <a:moveTo>
                    <a:pt x="7" y="124"/>
                  </a:moveTo>
                  <a:cubicBezTo>
                    <a:pt x="6" y="120"/>
                    <a:pt x="11" y="115"/>
                    <a:pt x="15" y="117"/>
                  </a:cubicBezTo>
                  <a:cubicBezTo>
                    <a:pt x="19" y="119"/>
                    <a:pt x="18" y="123"/>
                    <a:pt x="17" y="125"/>
                  </a:cubicBezTo>
                  <a:cubicBezTo>
                    <a:pt x="14" y="129"/>
                    <a:pt x="8" y="130"/>
                    <a:pt x="7" y="124"/>
                  </a:cubicBezTo>
                  <a:moveTo>
                    <a:pt x="7" y="81"/>
                  </a:moveTo>
                  <a:cubicBezTo>
                    <a:pt x="6" y="76"/>
                    <a:pt x="10" y="70"/>
                    <a:pt x="16" y="72"/>
                  </a:cubicBezTo>
                  <a:cubicBezTo>
                    <a:pt x="21" y="74"/>
                    <a:pt x="21" y="79"/>
                    <a:pt x="19" y="82"/>
                  </a:cubicBezTo>
                  <a:cubicBezTo>
                    <a:pt x="16" y="88"/>
                    <a:pt x="9" y="87"/>
                    <a:pt x="7" y="81"/>
                  </a:cubicBezTo>
                  <a:moveTo>
                    <a:pt x="6" y="35"/>
                  </a:moveTo>
                  <a:cubicBezTo>
                    <a:pt x="5" y="30"/>
                    <a:pt x="10" y="25"/>
                    <a:pt x="16" y="27"/>
                  </a:cubicBezTo>
                  <a:cubicBezTo>
                    <a:pt x="20" y="29"/>
                    <a:pt x="20" y="33"/>
                    <a:pt x="18" y="36"/>
                  </a:cubicBezTo>
                  <a:cubicBezTo>
                    <a:pt x="15" y="41"/>
                    <a:pt x="7" y="41"/>
                    <a:pt x="6" y="35"/>
                  </a:cubicBezTo>
                  <a:moveTo>
                    <a:pt x="25" y="12"/>
                  </a:moveTo>
                  <a:cubicBezTo>
                    <a:pt x="29" y="14"/>
                    <a:pt x="28" y="18"/>
                    <a:pt x="27" y="19"/>
                  </a:cubicBezTo>
                  <a:cubicBezTo>
                    <a:pt x="24" y="24"/>
                    <a:pt x="16" y="23"/>
                    <a:pt x="15" y="19"/>
                  </a:cubicBezTo>
                  <a:cubicBezTo>
                    <a:pt x="15" y="15"/>
                    <a:pt x="20" y="11"/>
                    <a:pt x="25" y="12"/>
                  </a:cubicBezTo>
                  <a:moveTo>
                    <a:pt x="33" y="1"/>
                  </a:moveTo>
                  <a:cubicBezTo>
                    <a:pt x="37" y="2"/>
                    <a:pt x="36" y="5"/>
                    <a:pt x="35" y="7"/>
                  </a:cubicBezTo>
                  <a:cubicBezTo>
                    <a:pt x="32" y="10"/>
                    <a:pt x="25" y="9"/>
                    <a:pt x="25" y="5"/>
                  </a:cubicBezTo>
                  <a:cubicBezTo>
                    <a:pt x="25" y="2"/>
                    <a:pt x="29" y="0"/>
                    <a:pt x="33" y="1"/>
                  </a:cubicBezTo>
                  <a:moveTo>
                    <a:pt x="40" y="18"/>
                  </a:moveTo>
                  <a:cubicBezTo>
                    <a:pt x="44" y="20"/>
                    <a:pt x="44" y="24"/>
                    <a:pt x="43" y="26"/>
                  </a:cubicBezTo>
                  <a:cubicBezTo>
                    <a:pt x="40" y="30"/>
                    <a:pt x="33" y="29"/>
                    <a:pt x="32" y="24"/>
                  </a:cubicBezTo>
                  <a:cubicBezTo>
                    <a:pt x="30" y="20"/>
                    <a:pt x="35" y="16"/>
                    <a:pt x="40" y="18"/>
                  </a:cubicBezTo>
                  <a:moveTo>
                    <a:pt x="46" y="6"/>
                  </a:moveTo>
                  <a:cubicBezTo>
                    <a:pt x="50" y="7"/>
                    <a:pt x="50" y="10"/>
                    <a:pt x="49" y="12"/>
                  </a:cubicBezTo>
                  <a:cubicBezTo>
                    <a:pt x="47" y="15"/>
                    <a:pt x="40" y="15"/>
                    <a:pt x="39" y="11"/>
                  </a:cubicBezTo>
                  <a:cubicBezTo>
                    <a:pt x="38" y="7"/>
                    <a:pt x="42" y="4"/>
                    <a:pt x="46" y="6"/>
                  </a:cubicBezTo>
                  <a:moveTo>
                    <a:pt x="55" y="24"/>
                  </a:moveTo>
                  <a:cubicBezTo>
                    <a:pt x="59" y="26"/>
                    <a:pt x="59" y="30"/>
                    <a:pt x="58" y="32"/>
                  </a:cubicBezTo>
                  <a:cubicBezTo>
                    <a:pt x="56" y="37"/>
                    <a:pt x="50" y="36"/>
                    <a:pt x="48" y="32"/>
                  </a:cubicBezTo>
                  <a:cubicBezTo>
                    <a:pt x="46" y="27"/>
                    <a:pt x="50" y="22"/>
                    <a:pt x="55" y="24"/>
                  </a:cubicBezTo>
                  <a:moveTo>
                    <a:pt x="58" y="11"/>
                  </a:moveTo>
                  <a:cubicBezTo>
                    <a:pt x="58" y="11"/>
                    <a:pt x="59" y="11"/>
                    <a:pt x="59" y="11"/>
                  </a:cubicBezTo>
                  <a:cubicBezTo>
                    <a:pt x="62" y="13"/>
                    <a:pt x="63" y="16"/>
                    <a:pt x="62" y="18"/>
                  </a:cubicBezTo>
                  <a:cubicBezTo>
                    <a:pt x="61" y="21"/>
                    <a:pt x="55" y="21"/>
                    <a:pt x="53" y="17"/>
                  </a:cubicBezTo>
                  <a:cubicBezTo>
                    <a:pt x="51" y="13"/>
                    <a:pt x="54" y="10"/>
                    <a:pt x="58" y="11"/>
                  </a:cubicBezTo>
                  <a:moveTo>
                    <a:pt x="60" y="1"/>
                  </a:moveTo>
                  <a:cubicBezTo>
                    <a:pt x="60" y="1"/>
                    <a:pt x="60" y="1"/>
                    <a:pt x="61" y="1"/>
                  </a:cubicBezTo>
                  <a:cubicBezTo>
                    <a:pt x="63" y="3"/>
                    <a:pt x="64" y="5"/>
                    <a:pt x="64" y="6"/>
                  </a:cubicBezTo>
                  <a:cubicBezTo>
                    <a:pt x="63" y="9"/>
                    <a:pt x="59" y="9"/>
                    <a:pt x="57" y="6"/>
                  </a:cubicBezTo>
                  <a:cubicBezTo>
                    <a:pt x="55" y="3"/>
                    <a:pt x="57" y="1"/>
                    <a:pt x="60" y="1"/>
                  </a:cubicBezTo>
                  <a:moveTo>
                    <a:pt x="68" y="31"/>
                  </a:moveTo>
                  <a:cubicBezTo>
                    <a:pt x="68" y="31"/>
                    <a:pt x="69" y="31"/>
                    <a:pt x="69" y="31"/>
                  </a:cubicBezTo>
                  <a:cubicBezTo>
                    <a:pt x="73" y="33"/>
                    <a:pt x="74" y="37"/>
                    <a:pt x="73" y="40"/>
                  </a:cubicBezTo>
                  <a:cubicBezTo>
                    <a:pt x="72" y="44"/>
                    <a:pt x="66" y="44"/>
                    <a:pt x="64" y="39"/>
                  </a:cubicBezTo>
                  <a:cubicBezTo>
                    <a:pt x="61" y="35"/>
                    <a:pt x="64" y="30"/>
                    <a:pt x="68" y="31"/>
                  </a:cubicBezTo>
                  <a:moveTo>
                    <a:pt x="70" y="16"/>
                  </a:moveTo>
                  <a:cubicBezTo>
                    <a:pt x="70" y="16"/>
                    <a:pt x="70" y="17"/>
                    <a:pt x="71" y="17"/>
                  </a:cubicBezTo>
                  <a:cubicBezTo>
                    <a:pt x="74" y="19"/>
                    <a:pt x="75" y="22"/>
                    <a:pt x="75" y="24"/>
                  </a:cubicBezTo>
                  <a:cubicBezTo>
                    <a:pt x="74" y="28"/>
                    <a:pt x="70" y="28"/>
                    <a:pt x="67" y="24"/>
                  </a:cubicBezTo>
                  <a:cubicBezTo>
                    <a:pt x="65" y="20"/>
                    <a:pt x="66" y="16"/>
                    <a:pt x="70" y="16"/>
                  </a:cubicBezTo>
                  <a:moveTo>
                    <a:pt x="68" y="5"/>
                  </a:moveTo>
                  <a:cubicBezTo>
                    <a:pt x="69" y="5"/>
                    <a:pt x="70" y="6"/>
                    <a:pt x="70" y="6"/>
                  </a:cubicBezTo>
                  <a:cubicBezTo>
                    <a:pt x="72" y="7"/>
                    <a:pt x="74" y="10"/>
                    <a:pt x="74" y="11"/>
                  </a:cubicBezTo>
                  <a:cubicBezTo>
                    <a:pt x="74" y="14"/>
                    <a:pt x="72" y="14"/>
                    <a:pt x="70" y="12"/>
                  </a:cubicBezTo>
                  <a:cubicBezTo>
                    <a:pt x="66" y="10"/>
                    <a:pt x="66" y="5"/>
                    <a:pt x="68" y="5"/>
                  </a:cubicBezTo>
                  <a:moveTo>
                    <a:pt x="71" y="1"/>
                  </a:moveTo>
                  <a:cubicBezTo>
                    <a:pt x="71" y="1"/>
                    <a:pt x="72" y="1"/>
                    <a:pt x="72" y="1"/>
                  </a:cubicBezTo>
                  <a:cubicBezTo>
                    <a:pt x="73" y="2"/>
                    <a:pt x="76" y="4"/>
                    <a:pt x="77" y="5"/>
                  </a:cubicBezTo>
                  <a:cubicBezTo>
                    <a:pt x="78" y="6"/>
                    <a:pt x="78" y="7"/>
                    <a:pt x="77" y="7"/>
                  </a:cubicBezTo>
                  <a:cubicBezTo>
                    <a:pt x="75" y="7"/>
                    <a:pt x="71" y="1"/>
                    <a:pt x="71" y="1"/>
                  </a:cubicBezTo>
                  <a:moveTo>
                    <a:pt x="83" y="16"/>
                  </a:moveTo>
                  <a:cubicBezTo>
                    <a:pt x="84" y="18"/>
                    <a:pt x="83" y="19"/>
                    <a:pt x="81" y="18"/>
                  </a:cubicBezTo>
                  <a:cubicBezTo>
                    <a:pt x="78" y="16"/>
                    <a:pt x="75" y="10"/>
                    <a:pt x="77" y="10"/>
                  </a:cubicBezTo>
                  <a:cubicBezTo>
                    <a:pt x="78" y="10"/>
                    <a:pt x="78" y="10"/>
                    <a:pt x="78" y="10"/>
                  </a:cubicBezTo>
                  <a:cubicBezTo>
                    <a:pt x="80" y="12"/>
                    <a:pt x="82" y="14"/>
                    <a:pt x="83" y="16"/>
                  </a:cubicBezTo>
                  <a:moveTo>
                    <a:pt x="79" y="6"/>
                  </a:moveTo>
                  <a:cubicBezTo>
                    <a:pt x="79" y="5"/>
                    <a:pt x="86" y="13"/>
                    <a:pt x="85" y="13"/>
                  </a:cubicBezTo>
                  <a:cubicBezTo>
                    <a:pt x="85" y="14"/>
                    <a:pt x="78" y="6"/>
                    <a:pt x="79" y="6"/>
                  </a:cubicBezTo>
                  <a:moveTo>
                    <a:pt x="91" y="21"/>
                  </a:moveTo>
                  <a:cubicBezTo>
                    <a:pt x="92" y="23"/>
                    <a:pt x="92" y="25"/>
                    <a:pt x="91" y="24"/>
                  </a:cubicBezTo>
                  <a:cubicBezTo>
                    <a:pt x="88" y="23"/>
                    <a:pt x="84" y="15"/>
                    <a:pt x="85" y="14"/>
                  </a:cubicBezTo>
                  <a:cubicBezTo>
                    <a:pt x="85" y="14"/>
                    <a:pt x="85" y="15"/>
                    <a:pt x="86" y="15"/>
                  </a:cubicBezTo>
                  <a:cubicBezTo>
                    <a:pt x="88" y="16"/>
                    <a:pt x="90" y="19"/>
                    <a:pt x="91" y="21"/>
                  </a:cubicBezTo>
                  <a:moveTo>
                    <a:pt x="91" y="19"/>
                  </a:moveTo>
                  <a:cubicBezTo>
                    <a:pt x="91" y="19"/>
                    <a:pt x="92" y="19"/>
                    <a:pt x="92" y="19"/>
                  </a:cubicBezTo>
                  <a:cubicBezTo>
                    <a:pt x="93" y="20"/>
                    <a:pt x="96" y="24"/>
                    <a:pt x="97" y="26"/>
                  </a:cubicBezTo>
                  <a:cubicBezTo>
                    <a:pt x="98" y="28"/>
                    <a:pt x="99" y="30"/>
                    <a:pt x="98" y="30"/>
                  </a:cubicBezTo>
                  <a:cubicBezTo>
                    <a:pt x="96" y="29"/>
                    <a:pt x="91" y="19"/>
                    <a:pt x="91" y="19"/>
                  </a:cubicBezTo>
                  <a:moveTo>
                    <a:pt x="99" y="34"/>
                  </a:moveTo>
                  <a:cubicBezTo>
                    <a:pt x="99" y="34"/>
                    <a:pt x="99" y="34"/>
                    <a:pt x="99" y="34"/>
                  </a:cubicBezTo>
                  <a:cubicBezTo>
                    <a:pt x="101" y="36"/>
                    <a:pt x="103" y="40"/>
                    <a:pt x="104" y="43"/>
                  </a:cubicBezTo>
                  <a:cubicBezTo>
                    <a:pt x="105" y="46"/>
                    <a:pt x="104" y="47"/>
                    <a:pt x="103" y="46"/>
                  </a:cubicBezTo>
                  <a:cubicBezTo>
                    <a:pt x="100" y="45"/>
                    <a:pt x="97" y="34"/>
                    <a:pt x="99" y="34"/>
                  </a:cubicBezTo>
                  <a:moveTo>
                    <a:pt x="103" y="65"/>
                  </a:moveTo>
                  <a:cubicBezTo>
                    <a:pt x="100" y="61"/>
                    <a:pt x="99" y="52"/>
                    <a:pt x="102" y="52"/>
                  </a:cubicBezTo>
                  <a:cubicBezTo>
                    <a:pt x="103" y="51"/>
                    <a:pt x="103" y="52"/>
                    <a:pt x="103" y="52"/>
                  </a:cubicBezTo>
                  <a:cubicBezTo>
                    <a:pt x="106" y="54"/>
                    <a:pt x="107" y="59"/>
                    <a:pt x="107" y="61"/>
                  </a:cubicBezTo>
                  <a:cubicBezTo>
                    <a:pt x="106" y="65"/>
                    <a:pt x="105" y="66"/>
                    <a:pt x="103" y="65"/>
                  </a:cubicBezTo>
                  <a:moveTo>
                    <a:pt x="99" y="84"/>
                  </a:moveTo>
                  <a:cubicBezTo>
                    <a:pt x="97" y="79"/>
                    <a:pt x="99" y="69"/>
                    <a:pt x="102" y="71"/>
                  </a:cubicBezTo>
                  <a:cubicBezTo>
                    <a:pt x="103" y="71"/>
                    <a:pt x="103" y="71"/>
                    <a:pt x="103" y="71"/>
                  </a:cubicBezTo>
                  <a:cubicBezTo>
                    <a:pt x="105" y="73"/>
                    <a:pt x="106" y="78"/>
                    <a:pt x="105" y="81"/>
                  </a:cubicBezTo>
                  <a:cubicBezTo>
                    <a:pt x="104" y="85"/>
                    <a:pt x="101" y="87"/>
                    <a:pt x="99" y="84"/>
                  </a:cubicBezTo>
                  <a:moveTo>
                    <a:pt x="98" y="91"/>
                  </a:moveTo>
                  <a:cubicBezTo>
                    <a:pt x="98" y="91"/>
                    <a:pt x="98" y="91"/>
                    <a:pt x="98" y="91"/>
                  </a:cubicBezTo>
                  <a:cubicBezTo>
                    <a:pt x="101" y="93"/>
                    <a:pt x="100" y="99"/>
                    <a:pt x="98" y="101"/>
                  </a:cubicBezTo>
                  <a:cubicBezTo>
                    <a:pt x="96" y="106"/>
                    <a:pt x="93" y="107"/>
                    <a:pt x="91" y="103"/>
                  </a:cubicBezTo>
                  <a:cubicBezTo>
                    <a:pt x="89" y="98"/>
                    <a:pt x="94" y="89"/>
                    <a:pt x="98" y="91"/>
                  </a:cubicBezTo>
                  <a:moveTo>
                    <a:pt x="97" y="54"/>
                  </a:moveTo>
                  <a:cubicBezTo>
                    <a:pt x="97" y="58"/>
                    <a:pt x="94" y="59"/>
                    <a:pt x="92" y="56"/>
                  </a:cubicBezTo>
                  <a:cubicBezTo>
                    <a:pt x="89" y="52"/>
                    <a:pt x="89" y="44"/>
                    <a:pt x="93" y="45"/>
                  </a:cubicBezTo>
                  <a:cubicBezTo>
                    <a:pt x="93" y="45"/>
                    <a:pt x="94" y="45"/>
                    <a:pt x="94" y="45"/>
                  </a:cubicBezTo>
                  <a:cubicBezTo>
                    <a:pt x="97" y="47"/>
                    <a:pt x="98" y="52"/>
                    <a:pt x="97" y="54"/>
                  </a:cubicBezTo>
                  <a:moveTo>
                    <a:pt x="93" y="39"/>
                  </a:moveTo>
                  <a:cubicBezTo>
                    <a:pt x="89" y="36"/>
                    <a:pt x="88" y="28"/>
                    <a:pt x="90" y="28"/>
                  </a:cubicBezTo>
                  <a:cubicBezTo>
                    <a:pt x="91" y="28"/>
                    <a:pt x="91" y="28"/>
                    <a:pt x="92" y="29"/>
                  </a:cubicBezTo>
                  <a:cubicBezTo>
                    <a:pt x="94" y="30"/>
                    <a:pt x="96" y="35"/>
                    <a:pt x="96" y="37"/>
                  </a:cubicBezTo>
                  <a:cubicBezTo>
                    <a:pt x="97" y="40"/>
                    <a:pt x="95" y="41"/>
                    <a:pt x="93" y="39"/>
                  </a:cubicBezTo>
                  <a:moveTo>
                    <a:pt x="87" y="75"/>
                  </a:moveTo>
                  <a:cubicBezTo>
                    <a:pt x="85" y="70"/>
                    <a:pt x="88" y="62"/>
                    <a:pt x="92" y="63"/>
                  </a:cubicBezTo>
                  <a:cubicBezTo>
                    <a:pt x="92" y="63"/>
                    <a:pt x="92" y="63"/>
                    <a:pt x="92" y="64"/>
                  </a:cubicBezTo>
                  <a:cubicBezTo>
                    <a:pt x="96" y="66"/>
                    <a:pt x="96" y="71"/>
                    <a:pt x="95" y="74"/>
                  </a:cubicBezTo>
                  <a:cubicBezTo>
                    <a:pt x="94" y="78"/>
                    <a:pt x="90" y="79"/>
                    <a:pt x="87" y="75"/>
                  </a:cubicBezTo>
                  <a:moveTo>
                    <a:pt x="80" y="94"/>
                  </a:moveTo>
                  <a:cubicBezTo>
                    <a:pt x="78" y="88"/>
                    <a:pt x="83" y="81"/>
                    <a:pt x="87" y="83"/>
                  </a:cubicBezTo>
                  <a:cubicBezTo>
                    <a:pt x="87" y="83"/>
                    <a:pt x="87" y="83"/>
                    <a:pt x="87" y="83"/>
                  </a:cubicBezTo>
                  <a:cubicBezTo>
                    <a:pt x="90" y="86"/>
                    <a:pt x="90" y="91"/>
                    <a:pt x="88" y="94"/>
                  </a:cubicBezTo>
                  <a:cubicBezTo>
                    <a:pt x="86" y="99"/>
                    <a:pt x="81" y="99"/>
                    <a:pt x="80" y="94"/>
                  </a:cubicBezTo>
                  <a:moveTo>
                    <a:pt x="78" y="103"/>
                  </a:moveTo>
                  <a:cubicBezTo>
                    <a:pt x="81" y="106"/>
                    <a:pt x="80" y="110"/>
                    <a:pt x="78" y="113"/>
                  </a:cubicBezTo>
                  <a:cubicBezTo>
                    <a:pt x="75" y="118"/>
                    <a:pt x="69" y="117"/>
                    <a:pt x="69" y="113"/>
                  </a:cubicBezTo>
                  <a:cubicBezTo>
                    <a:pt x="68" y="107"/>
                    <a:pt x="74" y="101"/>
                    <a:pt x="78" y="103"/>
                  </a:cubicBezTo>
                  <a:moveTo>
                    <a:pt x="79" y="55"/>
                  </a:moveTo>
                  <a:cubicBezTo>
                    <a:pt x="79" y="55"/>
                    <a:pt x="79" y="56"/>
                    <a:pt x="80" y="56"/>
                  </a:cubicBezTo>
                  <a:cubicBezTo>
                    <a:pt x="83" y="58"/>
                    <a:pt x="84" y="63"/>
                    <a:pt x="83" y="66"/>
                  </a:cubicBezTo>
                  <a:cubicBezTo>
                    <a:pt x="81" y="70"/>
                    <a:pt x="76" y="71"/>
                    <a:pt x="74" y="66"/>
                  </a:cubicBezTo>
                  <a:cubicBezTo>
                    <a:pt x="71" y="61"/>
                    <a:pt x="74" y="54"/>
                    <a:pt x="79" y="55"/>
                  </a:cubicBezTo>
                  <a:moveTo>
                    <a:pt x="80" y="22"/>
                  </a:moveTo>
                  <a:cubicBezTo>
                    <a:pt x="81" y="22"/>
                    <a:pt x="81" y="23"/>
                    <a:pt x="82" y="23"/>
                  </a:cubicBezTo>
                  <a:cubicBezTo>
                    <a:pt x="85" y="25"/>
                    <a:pt x="86" y="28"/>
                    <a:pt x="86" y="30"/>
                  </a:cubicBezTo>
                  <a:cubicBezTo>
                    <a:pt x="86" y="34"/>
                    <a:pt x="84" y="34"/>
                    <a:pt x="81" y="32"/>
                  </a:cubicBezTo>
                  <a:cubicBezTo>
                    <a:pt x="78" y="29"/>
                    <a:pt x="77" y="22"/>
                    <a:pt x="80" y="22"/>
                  </a:cubicBezTo>
                  <a:moveTo>
                    <a:pt x="81" y="38"/>
                  </a:moveTo>
                  <a:cubicBezTo>
                    <a:pt x="81" y="38"/>
                    <a:pt x="82" y="38"/>
                    <a:pt x="82" y="38"/>
                  </a:cubicBezTo>
                  <a:cubicBezTo>
                    <a:pt x="86" y="40"/>
                    <a:pt x="87" y="45"/>
                    <a:pt x="86" y="47"/>
                  </a:cubicBezTo>
                  <a:cubicBezTo>
                    <a:pt x="85" y="51"/>
                    <a:pt x="81" y="52"/>
                    <a:pt x="79" y="48"/>
                  </a:cubicBezTo>
                  <a:cubicBezTo>
                    <a:pt x="76" y="43"/>
                    <a:pt x="77" y="37"/>
                    <a:pt x="81" y="38"/>
                  </a:cubicBezTo>
                  <a:moveTo>
                    <a:pt x="65" y="85"/>
                  </a:moveTo>
                  <a:cubicBezTo>
                    <a:pt x="64" y="80"/>
                    <a:pt x="68" y="72"/>
                    <a:pt x="74" y="75"/>
                  </a:cubicBezTo>
                  <a:cubicBezTo>
                    <a:pt x="78" y="78"/>
                    <a:pt x="77" y="83"/>
                    <a:pt x="76" y="86"/>
                  </a:cubicBezTo>
                  <a:cubicBezTo>
                    <a:pt x="73" y="91"/>
                    <a:pt x="67" y="91"/>
                    <a:pt x="65" y="85"/>
                  </a:cubicBezTo>
                  <a:moveTo>
                    <a:pt x="65" y="95"/>
                  </a:moveTo>
                  <a:cubicBezTo>
                    <a:pt x="69" y="98"/>
                    <a:pt x="68" y="102"/>
                    <a:pt x="66" y="105"/>
                  </a:cubicBezTo>
                  <a:cubicBezTo>
                    <a:pt x="62" y="110"/>
                    <a:pt x="56" y="109"/>
                    <a:pt x="55" y="104"/>
                  </a:cubicBezTo>
                  <a:cubicBezTo>
                    <a:pt x="54" y="99"/>
                    <a:pt x="60" y="93"/>
                    <a:pt x="65" y="95"/>
                  </a:cubicBezTo>
                  <a:moveTo>
                    <a:pt x="64" y="48"/>
                  </a:moveTo>
                  <a:cubicBezTo>
                    <a:pt x="65" y="48"/>
                    <a:pt x="65" y="48"/>
                    <a:pt x="65" y="48"/>
                  </a:cubicBezTo>
                  <a:cubicBezTo>
                    <a:pt x="69" y="50"/>
                    <a:pt x="69" y="55"/>
                    <a:pt x="68" y="58"/>
                  </a:cubicBezTo>
                  <a:cubicBezTo>
                    <a:pt x="66" y="63"/>
                    <a:pt x="60" y="63"/>
                    <a:pt x="58" y="57"/>
                  </a:cubicBezTo>
                  <a:cubicBezTo>
                    <a:pt x="55" y="52"/>
                    <a:pt x="59" y="46"/>
                    <a:pt x="64" y="48"/>
                  </a:cubicBezTo>
                  <a:moveTo>
                    <a:pt x="50" y="77"/>
                  </a:moveTo>
                  <a:cubicBezTo>
                    <a:pt x="48" y="71"/>
                    <a:pt x="53" y="64"/>
                    <a:pt x="59" y="67"/>
                  </a:cubicBezTo>
                  <a:cubicBezTo>
                    <a:pt x="63" y="69"/>
                    <a:pt x="62" y="74"/>
                    <a:pt x="61" y="77"/>
                  </a:cubicBezTo>
                  <a:cubicBezTo>
                    <a:pt x="58" y="83"/>
                    <a:pt x="51" y="83"/>
                    <a:pt x="50" y="77"/>
                  </a:cubicBezTo>
                  <a:moveTo>
                    <a:pt x="40" y="96"/>
                  </a:moveTo>
                  <a:cubicBezTo>
                    <a:pt x="39" y="91"/>
                    <a:pt x="44" y="85"/>
                    <a:pt x="50" y="87"/>
                  </a:cubicBezTo>
                  <a:cubicBezTo>
                    <a:pt x="54" y="89"/>
                    <a:pt x="53" y="94"/>
                    <a:pt x="52" y="97"/>
                  </a:cubicBezTo>
                  <a:cubicBezTo>
                    <a:pt x="48" y="102"/>
                    <a:pt x="42" y="102"/>
                    <a:pt x="40" y="96"/>
                  </a:cubicBezTo>
                  <a:moveTo>
                    <a:pt x="40" y="106"/>
                  </a:moveTo>
                  <a:cubicBezTo>
                    <a:pt x="44" y="108"/>
                    <a:pt x="43" y="113"/>
                    <a:pt x="41" y="115"/>
                  </a:cubicBezTo>
                  <a:cubicBezTo>
                    <a:pt x="37" y="120"/>
                    <a:pt x="31" y="119"/>
                    <a:pt x="30" y="115"/>
                  </a:cubicBezTo>
                  <a:cubicBezTo>
                    <a:pt x="29" y="109"/>
                    <a:pt x="35" y="104"/>
                    <a:pt x="40" y="106"/>
                  </a:cubicBezTo>
                  <a:moveTo>
                    <a:pt x="24" y="89"/>
                  </a:moveTo>
                  <a:cubicBezTo>
                    <a:pt x="22" y="83"/>
                    <a:pt x="27" y="77"/>
                    <a:pt x="33" y="79"/>
                  </a:cubicBezTo>
                  <a:cubicBezTo>
                    <a:pt x="38" y="81"/>
                    <a:pt x="37" y="86"/>
                    <a:pt x="36" y="89"/>
                  </a:cubicBezTo>
                  <a:cubicBezTo>
                    <a:pt x="33" y="95"/>
                    <a:pt x="26" y="94"/>
                    <a:pt x="24" y="89"/>
                  </a:cubicBezTo>
                  <a:moveTo>
                    <a:pt x="24" y="99"/>
                  </a:moveTo>
                  <a:cubicBezTo>
                    <a:pt x="29" y="101"/>
                    <a:pt x="28" y="105"/>
                    <a:pt x="26" y="108"/>
                  </a:cubicBezTo>
                  <a:cubicBezTo>
                    <a:pt x="23" y="113"/>
                    <a:pt x="16" y="113"/>
                    <a:pt x="15" y="107"/>
                  </a:cubicBezTo>
                  <a:cubicBezTo>
                    <a:pt x="14" y="102"/>
                    <a:pt x="19" y="97"/>
                    <a:pt x="24" y="99"/>
                  </a:cubicBezTo>
                  <a:moveTo>
                    <a:pt x="25" y="52"/>
                  </a:moveTo>
                  <a:cubicBezTo>
                    <a:pt x="29" y="54"/>
                    <a:pt x="29" y="59"/>
                    <a:pt x="27" y="62"/>
                  </a:cubicBezTo>
                  <a:cubicBezTo>
                    <a:pt x="25" y="67"/>
                    <a:pt x="17" y="67"/>
                    <a:pt x="15" y="62"/>
                  </a:cubicBezTo>
                  <a:cubicBezTo>
                    <a:pt x="13" y="56"/>
                    <a:pt x="18" y="49"/>
                    <a:pt x="25" y="52"/>
                  </a:cubicBezTo>
                  <a:moveTo>
                    <a:pt x="36" y="42"/>
                  </a:moveTo>
                  <a:cubicBezTo>
                    <a:pt x="33" y="48"/>
                    <a:pt x="25" y="47"/>
                    <a:pt x="23" y="41"/>
                  </a:cubicBezTo>
                  <a:cubicBezTo>
                    <a:pt x="22" y="37"/>
                    <a:pt x="27" y="31"/>
                    <a:pt x="33" y="33"/>
                  </a:cubicBezTo>
                  <a:cubicBezTo>
                    <a:pt x="37" y="35"/>
                    <a:pt x="37" y="40"/>
                    <a:pt x="36" y="42"/>
                  </a:cubicBezTo>
                  <a:moveTo>
                    <a:pt x="49" y="40"/>
                  </a:moveTo>
                  <a:cubicBezTo>
                    <a:pt x="53" y="43"/>
                    <a:pt x="54" y="47"/>
                    <a:pt x="52" y="50"/>
                  </a:cubicBezTo>
                  <a:cubicBezTo>
                    <a:pt x="50" y="55"/>
                    <a:pt x="43" y="55"/>
                    <a:pt x="41" y="49"/>
                  </a:cubicBezTo>
                  <a:cubicBezTo>
                    <a:pt x="39" y="44"/>
                    <a:pt x="43" y="38"/>
                    <a:pt x="49" y="40"/>
                  </a:cubicBezTo>
                  <a:moveTo>
                    <a:pt x="42" y="59"/>
                  </a:moveTo>
                  <a:cubicBezTo>
                    <a:pt x="46" y="61"/>
                    <a:pt x="46" y="66"/>
                    <a:pt x="45" y="69"/>
                  </a:cubicBezTo>
                  <a:cubicBezTo>
                    <a:pt x="42" y="75"/>
                    <a:pt x="35" y="75"/>
                    <a:pt x="33" y="69"/>
                  </a:cubicBezTo>
                  <a:cubicBezTo>
                    <a:pt x="31" y="63"/>
                    <a:pt x="36" y="57"/>
                    <a:pt x="42" y="59"/>
                  </a:cubicBezTo>
                  <a:moveTo>
                    <a:pt x="105" y="39"/>
                  </a:moveTo>
                  <a:cubicBezTo>
                    <a:pt x="105" y="39"/>
                    <a:pt x="105" y="39"/>
                    <a:pt x="105" y="40"/>
                  </a:cubicBezTo>
                  <a:cubicBezTo>
                    <a:pt x="106" y="41"/>
                    <a:pt x="108" y="45"/>
                    <a:pt x="109" y="48"/>
                  </a:cubicBezTo>
                  <a:cubicBezTo>
                    <a:pt x="110" y="51"/>
                    <a:pt x="110" y="52"/>
                    <a:pt x="109" y="52"/>
                  </a:cubicBezTo>
                  <a:cubicBezTo>
                    <a:pt x="108" y="52"/>
                    <a:pt x="104" y="40"/>
                    <a:pt x="105" y="39"/>
                  </a:cubicBezTo>
                  <a:moveTo>
                    <a:pt x="153" y="0"/>
                  </a:moveTo>
                  <a:cubicBezTo>
                    <a:pt x="69" y="0"/>
                    <a:pt x="69" y="0"/>
                    <a:pt x="69" y="0"/>
                  </a:cubicBezTo>
                  <a:cubicBezTo>
                    <a:pt x="69" y="0"/>
                    <a:pt x="70" y="1"/>
                    <a:pt x="70" y="2"/>
                  </a:cubicBezTo>
                  <a:cubicBezTo>
                    <a:pt x="71" y="3"/>
                    <a:pt x="71" y="3"/>
                    <a:pt x="70" y="3"/>
                  </a:cubicBezTo>
                  <a:cubicBezTo>
                    <a:pt x="68" y="3"/>
                    <a:pt x="67" y="1"/>
                    <a:pt x="66" y="0"/>
                  </a:cubicBezTo>
                  <a:cubicBezTo>
                    <a:pt x="54" y="0"/>
                    <a:pt x="54" y="0"/>
                    <a:pt x="54" y="0"/>
                  </a:cubicBezTo>
                  <a:cubicBezTo>
                    <a:pt x="54" y="0"/>
                    <a:pt x="54" y="1"/>
                    <a:pt x="53" y="2"/>
                  </a:cubicBezTo>
                  <a:cubicBezTo>
                    <a:pt x="52" y="4"/>
                    <a:pt x="46" y="3"/>
                    <a:pt x="45" y="0"/>
                  </a:cubicBezTo>
                  <a:cubicBezTo>
                    <a:pt x="45" y="0"/>
                    <a:pt x="45" y="0"/>
                    <a:pt x="45" y="0"/>
                  </a:cubicBezTo>
                  <a:cubicBezTo>
                    <a:pt x="23" y="0"/>
                    <a:pt x="23" y="0"/>
                    <a:pt x="23" y="0"/>
                  </a:cubicBezTo>
                  <a:cubicBezTo>
                    <a:pt x="23" y="0"/>
                    <a:pt x="22" y="1"/>
                    <a:pt x="21" y="2"/>
                  </a:cubicBezTo>
                  <a:cubicBezTo>
                    <a:pt x="18" y="5"/>
                    <a:pt x="11" y="4"/>
                    <a:pt x="11" y="1"/>
                  </a:cubicBezTo>
                  <a:cubicBezTo>
                    <a:pt x="11" y="1"/>
                    <a:pt x="11" y="0"/>
                    <a:pt x="12" y="0"/>
                  </a:cubicBezTo>
                  <a:cubicBezTo>
                    <a:pt x="0" y="0"/>
                    <a:pt x="0" y="0"/>
                    <a:pt x="0" y="0"/>
                  </a:cubicBezTo>
                  <a:cubicBezTo>
                    <a:pt x="0" y="1"/>
                    <a:pt x="0" y="1"/>
                    <a:pt x="0" y="1"/>
                  </a:cubicBezTo>
                  <a:cubicBezTo>
                    <a:pt x="0" y="6"/>
                    <a:pt x="0" y="6"/>
                    <a:pt x="0" y="6"/>
                  </a:cubicBezTo>
                  <a:cubicBezTo>
                    <a:pt x="0" y="12"/>
                    <a:pt x="0" y="12"/>
                    <a:pt x="0" y="12"/>
                  </a:cubicBezTo>
                  <a:cubicBezTo>
                    <a:pt x="1" y="9"/>
                    <a:pt x="6" y="6"/>
                    <a:pt x="10" y="7"/>
                  </a:cubicBezTo>
                  <a:cubicBezTo>
                    <a:pt x="14" y="9"/>
                    <a:pt x="13" y="12"/>
                    <a:pt x="11" y="14"/>
                  </a:cubicBezTo>
                  <a:cubicBezTo>
                    <a:pt x="8" y="18"/>
                    <a:pt x="1" y="18"/>
                    <a:pt x="0" y="15"/>
                  </a:cubicBezTo>
                  <a:cubicBezTo>
                    <a:pt x="0" y="22"/>
                    <a:pt x="0" y="22"/>
                    <a:pt x="0" y="22"/>
                  </a:cubicBezTo>
                  <a:cubicBezTo>
                    <a:pt x="4" y="24"/>
                    <a:pt x="3" y="28"/>
                    <a:pt x="1" y="30"/>
                  </a:cubicBezTo>
                  <a:cubicBezTo>
                    <a:pt x="1" y="30"/>
                    <a:pt x="1" y="31"/>
                    <a:pt x="0" y="31"/>
                  </a:cubicBezTo>
                  <a:cubicBezTo>
                    <a:pt x="0" y="47"/>
                    <a:pt x="0" y="47"/>
                    <a:pt x="0" y="47"/>
                  </a:cubicBezTo>
                  <a:cubicBezTo>
                    <a:pt x="2" y="45"/>
                    <a:pt x="4" y="44"/>
                    <a:pt x="7" y="45"/>
                  </a:cubicBezTo>
                  <a:cubicBezTo>
                    <a:pt x="12" y="47"/>
                    <a:pt x="11" y="52"/>
                    <a:pt x="10" y="55"/>
                  </a:cubicBezTo>
                  <a:cubicBezTo>
                    <a:pt x="8" y="59"/>
                    <a:pt x="3" y="60"/>
                    <a:pt x="0" y="58"/>
                  </a:cubicBezTo>
                  <a:cubicBezTo>
                    <a:pt x="0" y="66"/>
                    <a:pt x="0" y="66"/>
                    <a:pt x="0" y="66"/>
                  </a:cubicBezTo>
                  <a:cubicBezTo>
                    <a:pt x="3" y="68"/>
                    <a:pt x="3" y="73"/>
                    <a:pt x="2" y="75"/>
                  </a:cubicBezTo>
                  <a:cubicBezTo>
                    <a:pt x="1" y="76"/>
                    <a:pt x="1" y="77"/>
                    <a:pt x="0" y="78"/>
                  </a:cubicBezTo>
                  <a:cubicBezTo>
                    <a:pt x="0" y="97"/>
                    <a:pt x="0" y="97"/>
                    <a:pt x="0" y="97"/>
                  </a:cubicBezTo>
                  <a:cubicBezTo>
                    <a:pt x="1" y="93"/>
                    <a:pt x="4" y="90"/>
                    <a:pt x="8" y="92"/>
                  </a:cubicBezTo>
                  <a:cubicBezTo>
                    <a:pt x="12" y="94"/>
                    <a:pt x="12" y="99"/>
                    <a:pt x="11" y="101"/>
                  </a:cubicBezTo>
                  <a:cubicBezTo>
                    <a:pt x="8" y="107"/>
                    <a:pt x="2" y="106"/>
                    <a:pt x="0" y="101"/>
                  </a:cubicBezTo>
                  <a:cubicBezTo>
                    <a:pt x="0" y="110"/>
                    <a:pt x="0" y="110"/>
                    <a:pt x="0" y="110"/>
                  </a:cubicBezTo>
                  <a:cubicBezTo>
                    <a:pt x="0" y="110"/>
                    <a:pt x="1" y="111"/>
                    <a:pt x="1" y="111"/>
                  </a:cubicBezTo>
                  <a:cubicBezTo>
                    <a:pt x="5" y="112"/>
                    <a:pt x="5" y="117"/>
                    <a:pt x="4" y="119"/>
                  </a:cubicBezTo>
                  <a:cubicBezTo>
                    <a:pt x="3" y="121"/>
                    <a:pt x="1" y="122"/>
                    <a:pt x="0" y="123"/>
                  </a:cubicBezTo>
                  <a:cubicBezTo>
                    <a:pt x="0" y="137"/>
                    <a:pt x="0" y="137"/>
                    <a:pt x="0" y="137"/>
                  </a:cubicBezTo>
                  <a:cubicBezTo>
                    <a:pt x="1" y="134"/>
                    <a:pt x="4" y="132"/>
                    <a:pt x="7" y="133"/>
                  </a:cubicBezTo>
                  <a:cubicBezTo>
                    <a:pt x="10" y="134"/>
                    <a:pt x="9" y="138"/>
                    <a:pt x="7" y="140"/>
                  </a:cubicBezTo>
                  <a:cubicBezTo>
                    <a:pt x="5" y="143"/>
                    <a:pt x="1" y="144"/>
                    <a:pt x="0" y="141"/>
                  </a:cubicBezTo>
                  <a:cubicBezTo>
                    <a:pt x="0" y="149"/>
                    <a:pt x="0" y="149"/>
                    <a:pt x="0" y="149"/>
                  </a:cubicBezTo>
                  <a:cubicBezTo>
                    <a:pt x="18" y="149"/>
                    <a:pt x="18" y="149"/>
                    <a:pt x="18" y="149"/>
                  </a:cubicBezTo>
                  <a:cubicBezTo>
                    <a:pt x="19" y="146"/>
                    <a:pt x="25" y="142"/>
                    <a:pt x="28" y="144"/>
                  </a:cubicBezTo>
                  <a:cubicBezTo>
                    <a:pt x="30" y="145"/>
                    <a:pt x="29" y="147"/>
                    <a:pt x="27" y="149"/>
                  </a:cubicBezTo>
                  <a:cubicBezTo>
                    <a:pt x="33" y="149"/>
                    <a:pt x="33" y="149"/>
                    <a:pt x="33" y="149"/>
                  </a:cubicBezTo>
                  <a:cubicBezTo>
                    <a:pt x="37" y="149"/>
                    <a:pt x="37" y="149"/>
                    <a:pt x="37" y="149"/>
                  </a:cubicBezTo>
                  <a:cubicBezTo>
                    <a:pt x="50" y="149"/>
                    <a:pt x="50" y="149"/>
                    <a:pt x="50" y="149"/>
                  </a:cubicBezTo>
                  <a:cubicBezTo>
                    <a:pt x="52" y="146"/>
                    <a:pt x="59" y="141"/>
                    <a:pt x="62" y="143"/>
                  </a:cubicBezTo>
                  <a:cubicBezTo>
                    <a:pt x="63" y="145"/>
                    <a:pt x="62" y="147"/>
                    <a:pt x="59" y="149"/>
                  </a:cubicBezTo>
                  <a:cubicBezTo>
                    <a:pt x="65" y="149"/>
                    <a:pt x="65" y="149"/>
                    <a:pt x="65" y="149"/>
                  </a:cubicBezTo>
                  <a:cubicBezTo>
                    <a:pt x="68" y="149"/>
                    <a:pt x="68" y="149"/>
                    <a:pt x="68" y="149"/>
                  </a:cubicBezTo>
                  <a:cubicBezTo>
                    <a:pt x="77" y="149"/>
                    <a:pt x="77" y="149"/>
                    <a:pt x="77" y="149"/>
                  </a:cubicBezTo>
                  <a:cubicBezTo>
                    <a:pt x="78" y="146"/>
                    <a:pt x="86" y="139"/>
                    <a:pt x="88" y="140"/>
                  </a:cubicBezTo>
                  <a:cubicBezTo>
                    <a:pt x="88" y="140"/>
                    <a:pt x="88" y="140"/>
                    <a:pt x="88" y="141"/>
                  </a:cubicBezTo>
                  <a:cubicBezTo>
                    <a:pt x="88" y="142"/>
                    <a:pt x="85" y="145"/>
                    <a:pt x="82" y="147"/>
                  </a:cubicBezTo>
                  <a:cubicBezTo>
                    <a:pt x="82" y="148"/>
                    <a:pt x="81" y="149"/>
                    <a:pt x="80" y="149"/>
                  </a:cubicBezTo>
                  <a:cubicBezTo>
                    <a:pt x="120" y="149"/>
                    <a:pt x="120" y="149"/>
                    <a:pt x="120" y="149"/>
                  </a:cubicBezTo>
                  <a:cubicBezTo>
                    <a:pt x="123" y="149"/>
                    <a:pt x="128" y="149"/>
                    <a:pt x="130" y="149"/>
                  </a:cubicBezTo>
                  <a:cubicBezTo>
                    <a:pt x="136" y="148"/>
                    <a:pt x="145" y="145"/>
                    <a:pt x="150" y="135"/>
                  </a:cubicBezTo>
                  <a:cubicBezTo>
                    <a:pt x="153" y="130"/>
                    <a:pt x="153" y="125"/>
                    <a:pt x="152" y="117"/>
                  </a:cubicBezTo>
                  <a:lnTo>
                    <a:pt x="1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3" name="Text Placeholder 2"/>
          <p:cNvSpPr>
            <a:spLocks noGrp="1"/>
          </p:cNvSpPr>
          <p:nvPr>
            <p:ph type="body" sz="quarter" idx="15"/>
          </p:nvPr>
        </p:nvSpPr>
        <p:spPr>
          <a:xfrm>
            <a:off x="4592638" y="946975"/>
            <a:ext cx="4262437" cy="15240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lvl1pPr marL="0" indent="0">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 name="Straight Connector 19"/>
          <p:cNvCxnSpPr/>
          <p:nvPr userDrawn="1"/>
        </p:nvCxnSpPr>
        <p:spPr bwMode="auto">
          <a:xfrm>
            <a:off x="407324" y="914400"/>
            <a:ext cx="8447751" cy="0"/>
          </a:xfrm>
          <a:prstGeom prst="line">
            <a:avLst/>
          </a:prstGeom>
          <a:solidFill>
            <a:schemeClr val="accent1"/>
          </a:solidFill>
          <a:ln w="9525" cap="rnd" cmpd="sng" algn="ctr">
            <a:solidFill>
              <a:schemeClr val="tx2"/>
            </a:solidFill>
            <a:prstDash val="sysDot"/>
            <a:miter lim="800000"/>
            <a:headEnd type="none" w="med" len="med"/>
            <a:tailEnd type="none" w="med" len="med"/>
          </a:ln>
          <a:effectLst/>
        </p:spPr>
      </p:cxnSp>
      <p:sp>
        <p:nvSpPr>
          <p:cNvPr id="22" name="TextBox 21"/>
          <p:cNvSpPr txBox="1"/>
          <p:nvPr userDrawn="1"/>
        </p:nvSpPr>
        <p:spPr bwMode="white">
          <a:xfrm>
            <a:off x="9037454" y="6691493"/>
            <a:ext cx="155941" cy="113877"/>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500" b="0" i="0" u="none" strike="noStrike" kern="0" cap="none" spc="0" normalizeH="0" baseline="0" noProof="0" dirty="0" smtClean="0">
                <a:ln>
                  <a:noFill/>
                </a:ln>
                <a:solidFill>
                  <a:srgbClr val="FFFFFF"/>
                </a:solidFill>
                <a:effectLst/>
                <a:uLnTx/>
                <a:uFillTx/>
                <a:latin typeface="+mj-lt"/>
                <a:ea typeface="+mn-ea"/>
                <a:cs typeface="+mn-cs"/>
              </a:rPr>
              <a:t>®</a:t>
            </a:r>
          </a:p>
        </p:txBody>
      </p:sp>
    </p:spTree>
    <p:extLst>
      <p:ext uri="{BB962C8B-B14F-4D97-AF65-F5344CB8AC3E}">
        <p14:creationId xmlns:p14="http://schemas.microsoft.com/office/powerpoint/2010/main" val="1499534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Half-Page Photo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4"/>
          <p:cNvSpPr>
            <a:spLocks noGrp="1" noChangeArrowheads="1"/>
          </p:cNvSpPr>
          <p:nvPr>
            <p:ph type="sldNum" sz="quarter" idx="12"/>
          </p:nvPr>
        </p:nvSpPr>
        <p:spPr bwMode="white">
          <a:xfrm>
            <a:off x="164811" y="6486440"/>
            <a:ext cx="501650" cy="282575"/>
          </a:xfrm>
          <a:prstGeom prst="rect">
            <a:avLst/>
          </a:prstGeom>
          <a:ln/>
        </p:spPr>
        <p:txBody>
          <a:bodyPr/>
          <a:lstStyle>
            <a:lvl1pPr>
              <a:defRPr>
                <a:solidFill>
                  <a:srgbClr val="FFFFFF"/>
                </a:solidFill>
              </a:defRPr>
            </a:lvl1pPr>
          </a:lstStyle>
          <a:p>
            <a:fld id="{6C552F85-72FA-42A2-8959-6D78F22ACDA7}" type="slidenum">
              <a:rPr lang="en-US" smtClean="0"/>
              <a:pPr/>
              <a:t>‹#›</a:t>
            </a:fld>
            <a:endParaRPr lang="en-US" dirty="0"/>
          </a:p>
        </p:txBody>
      </p:sp>
      <p:sp>
        <p:nvSpPr>
          <p:cNvPr id="9" name="Title 4"/>
          <p:cNvSpPr>
            <a:spLocks noGrp="1"/>
          </p:cNvSpPr>
          <p:nvPr>
            <p:ph type="title" hasCustomPrompt="1"/>
          </p:nvPr>
        </p:nvSpPr>
        <p:spPr>
          <a:xfrm>
            <a:off x="425451" y="44323"/>
            <a:ext cx="8429624" cy="831850"/>
          </a:xfrm>
        </p:spPr>
        <p:txBody>
          <a:bodyPr/>
          <a:lstStyle>
            <a:lvl1pPr>
              <a:defRPr sz="2400" b="1">
                <a:solidFill>
                  <a:schemeClr val="tx2"/>
                </a:solidFill>
              </a:defRPr>
            </a:lvl1pPr>
          </a:lstStyle>
          <a:p>
            <a:r>
              <a:rPr lang="en-US" dirty="0" smtClean="0"/>
              <a:t>Click to Edit Master Title Style</a:t>
            </a:r>
            <a:endParaRPr lang="en-US" dirty="0"/>
          </a:p>
        </p:txBody>
      </p:sp>
      <p:sp>
        <p:nvSpPr>
          <p:cNvPr id="10" name="Text Placeholder 2"/>
          <p:cNvSpPr>
            <a:spLocks noGrp="1"/>
          </p:cNvSpPr>
          <p:nvPr>
            <p:ph type="body" sz="quarter" idx="13"/>
          </p:nvPr>
        </p:nvSpPr>
        <p:spPr>
          <a:xfrm>
            <a:off x="416873" y="953150"/>
            <a:ext cx="4155127" cy="15240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lvl1pPr>
              <a:lnSpc>
                <a:spcPct val="85000"/>
              </a:lnSpc>
              <a:defRPr lang="en-US" sz="2000" dirty="0" smtClean="0">
                <a:solidFill>
                  <a:schemeClr val="accent1"/>
                </a:solidFill>
              </a:defRPr>
            </a:lvl1pPr>
            <a:lvl2pPr marL="282575" indent="-280988">
              <a:lnSpc>
                <a:spcPct val="85000"/>
              </a:lnSpc>
              <a:buClr>
                <a:schemeClr val="accent1"/>
              </a:buClr>
              <a:defRPr lang="en-US" sz="1800" dirty="0" smtClean="0">
                <a:solidFill>
                  <a:schemeClr val="tx2"/>
                </a:solidFill>
                <a:latin typeface="+mn-lt"/>
                <a:cs typeface="Arial" pitchFamily="34" charset="0"/>
              </a:defRPr>
            </a:lvl2pPr>
            <a:lvl3pPr>
              <a:lnSpc>
                <a:spcPct val="85000"/>
              </a:lnSpc>
              <a:buClr>
                <a:schemeClr val="accent1"/>
              </a:buClr>
              <a:defRPr lang="en-US" sz="1600" dirty="0" smtClean="0"/>
            </a:lvl3pPr>
            <a:lvl4pPr>
              <a:lnSpc>
                <a:spcPct val="85000"/>
              </a:lnSpc>
              <a:buClr>
                <a:schemeClr val="accent1"/>
              </a:buClr>
              <a:defRPr lang="en-US" sz="1400" dirty="0" smtClean="0"/>
            </a:lvl4pPr>
            <a:lvl5pPr>
              <a:lnSpc>
                <a:spcPct val="85000"/>
              </a:lnSpc>
              <a:buClr>
                <a:schemeClr val="accent1"/>
              </a:buClr>
              <a:defRPr lang="en-US" sz="14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p:cNvGrpSpPr/>
          <p:nvPr userDrawn="1"/>
        </p:nvGrpSpPr>
        <p:grpSpPr bwMode="white">
          <a:xfrm>
            <a:off x="8228277" y="6476722"/>
            <a:ext cx="823119" cy="294495"/>
            <a:chOff x="-2422525" y="3141663"/>
            <a:chExt cx="1601787" cy="573087"/>
          </a:xfrm>
        </p:grpSpPr>
        <p:sp>
          <p:nvSpPr>
            <p:cNvPr id="14" name="Freeform 6"/>
            <p:cNvSpPr>
              <a:spLocks/>
            </p:cNvSpPr>
            <p:nvPr userDrawn="1"/>
          </p:nvSpPr>
          <p:spPr bwMode="white">
            <a:xfrm>
              <a:off x="-1792288" y="3149600"/>
              <a:ext cx="296862" cy="565150"/>
            </a:xfrm>
            <a:custGeom>
              <a:avLst/>
              <a:gdLst>
                <a:gd name="T0" fmla="*/ 53 w 79"/>
                <a:gd name="T1" fmla="*/ 112 h 151"/>
                <a:gd name="T2" fmla="*/ 39 w 79"/>
                <a:gd name="T3" fmla="*/ 129 h 151"/>
                <a:gd name="T4" fmla="*/ 26 w 79"/>
                <a:gd name="T5" fmla="*/ 112 h 151"/>
                <a:gd name="T6" fmla="*/ 26 w 79"/>
                <a:gd name="T7" fmla="*/ 0 h 151"/>
                <a:gd name="T8" fmla="*/ 0 w 79"/>
                <a:gd name="T9" fmla="*/ 0 h 151"/>
                <a:gd name="T10" fmla="*/ 0 w 79"/>
                <a:gd name="T11" fmla="*/ 111 h 151"/>
                <a:gd name="T12" fmla="*/ 39 w 79"/>
                <a:gd name="T13" fmla="*/ 151 h 151"/>
                <a:gd name="T14" fmla="*/ 79 w 79"/>
                <a:gd name="T15" fmla="*/ 111 h 151"/>
                <a:gd name="T16" fmla="*/ 79 w 79"/>
                <a:gd name="T17" fmla="*/ 0 h 151"/>
                <a:gd name="T18" fmla="*/ 53 w 79"/>
                <a:gd name="T19" fmla="*/ 0 h 151"/>
                <a:gd name="T20" fmla="*/ 53 w 79"/>
                <a:gd name="T21" fmla="*/ 11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51">
                  <a:moveTo>
                    <a:pt x="53" y="112"/>
                  </a:moveTo>
                  <a:cubicBezTo>
                    <a:pt x="53" y="123"/>
                    <a:pt x="49" y="129"/>
                    <a:pt x="39" y="129"/>
                  </a:cubicBezTo>
                  <a:cubicBezTo>
                    <a:pt x="30" y="129"/>
                    <a:pt x="26" y="123"/>
                    <a:pt x="26" y="112"/>
                  </a:cubicBezTo>
                  <a:cubicBezTo>
                    <a:pt x="26" y="0"/>
                    <a:pt x="26" y="0"/>
                    <a:pt x="26" y="0"/>
                  </a:cubicBezTo>
                  <a:cubicBezTo>
                    <a:pt x="0" y="0"/>
                    <a:pt x="0" y="0"/>
                    <a:pt x="0" y="0"/>
                  </a:cubicBezTo>
                  <a:cubicBezTo>
                    <a:pt x="0" y="111"/>
                    <a:pt x="0" y="111"/>
                    <a:pt x="0" y="111"/>
                  </a:cubicBezTo>
                  <a:cubicBezTo>
                    <a:pt x="0" y="137"/>
                    <a:pt x="15" y="151"/>
                    <a:pt x="39" y="151"/>
                  </a:cubicBezTo>
                  <a:cubicBezTo>
                    <a:pt x="64" y="151"/>
                    <a:pt x="79" y="137"/>
                    <a:pt x="79" y="111"/>
                  </a:cubicBezTo>
                  <a:cubicBezTo>
                    <a:pt x="79" y="0"/>
                    <a:pt x="79" y="0"/>
                    <a:pt x="79" y="0"/>
                  </a:cubicBezTo>
                  <a:cubicBezTo>
                    <a:pt x="53" y="0"/>
                    <a:pt x="53" y="0"/>
                    <a:pt x="53" y="0"/>
                  </a:cubicBezTo>
                  <a:lnTo>
                    <a:pt x="53"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7"/>
            <p:cNvSpPr>
              <a:spLocks/>
            </p:cNvSpPr>
            <p:nvPr userDrawn="1"/>
          </p:nvSpPr>
          <p:spPr bwMode="white">
            <a:xfrm>
              <a:off x="-1450975" y="3149600"/>
              <a:ext cx="295275" cy="557212"/>
            </a:xfrm>
            <a:custGeom>
              <a:avLst/>
              <a:gdLst>
                <a:gd name="T0" fmla="*/ 125 w 186"/>
                <a:gd name="T1" fmla="*/ 141 h 351"/>
                <a:gd name="T2" fmla="*/ 61 w 186"/>
                <a:gd name="T3" fmla="*/ 141 h 351"/>
                <a:gd name="T4" fmla="*/ 61 w 186"/>
                <a:gd name="T5" fmla="*/ 0 h 351"/>
                <a:gd name="T6" fmla="*/ 0 w 186"/>
                <a:gd name="T7" fmla="*/ 0 h 351"/>
                <a:gd name="T8" fmla="*/ 0 w 186"/>
                <a:gd name="T9" fmla="*/ 351 h 351"/>
                <a:gd name="T10" fmla="*/ 61 w 186"/>
                <a:gd name="T11" fmla="*/ 351 h 351"/>
                <a:gd name="T12" fmla="*/ 61 w 186"/>
                <a:gd name="T13" fmla="*/ 196 h 351"/>
                <a:gd name="T14" fmla="*/ 125 w 186"/>
                <a:gd name="T15" fmla="*/ 196 h 351"/>
                <a:gd name="T16" fmla="*/ 125 w 186"/>
                <a:gd name="T17" fmla="*/ 351 h 351"/>
                <a:gd name="T18" fmla="*/ 186 w 186"/>
                <a:gd name="T19" fmla="*/ 351 h 351"/>
                <a:gd name="T20" fmla="*/ 186 w 186"/>
                <a:gd name="T21" fmla="*/ 0 h 351"/>
                <a:gd name="T22" fmla="*/ 125 w 186"/>
                <a:gd name="T23" fmla="*/ 0 h 351"/>
                <a:gd name="T24" fmla="*/ 125 w 186"/>
                <a:gd name="T25" fmla="*/ 14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351">
                  <a:moveTo>
                    <a:pt x="125" y="141"/>
                  </a:moveTo>
                  <a:lnTo>
                    <a:pt x="61" y="141"/>
                  </a:lnTo>
                  <a:lnTo>
                    <a:pt x="61" y="0"/>
                  </a:lnTo>
                  <a:lnTo>
                    <a:pt x="0" y="0"/>
                  </a:lnTo>
                  <a:lnTo>
                    <a:pt x="0" y="351"/>
                  </a:lnTo>
                  <a:lnTo>
                    <a:pt x="61" y="351"/>
                  </a:lnTo>
                  <a:lnTo>
                    <a:pt x="61" y="196"/>
                  </a:lnTo>
                  <a:lnTo>
                    <a:pt x="125" y="196"/>
                  </a:lnTo>
                  <a:lnTo>
                    <a:pt x="125" y="351"/>
                  </a:lnTo>
                  <a:lnTo>
                    <a:pt x="186" y="351"/>
                  </a:lnTo>
                  <a:lnTo>
                    <a:pt x="186" y="0"/>
                  </a:lnTo>
                  <a:lnTo>
                    <a:pt x="125" y="0"/>
                  </a:lnTo>
                  <a:lnTo>
                    <a:pt x="125"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2" name="Freeform 8"/>
            <p:cNvSpPr>
              <a:spLocks/>
            </p:cNvSpPr>
            <p:nvPr userDrawn="1"/>
          </p:nvSpPr>
          <p:spPr bwMode="white">
            <a:xfrm>
              <a:off x="-1109663" y="3141663"/>
              <a:ext cx="288925" cy="573087"/>
            </a:xfrm>
            <a:custGeom>
              <a:avLst/>
              <a:gdLst>
                <a:gd name="T0" fmla="*/ 39 w 77"/>
                <a:gd name="T1" fmla="*/ 0 h 153"/>
                <a:gd name="T2" fmla="*/ 0 w 77"/>
                <a:gd name="T3" fmla="*/ 38 h 153"/>
                <a:gd name="T4" fmla="*/ 0 w 77"/>
                <a:gd name="T5" fmla="*/ 115 h 153"/>
                <a:gd name="T6" fmla="*/ 39 w 77"/>
                <a:gd name="T7" fmla="*/ 153 h 153"/>
                <a:gd name="T8" fmla="*/ 77 w 77"/>
                <a:gd name="T9" fmla="*/ 115 h 153"/>
                <a:gd name="T10" fmla="*/ 77 w 77"/>
                <a:gd name="T11" fmla="*/ 98 h 153"/>
                <a:gd name="T12" fmla="*/ 52 w 77"/>
                <a:gd name="T13" fmla="*/ 98 h 153"/>
                <a:gd name="T14" fmla="*/ 52 w 77"/>
                <a:gd name="T15" fmla="*/ 116 h 153"/>
                <a:gd name="T16" fmla="*/ 39 w 77"/>
                <a:gd name="T17" fmla="*/ 131 h 153"/>
                <a:gd name="T18" fmla="*/ 26 w 77"/>
                <a:gd name="T19" fmla="*/ 114 h 153"/>
                <a:gd name="T20" fmla="*/ 26 w 77"/>
                <a:gd name="T21" fmla="*/ 38 h 153"/>
                <a:gd name="T22" fmla="*/ 39 w 77"/>
                <a:gd name="T23" fmla="*/ 22 h 153"/>
                <a:gd name="T24" fmla="*/ 52 w 77"/>
                <a:gd name="T25" fmla="*/ 40 h 153"/>
                <a:gd name="T26" fmla="*/ 52 w 77"/>
                <a:gd name="T27" fmla="*/ 51 h 153"/>
                <a:gd name="T28" fmla="*/ 77 w 77"/>
                <a:gd name="T29" fmla="*/ 51 h 153"/>
                <a:gd name="T30" fmla="*/ 77 w 77"/>
                <a:gd name="T31" fmla="*/ 41 h 153"/>
                <a:gd name="T32" fmla="*/ 39 w 77"/>
                <a:gd name="T3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153">
                  <a:moveTo>
                    <a:pt x="39" y="0"/>
                  </a:moveTo>
                  <a:cubicBezTo>
                    <a:pt x="12" y="0"/>
                    <a:pt x="0" y="17"/>
                    <a:pt x="0" y="38"/>
                  </a:cubicBezTo>
                  <a:cubicBezTo>
                    <a:pt x="0" y="115"/>
                    <a:pt x="0" y="115"/>
                    <a:pt x="0" y="115"/>
                  </a:cubicBezTo>
                  <a:cubicBezTo>
                    <a:pt x="0" y="136"/>
                    <a:pt x="12" y="153"/>
                    <a:pt x="39" y="153"/>
                  </a:cubicBezTo>
                  <a:cubicBezTo>
                    <a:pt x="65" y="153"/>
                    <a:pt x="77" y="136"/>
                    <a:pt x="77" y="115"/>
                  </a:cubicBezTo>
                  <a:cubicBezTo>
                    <a:pt x="77" y="98"/>
                    <a:pt x="77" y="98"/>
                    <a:pt x="77" y="98"/>
                  </a:cubicBezTo>
                  <a:cubicBezTo>
                    <a:pt x="52" y="98"/>
                    <a:pt x="52" y="98"/>
                    <a:pt x="52" y="98"/>
                  </a:cubicBezTo>
                  <a:cubicBezTo>
                    <a:pt x="52" y="116"/>
                    <a:pt x="52" y="116"/>
                    <a:pt x="52" y="116"/>
                  </a:cubicBezTo>
                  <a:cubicBezTo>
                    <a:pt x="52" y="125"/>
                    <a:pt x="49" y="131"/>
                    <a:pt x="39" y="131"/>
                  </a:cubicBezTo>
                  <a:cubicBezTo>
                    <a:pt x="29" y="131"/>
                    <a:pt x="26" y="125"/>
                    <a:pt x="26" y="114"/>
                  </a:cubicBezTo>
                  <a:cubicBezTo>
                    <a:pt x="26" y="38"/>
                    <a:pt x="26" y="38"/>
                    <a:pt x="26" y="38"/>
                  </a:cubicBezTo>
                  <a:cubicBezTo>
                    <a:pt x="26" y="27"/>
                    <a:pt x="29" y="22"/>
                    <a:pt x="39" y="22"/>
                  </a:cubicBezTo>
                  <a:cubicBezTo>
                    <a:pt x="46" y="22"/>
                    <a:pt x="52" y="27"/>
                    <a:pt x="52" y="40"/>
                  </a:cubicBezTo>
                  <a:cubicBezTo>
                    <a:pt x="52" y="51"/>
                    <a:pt x="52" y="51"/>
                    <a:pt x="52" y="51"/>
                  </a:cubicBezTo>
                  <a:cubicBezTo>
                    <a:pt x="77" y="51"/>
                    <a:pt x="77" y="51"/>
                    <a:pt x="77" y="51"/>
                  </a:cubicBezTo>
                  <a:cubicBezTo>
                    <a:pt x="77" y="41"/>
                    <a:pt x="77" y="41"/>
                    <a:pt x="77" y="41"/>
                  </a:cubicBezTo>
                  <a:cubicBezTo>
                    <a:pt x="77" y="18"/>
                    <a:pt x="65" y="0"/>
                    <a:pt x="3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3" name="Freeform 9"/>
            <p:cNvSpPr>
              <a:spLocks noEditPoints="1"/>
            </p:cNvSpPr>
            <p:nvPr userDrawn="1"/>
          </p:nvSpPr>
          <p:spPr bwMode="white">
            <a:xfrm>
              <a:off x="-2422525" y="3149600"/>
              <a:ext cx="574675" cy="557212"/>
            </a:xfrm>
            <a:custGeom>
              <a:avLst/>
              <a:gdLst>
                <a:gd name="T0" fmla="*/ 111 w 153"/>
                <a:gd name="T1" fmla="*/ 87 h 149"/>
                <a:gd name="T2" fmla="*/ 104 w 153"/>
                <a:gd name="T3" fmla="*/ 118 h 149"/>
                <a:gd name="T4" fmla="*/ 106 w 153"/>
                <a:gd name="T5" fmla="*/ 98 h 149"/>
                <a:gd name="T6" fmla="*/ 101 w 153"/>
                <a:gd name="T7" fmla="*/ 124 h 149"/>
                <a:gd name="T8" fmla="*/ 88 w 153"/>
                <a:gd name="T9" fmla="*/ 129 h 149"/>
                <a:gd name="T10" fmla="*/ 73 w 153"/>
                <a:gd name="T11" fmla="*/ 144 h 149"/>
                <a:gd name="T12" fmla="*/ 66 w 153"/>
                <a:gd name="T13" fmla="*/ 137 h 149"/>
                <a:gd name="T14" fmla="*/ 54 w 153"/>
                <a:gd name="T15" fmla="*/ 114 h 149"/>
                <a:gd name="T16" fmla="*/ 50 w 153"/>
                <a:gd name="T17" fmla="*/ 144 h 149"/>
                <a:gd name="T18" fmla="*/ 20 w 153"/>
                <a:gd name="T19" fmla="*/ 130 h 149"/>
                <a:gd name="T20" fmla="*/ 17 w 153"/>
                <a:gd name="T21" fmla="*/ 145 h 149"/>
                <a:gd name="T22" fmla="*/ 16 w 153"/>
                <a:gd name="T23" fmla="*/ 72 h 149"/>
                <a:gd name="T24" fmla="*/ 6 w 153"/>
                <a:gd name="T25" fmla="*/ 35 h 149"/>
                <a:gd name="T26" fmla="*/ 35 w 153"/>
                <a:gd name="T27" fmla="*/ 7 h 149"/>
                <a:gd name="T28" fmla="*/ 40 w 153"/>
                <a:gd name="T29" fmla="*/ 18 h 149"/>
                <a:gd name="T30" fmla="*/ 58 w 153"/>
                <a:gd name="T31" fmla="*/ 32 h 149"/>
                <a:gd name="T32" fmla="*/ 53 w 153"/>
                <a:gd name="T33" fmla="*/ 17 h 149"/>
                <a:gd name="T34" fmla="*/ 60 w 153"/>
                <a:gd name="T35" fmla="*/ 1 h 149"/>
                <a:gd name="T36" fmla="*/ 70 w 153"/>
                <a:gd name="T37" fmla="*/ 16 h 149"/>
                <a:gd name="T38" fmla="*/ 70 w 153"/>
                <a:gd name="T39" fmla="*/ 6 h 149"/>
                <a:gd name="T40" fmla="*/ 77 w 153"/>
                <a:gd name="T41" fmla="*/ 5 h 149"/>
                <a:gd name="T42" fmla="*/ 78 w 153"/>
                <a:gd name="T43" fmla="*/ 10 h 149"/>
                <a:gd name="T44" fmla="*/ 91 w 153"/>
                <a:gd name="T45" fmla="*/ 24 h 149"/>
                <a:gd name="T46" fmla="*/ 97 w 153"/>
                <a:gd name="T47" fmla="*/ 26 h 149"/>
                <a:gd name="T48" fmla="*/ 103 w 153"/>
                <a:gd name="T49" fmla="*/ 46 h 149"/>
                <a:gd name="T50" fmla="*/ 103 w 153"/>
                <a:gd name="T51" fmla="*/ 65 h 149"/>
                <a:gd name="T52" fmla="*/ 98 w 153"/>
                <a:gd name="T53" fmla="*/ 91 h 149"/>
                <a:gd name="T54" fmla="*/ 92 w 153"/>
                <a:gd name="T55" fmla="*/ 56 h 149"/>
                <a:gd name="T56" fmla="*/ 92 w 153"/>
                <a:gd name="T57" fmla="*/ 29 h 149"/>
                <a:gd name="T58" fmla="*/ 95 w 153"/>
                <a:gd name="T59" fmla="*/ 74 h 149"/>
                <a:gd name="T60" fmla="*/ 80 w 153"/>
                <a:gd name="T61" fmla="*/ 94 h 149"/>
                <a:gd name="T62" fmla="*/ 80 w 153"/>
                <a:gd name="T63" fmla="*/ 56 h 149"/>
                <a:gd name="T64" fmla="*/ 86 w 153"/>
                <a:gd name="T65" fmla="*/ 30 h 149"/>
                <a:gd name="T66" fmla="*/ 79 w 153"/>
                <a:gd name="T67" fmla="*/ 48 h 149"/>
                <a:gd name="T68" fmla="*/ 65 w 153"/>
                <a:gd name="T69" fmla="*/ 95 h 149"/>
                <a:gd name="T70" fmla="*/ 68 w 153"/>
                <a:gd name="T71" fmla="*/ 58 h 149"/>
                <a:gd name="T72" fmla="*/ 50 w 153"/>
                <a:gd name="T73" fmla="*/ 77 h 149"/>
                <a:gd name="T74" fmla="*/ 41 w 153"/>
                <a:gd name="T75" fmla="*/ 115 h 149"/>
                <a:gd name="T76" fmla="*/ 24 w 153"/>
                <a:gd name="T77" fmla="*/ 89 h 149"/>
                <a:gd name="T78" fmla="*/ 27 w 153"/>
                <a:gd name="T79" fmla="*/ 62 h 149"/>
                <a:gd name="T80" fmla="*/ 36 w 153"/>
                <a:gd name="T81" fmla="*/ 42 h 149"/>
                <a:gd name="T82" fmla="*/ 45 w 153"/>
                <a:gd name="T83" fmla="*/ 69 h 149"/>
                <a:gd name="T84" fmla="*/ 109 w 153"/>
                <a:gd name="T85" fmla="*/ 52 h 149"/>
                <a:gd name="T86" fmla="*/ 66 w 153"/>
                <a:gd name="T87" fmla="*/ 0 h 149"/>
                <a:gd name="T88" fmla="*/ 21 w 153"/>
                <a:gd name="T89" fmla="*/ 2 h 149"/>
                <a:gd name="T90" fmla="*/ 0 w 153"/>
                <a:gd name="T91" fmla="*/ 12 h 149"/>
                <a:gd name="T92" fmla="*/ 0 w 153"/>
                <a:gd name="T93" fmla="*/ 31 h 149"/>
                <a:gd name="T94" fmla="*/ 2 w 153"/>
                <a:gd name="T95" fmla="*/ 75 h 149"/>
                <a:gd name="T96" fmla="*/ 0 w 153"/>
                <a:gd name="T97" fmla="*/ 110 h 149"/>
                <a:gd name="T98" fmla="*/ 7 w 153"/>
                <a:gd name="T99" fmla="*/ 140 h 149"/>
                <a:gd name="T100" fmla="*/ 33 w 153"/>
                <a:gd name="T101" fmla="*/ 149 h 149"/>
                <a:gd name="T102" fmla="*/ 68 w 153"/>
                <a:gd name="T103" fmla="*/ 149 h 149"/>
                <a:gd name="T104" fmla="*/ 120 w 153"/>
                <a:gd name="T10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149">
                  <a:moveTo>
                    <a:pt x="111" y="72"/>
                  </a:moveTo>
                  <a:cubicBezTo>
                    <a:pt x="109" y="70"/>
                    <a:pt x="108" y="58"/>
                    <a:pt x="109" y="58"/>
                  </a:cubicBezTo>
                  <a:cubicBezTo>
                    <a:pt x="110" y="58"/>
                    <a:pt x="110" y="58"/>
                    <a:pt x="110" y="58"/>
                  </a:cubicBezTo>
                  <a:cubicBezTo>
                    <a:pt x="111" y="60"/>
                    <a:pt x="112" y="64"/>
                    <a:pt x="112" y="67"/>
                  </a:cubicBezTo>
                  <a:cubicBezTo>
                    <a:pt x="112" y="70"/>
                    <a:pt x="112" y="72"/>
                    <a:pt x="111" y="72"/>
                  </a:cubicBezTo>
                  <a:moveTo>
                    <a:pt x="111" y="87"/>
                  </a:moveTo>
                  <a:cubicBezTo>
                    <a:pt x="110" y="91"/>
                    <a:pt x="109" y="93"/>
                    <a:pt x="108" y="92"/>
                  </a:cubicBezTo>
                  <a:cubicBezTo>
                    <a:pt x="106" y="88"/>
                    <a:pt x="108" y="77"/>
                    <a:pt x="110" y="78"/>
                  </a:cubicBezTo>
                  <a:cubicBezTo>
                    <a:pt x="110" y="78"/>
                    <a:pt x="110" y="78"/>
                    <a:pt x="110" y="78"/>
                  </a:cubicBezTo>
                  <a:cubicBezTo>
                    <a:pt x="112" y="80"/>
                    <a:pt x="111" y="85"/>
                    <a:pt x="111" y="87"/>
                  </a:cubicBezTo>
                  <a:moveTo>
                    <a:pt x="108" y="113"/>
                  </a:moveTo>
                  <a:cubicBezTo>
                    <a:pt x="106" y="117"/>
                    <a:pt x="105" y="119"/>
                    <a:pt x="104" y="118"/>
                  </a:cubicBezTo>
                  <a:cubicBezTo>
                    <a:pt x="103" y="116"/>
                    <a:pt x="108" y="103"/>
                    <a:pt x="110" y="104"/>
                  </a:cubicBezTo>
                  <a:cubicBezTo>
                    <a:pt x="110" y="104"/>
                    <a:pt x="110" y="104"/>
                    <a:pt x="110" y="104"/>
                  </a:cubicBezTo>
                  <a:cubicBezTo>
                    <a:pt x="110" y="106"/>
                    <a:pt x="109" y="110"/>
                    <a:pt x="108" y="113"/>
                  </a:cubicBezTo>
                  <a:moveTo>
                    <a:pt x="100" y="111"/>
                  </a:moveTo>
                  <a:cubicBezTo>
                    <a:pt x="98" y="108"/>
                    <a:pt x="103" y="97"/>
                    <a:pt x="106" y="98"/>
                  </a:cubicBezTo>
                  <a:cubicBezTo>
                    <a:pt x="106" y="98"/>
                    <a:pt x="106" y="98"/>
                    <a:pt x="106" y="98"/>
                  </a:cubicBezTo>
                  <a:cubicBezTo>
                    <a:pt x="107" y="100"/>
                    <a:pt x="106" y="105"/>
                    <a:pt x="105" y="108"/>
                  </a:cubicBezTo>
                  <a:cubicBezTo>
                    <a:pt x="103" y="112"/>
                    <a:pt x="101" y="114"/>
                    <a:pt x="100" y="111"/>
                  </a:cubicBezTo>
                  <a:moveTo>
                    <a:pt x="97" y="132"/>
                  </a:moveTo>
                  <a:cubicBezTo>
                    <a:pt x="94" y="135"/>
                    <a:pt x="92" y="137"/>
                    <a:pt x="92" y="135"/>
                  </a:cubicBezTo>
                  <a:cubicBezTo>
                    <a:pt x="92" y="133"/>
                    <a:pt x="99" y="122"/>
                    <a:pt x="101" y="124"/>
                  </a:cubicBezTo>
                  <a:cubicBezTo>
                    <a:pt x="101" y="124"/>
                    <a:pt x="101" y="124"/>
                    <a:pt x="101" y="124"/>
                  </a:cubicBezTo>
                  <a:cubicBezTo>
                    <a:pt x="101" y="125"/>
                    <a:pt x="99" y="129"/>
                    <a:pt x="97" y="132"/>
                  </a:cubicBezTo>
                  <a:moveTo>
                    <a:pt x="88" y="129"/>
                  </a:moveTo>
                  <a:cubicBezTo>
                    <a:pt x="87" y="125"/>
                    <a:pt x="94" y="116"/>
                    <a:pt x="97" y="118"/>
                  </a:cubicBezTo>
                  <a:cubicBezTo>
                    <a:pt x="97" y="118"/>
                    <a:pt x="97" y="118"/>
                    <a:pt x="97" y="118"/>
                  </a:cubicBezTo>
                  <a:cubicBezTo>
                    <a:pt x="98" y="120"/>
                    <a:pt x="96" y="124"/>
                    <a:pt x="94" y="127"/>
                  </a:cubicBezTo>
                  <a:cubicBezTo>
                    <a:pt x="91" y="131"/>
                    <a:pt x="88" y="132"/>
                    <a:pt x="88" y="129"/>
                  </a:cubicBezTo>
                  <a:moveTo>
                    <a:pt x="80" y="121"/>
                  </a:moveTo>
                  <a:cubicBezTo>
                    <a:pt x="79" y="116"/>
                    <a:pt x="85" y="108"/>
                    <a:pt x="89" y="111"/>
                  </a:cubicBezTo>
                  <a:cubicBezTo>
                    <a:pt x="92" y="113"/>
                    <a:pt x="90" y="118"/>
                    <a:pt x="88" y="121"/>
                  </a:cubicBezTo>
                  <a:cubicBezTo>
                    <a:pt x="85" y="125"/>
                    <a:pt x="81" y="125"/>
                    <a:pt x="80" y="121"/>
                  </a:cubicBezTo>
                  <a:moveTo>
                    <a:pt x="80" y="143"/>
                  </a:moveTo>
                  <a:cubicBezTo>
                    <a:pt x="76" y="146"/>
                    <a:pt x="73" y="146"/>
                    <a:pt x="73" y="144"/>
                  </a:cubicBezTo>
                  <a:cubicBezTo>
                    <a:pt x="73" y="140"/>
                    <a:pt x="81" y="133"/>
                    <a:pt x="84" y="135"/>
                  </a:cubicBezTo>
                  <a:cubicBezTo>
                    <a:pt x="85" y="137"/>
                    <a:pt x="82" y="141"/>
                    <a:pt x="80" y="143"/>
                  </a:cubicBezTo>
                  <a:moveTo>
                    <a:pt x="66" y="137"/>
                  </a:moveTo>
                  <a:cubicBezTo>
                    <a:pt x="66" y="133"/>
                    <a:pt x="73" y="126"/>
                    <a:pt x="77" y="129"/>
                  </a:cubicBezTo>
                  <a:cubicBezTo>
                    <a:pt x="79" y="131"/>
                    <a:pt x="77" y="135"/>
                    <a:pt x="74" y="137"/>
                  </a:cubicBezTo>
                  <a:cubicBezTo>
                    <a:pt x="70" y="140"/>
                    <a:pt x="66" y="140"/>
                    <a:pt x="66" y="137"/>
                  </a:cubicBezTo>
                  <a:moveTo>
                    <a:pt x="56" y="129"/>
                  </a:moveTo>
                  <a:cubicBezTo>
                    <a:pt x="56" y="125"/>
                    <a:pt x="62" y="119"/>
                    <a:pt x="67" y="121"/>
                  </a:cubicBezTo>
                  <a:cubicBezTo>
                    <a:pt x="69" y="123"/>
                    <a:pt x="68" y="128"/>
                    <a:pt x="65" y="130"/>
                  </a:cubicBezTo>
                  <a:cubicBezTo>
                    <a:pt x="61" y="134"/>
                    <a:pt x="56" y="133"/>
                    <a:pt x="56" y="129"/>
                  </a:cubicBezTo>
                  <a:moveTo>
                    <a:pt x="44" y="122"/>
                  </a:moveTo>
                  <a:cubicBezTo>
                    <a:pt x="44" y="117"/>
                    <a:pt x="49" y="111"/>
                    <a:pt x="54" y="114"/>
                  </a:cubicBezTo>
                  <a:cubicBezTo>
                    <a:pt x="57" y="116"/>
                    <a:pt x="56" y="120"/>
                    <a:pt x="54" y="123"/>
                  </a:cubicBezTo>
                  <a:cubicBezTo>
                    <a:pt x="50" y="127"/>
                    <a:pt x="44" y="126"/>
                    <a:pt x="44" y="122"/>
                  </a:cubicBezTo>
                  <a:moveTo>
                    <a:pt x="50" y="144"/>
                  </a:moveTo>
                  <a:cubicBezTo>
                    <a:pt x="46" y="147"/>
                    <a:pt x="41" y="147"/>
                    <a:pt x="41" y="143"/>
                  </a:cubicBezTo>
                  <a:cubicBezTo>
                    <a:pt x="42" y="140"/>
                    <a:pt x="49" y="134"/>
                    <a:pt x="53" y="137"/>
                  </a:cubicBezTo>
                  <a:cubicBezTo>
                    <a:pt x="55" y="138"/>
                    <a:pt x="53" y="142"/>
                    <a:pt x="50" y="144"/>
                  </a:cubicBezTo>
                  <a:moveTo>
                    <a:pt x="31" y="137"/>
                  </a:moveTo>
                  <a:cubicBezTo>
                    <a:pt x="32" y="133"/>
                    <a:pt x="37" y="128"/>
                    <a:pt x="42" y="130"/>
                  </a:cubicBezTo>
                  <a:cubicBezTo>
                    <a:pt x="44" y="132"/>
                    <a:pt x="43" y="135"/>
                    <a:pt x="40" y="138"/>
                  </a:cubicBezTo>
                  <a:cubicBezTo>
                    <a:pt x="37" y="141"/>
                    <a:pt x="31" y="141"/>
                    <a:pt x="31" y="137"/>
                  </a:cubicBezTo>
                  <a:moveTo>
                    <a:pt x="29" y="131"/>
                  </a:moveTo>
                  <a:cubicBezTo>
                    <a:pt x="26" y="135"/>
                    <a:pt x="20" y="135"/>
                    <a:pt x="20" y="130"/>
                  </a:cubicBezTo>
                  <a:cubicBezTo>
                    <a:pt x="20" y="126"/>
                    <a:pt x="25" y="121"/>
                    <a:pt x="29" y="123"/>
                  </a:cubicBezTo>
                  <a:cubicBezTo>
                    <a:pt x="32" y="125"/>
                    <a:pt x="31" y="129"/>
                    <a:pt x="29" y="131"/>
                  </a:cubicBezTo>
                  <a:moveTo>
                    <a:pt x="17" y="145"/>
                  </a:moveTo>
                  <a:cubicBezTo>
                    <a:pt x="14" y="148"/>
                    <a:pt x="9" y="148"/>
                    <a:pt x="9" y="144"/>
                  </a:cubicBezTo>
                  <a:cubicBezTo>
                    <a:pt x="9" y="141"/>
                    <a:pt x="14" y="136"/>
                    <a:pt x="18" y="138"/>
                  </a:cubicBezTo>
                  <a:cubicBezTo>
                    <a:pt x="21" y="140"/>
                    <a:pt x="20" y="143"/>
                    <a:pt x="17" y="145"/>
                  </a:cubicBezTo>
                  <a:moveTo>
                    <a:pt x="7" y="124"/>
                  </a:moveTo>
                  <a:cubicBezTo>
                    <a:pt x="6" y="120"/>
                    <a:pt x="11" y="115"/>
                    <a:pt x="15" y="117"/>
                  </a:cubicBezTo>
                  <a:cubicBezTo>
                    <a:pt x="19" y="119"/>
                    <a:pt x="18" y="123"/>
                    <a:pt x="17" y="125"/>
                  </a:cubicBezTo>
                  <a:cubicBezTo>
                    <a:pt x="14" y="129"/>
                    <a:pt x="8" y="130"/>
                    <a:pt x="7" y="124"/>
                  </a:cubicBezTo>
                  <a:moveTo>
                    <a:pt x="7" y="81"/>
                  </a:moveTo>
                  <a:cubicBezTo>
                    <a:pt x="6" y="76"/>
                    <a:pt x="10" y="70"/>
                    <a:pt x="16" y="72"/>
                  </a:cubicBezTo>
                  <a:cubicBezTo>
                    <a:pt x="21" y="74"/>
                    <a:pt x="21" y="79"/>
                    <a:pt x="19" y="82"/>
                  </a:cubicBezTo>
                  <a:cubicBezTo>
                    <a:pt x="16" y="88"/>
                    <a:pt x="9" y="87"/>
                    <a:pt x="7" y="81"/>
                  </a:cubicBezTo>
                  <a:moveTo>
                    <a:pt x="6" y="35"/>
                  </a:moveTo>
                  <a:cubicBezTo>
                    <a:pt x="5" y="30"/>
                    <a:pt x="10" y="25"/>
                    <a:pt x="16" y="27"/>
                  </a:cubicBezTo>
                  <a:cubicBezTo>
                    <a:pt x="20" y="29"/>
                    <a:pt x="20" y="33"/>
                    <a:pt x="18" y="36"/>
                  </a:cubicBezTo>
                  <a:cubicBezTo>
                    <a:pt x="15" y="41"/>
                    <a:pt x="7" y="41"/>
                    <a:pt x="6" y="35"/>
                  </a:cubicBezTo>
                  <a:moveTo>
                    <a:pt x="25" y="12"/>
                  </a:moveTo>
                  <a:cubicBezTo>
                    <a:pt x="29" y="14"/>
                    <a:pt x="28" y="18"/>
                    <a:pt x="27" y="19"/>
                  </a:cubicBezTo>
                  <a:cubicBezTo>
                    <a:pt x="24" y="24"/>
                    <a:pt x="16" y="23"/>
                    <a:pt x="15" y="19"/>
                  </a:cubicBezTo>
                  <a:cubicBezTo>
                    <a:pt x="15" y="15"/>
                    <a:pt x="20" y="11"/>
                    <a:pt x="25" y="12"/>
                  </a:cubicBezTo>
                  <a:moveTo>
                    <a:pt x="33" y="1"/>
                  </a:moveTo>
                  <a:cubicBezTo>
                    <a:pt x="37" y="2"/>
                    <a:pt x="36" y="5"/>
                    <a:pt x="35" y="7"/>
                  </a:cubicBezTo>
                  <a:cubicBezTo>
                    <a:pt x="32" y="10"/>
                    <a:pt x="25" y="9"/>
                    <a:pt x="25" y="5"/>
                  </a:cubicBezTo>
                  <a:cubicBezTo>
                    <a:pt x="25" y="2"/>
                    <a:pt x="29" y="0"/>
                    <a:pt x="33" y="1"/>
                  </a:cubicBezTo>
                  <a:moveTo>
                    <a:pt x="40" y="18"/>
                  </a:moveTo>
                  <a:cubicBezTo>
                    <a:pt x="44" y="20"/>
                    <a:pt x="44" y="24"/>
                    <a:pt x="43" y="26"/>
                  </a:cubicBezTo>
                  <a:cubicBezTo>
                    <a:pt x="40" y="30"/>
                    <a:pt x="33" y="29"/>
                    <a:pt x="32" y="24"/>
                  </a:cubicBezTo>
                  <a:cubicBezTo>
                    <a:pt x="30" y="20"/>
                    <a:pt x="35" y="16"/>
                    <a:pt x="40" y="18"/>
                  </a:cubicBezTo>
                  <a:moveTo>
                    <a:pt x="46" y="6"/>
                  </a:moveTo>
                  <a:cubicBezTo>
                    <a:pt x="50" y="7"/>
                    <a:pt x="50" y="10"/>
                    <a:pt x="49" y="12"/>
                  </a:cubicBezTo>
                  <a:cubicBezTo>
                    <a:pt x="47" y="15"/>
                    <a:pt x="40" y="15"/>
                    <a:pt x="39" y="11"/>
                  </a:cubicBezTo>
                  <a:cubicBezTo>
                    <a:pt x="38" y="7"/>
                    <a:pt x="42" y="4"/>
                    <a:pt x="46" y="6"/>
                  </a:cubicBezTo>
                  <a:moveTo>
                    <a:pt x="55" y="24"/>
                  </a:moveTo>
                  <a:cubicBezTo>
                    <a:pt x="59" y="26"/>
                    <a:pt x="59" y="30"/>
                    <a:pt x="58" y="32"/>
                  </a:cubicBezTo>
                  <a:cubicBezTo>
                    <a:pt x="56" y="37"/>
                    <a:pt x="50" y="36"/>
                    <a:pt x="48" y="32"/>
                  </a:cubicBezTo>
                  <a:cubicBezTo>
                    <a:pt x="46" y="27"/>
                    <a:pt x="50" y="22"/>
                    <a:pt x="55" y="24"/>
                  </a:cubicBezTo>
                  <a:moveTo>
                    <a:pt x="58" y="11"/>
                  </a:moveTo>
                  <a:cubicBezTo>
                    <a:pt x="58" y="11"/>
                    <a:pt x="59" y="11"/>
                    <a:pt x="59" y="11"/>
                  </a:cubicBezTo>
                  <a:cubicBezTo>
                    <a:pt x="62" y="13"/>
                    <a:pt x="63" y="16"/>
                    <a:pt x="62" y="18"/>
                  </a:cubicBezTo>
                  <a:cubicBezTo>
                    <a:pt x="61" y="21"/>
                    <a:pt x="55" y="21"/>
                    <a:pt x="53" y="17"/>
                  </a:cubicBezTo>
                  <a:cubicBezTo>
                    <a:pt x="51" y="13"/>
                    <a:pt x="54" y="10"/>
                    <a:pt x="58" y="11"/>
                  </a:cubicBezTo>
                  <a:moveTo>
                    <a:pt x="60" y="1"/>
                  </a:moveTo>
                  <a:cubicBezTo>
                    <a:pt x="60" y="1"/>
                    <a:pt x="60" y="1"/>
                    <a:pt x="61" y="1"/>
                  </a:cubicBezTo>
                  <a:cubicBezTo>
                    <a:pt x="63" y="3"/>
                    <a:pt x="64" y="5"/>
                    <a:pt x="64" y="6"/>
                  </a:cubicBezTo>
                  <a:cubicBezTo>
                    <a:pt x="63" y="9"/>
                    <a:pt x="59" y="9"/>
                    <a:pt x="57" y="6"/>
                  </a:cubicBezTo>
                  <a:cubicBezTo>
                    <a:pt x="55" y="3"/>
                    <a:pt x="57" y="1"/>
                    <a:pt x="60" y="1"/>
                  </a:cubicBezTo>
                  <a:moveTo>
                    <a:pt x="68" y="31"/>
                  </a:moveTo>
                  <a:cubicBezTo>
                    <a:pt x="68" y="31"/>
                    <a:pt x="69" y="31"/>
                    <a:pt x="69" y="31"/>
                  </a:cubicBezTo>
                  <a:cubicBezTo>
                    <a:pt x="73" y="33"/>
                    <a:pt x="74" y="37"/>
                    <a:pt x="73" y="40"/>
                  </a:cubicBezTo>
                  <a:cubicBezTo>
                    <a:pt x="72" y="44"/>
                    <a:pt x="66" y="44"/>
                    <a:pt x="64" y="39"/>
                  </a:cubicBezTo>
                  <a:cubicBezTo>
                    <a:pt x="61" y="35"/>
                    <a:pt x="64" y="30"/>
                    <a:pt x="68" y="31"/>
                  </a:cubicBezTo>
                  <a:moveTo>
                    <a:pt x="70" y="16"/>
                  </a:moveTo>
                  <a:cubicBezTo>
                    <a:pt x="70" y="16"/>
                    <a:pt x="70" y="17"/>
                    <a:pt x="71" y="17"/>
                  </a:cubicBezTo>
                  <a:cubicBezTo>
                    <a:pt x="74" y="19"/>
                    <a:pt x="75" y="22"/>
                    <a:pt x="75" y="24"/>
                  </a:cubicBezTo>
                  <a:cubicBezTo>
                    <a:pt x="74" y="28"/>
                    <a:pt x="70" y="28"/>
                    <a:pt x="67" y="24"/>
                  </a:cubicBezTo>
                  <a:cubicBezTo>
                    <a:pt x="65" y="20"/>
                    <a:pt x="66" y="16"/>
                    <a:pt x="70" y="16"/>
                  </a:cubicBezTo>
                  <a:moveTo>
                    <a:pt x="68" y="5"/>
                  </a:moveTo>
                  <a:cubicBezTo>
                    <a:pt x="69" y="5"/>
                    <a:pt x="70" y="6"/>
                    <a:pt x="70" y="6"/>
                  </a:cubicBezTo>
                  <a:cubicBezTo>
                    <a:pt x="72" y="7"/>
                    <a:pt x="74" y="10"/>
                    <a:pt x="74" y="11"/>
                  </a:cubicBezTo>
                  <a:cubicBezTo>
                    <a:pt x="74" y="14"/>
                    <a:pt x="72" y="14"/>
                    <a:pt x="70" y="12"/>
                  </a:cubicBezTo>
                  <a:cubicBezTo>
                    <a:pt x="66" y="10"/>
                    <a:pt x="66" y="5"/>
                    <a:pt x="68" y="5"/>
                  </a:cubicBezTo>
                  <a:moveTo>
                    <a:pt x="71" y="1"/>
                  </a:moveTo>
                  <a:cubicBezTo>
                    <a:pt x="71" y="1"/>
                    <a:pt x="72" y="1"/>
                    <a:pt x="72" y="1"/>
                  </a:cubicBezTo>
                  <a:cubicBezTo>
                    <a:pt x="73" y="2"/>
                    <a:pt x="76" y="4"/>
                    <a:pt x="77" y="5"/>
                  </a:cubicBezTo>
                  <a:cubicBezTo>
                    <a:pt x="78" y="6"/>
                    <a:pt x="78" y="7"/>
                    <a:pt x="77" y="7"/>
                  </a:cubicBezTo>
                  <a:cubicBezTo>
                    <a:pt x="75" y="7"/>
                    <a:pt x="71" y="1"/>
                    <a:pt x="71" y="1"/>
                  </a:cubicBezTo>
                  <a:moveTo>
                    <a:pt x="83" y="16"/>
                  </a:moveTo>
                  <a:cubicBezTo>
                    <a:pt x="84" y="18"/>
                    <a:pt x="83" y="19"/>
                    <a:pt x="81" y="18"/>
                  </a:cubicBezTo>
                  <a:cubicBezTo>
                    <a:pt x="78" y="16"/>
                    <a:pt x="75" y="10"/>
                    <a:pt x="77" y="10"/>
                  </a:cubicBezTo>
                  <a:cubicBezTo>
                    <a:pt x="78" y="10"/>
                    <a:pt x="78" y="10"/>
                    <a:pt x="78" y="10"/>
                  </a:cubicBezTo>
                  <a:cubicBezTo>
                    <a:pt x="80" y="12"/>
                    <a:pt x="82" y="14"/>
                    <a:pt x="83" y="16"/>
                  </a:cubicBezTo>
                  <a:moveTo>
                    <a:pt x="79" y="6"/>
                  </a:moveTo>
                  <a:cubicBezTo>
                    <a:pt x="79" y="5"/>
                    <a:pt x="86" y="13"/>
                    <a:pt x="85" y="13"/>
                  </a:cubicBezTo>
                  <a:cubicBezTo>
                    <a:pt x="85" y="14"/>
                    <a:pt x="78" y="6"/>
                    <a:pt x="79" y="6"/>
                  </a:cubicBezTo>
                  <a:moveTo>
                    <a:pt x="91" y="21"/>
                  </a:moveTo>
                  <a:cubicBezTo>
                    <a:pt x="92" y="23"/>
                    <a:pt x="92" y="25"/>
                    <a:pt x="91" y="24"/>
                  </a:cubicBezTo>
                  <a:cubicBezTo>
                    <a:pt x="88" y="23"/>
                    <a:pt x="84" y="15"/>
                    <a:pt x="85" y="14"/>
                  </a:cubicBezTo>
                  <a:cubicBezTo>
                    <a:pt x="85" y="14"/>
                    <a:pt x="85" y="15"/>
                    <a:pt x="86" y="15"/>
                  </a:cubicBezTo>
                  <a:cubicBezTo>
                    <a:pt x="88" y="16"/>
                    <a:pt x="90" y="19"/>
                    <a:pt x="91" y="21"/>
                  </a:cubicBezTo>
                  <a:moveTo>
                    <a:pt x="91" y="19"/>
                  </a:moveTo>
                  <a:cubicBezTo>
                    <a:pt x="91" y="19"/>
                    <a:pt x="92" y="19"/>
                    <a:pt x="92" y="19"/>
                  </a:cubicBezTo>
                  <a:cubicBezTo>
                    <a:pt x="93" y="20"/>
                    <a:pt x="96" y="24"/>
                    <a:pt x="97" y="26"/>
                  </a:cubicBezTo>
                  <a:cubicBezTo>
                    <a:pt x="98" y="28"/>
                    <a:pt x="99" y="30"/>
                    <a:pt x="98" y="30"/>
                  </a:cubicBezTo>
                  <a:cubicBezTo>
                    <a:pt x="96" y="29"/>
                    <a:pt x="91" y="19"/>
                    <a:pt x="91" y="19"/>
                  </a:cubicBezTo>
                  <a:moveTo>
                    <a:pt x="99" y="34"/>
                  </a:moveTo>
                  <a:cubicBezTo>
                    <a:pt x="99" y="34"/>
                    <a:pt x="99" y="34"/>
                    <a:pt x="99" y="34"/>
                  </a:cubicBezTo>
                  <a:cubicBezTo>
                    <a:pt x="101" y="36"/>
                    <a:pt x="103" y="40"/>
                    <a:pt x="104" y="43"/>
                  </a:cubicBezTo>
                  <a:cubicBezTo>
                    <a:pt x="105" y="46"/>
                    <a:pt x="104" y="47"/>
                    <a:pt x="103" y="46"/>
                  </a:cubicBezTo>
                  <a:cubicBezTo>
                    <a:pt x="100" y="45"/>
                    <a:pt x="97" y="34"/>
                    <a:pt x="99" y="34"/>
                  </a:cubicBezTo>
                  <a:moveTo>
                    <a:pt x="103" y="65"/>
                  </a:moveTo>
                  <a:cubicBezTo>
                    <a:pt x="100" y="61"/>
                    <a:pt x="99" y="52"/>
                    <a:pt x="102" y="52"/>
                  </a:cubicBezTo>
                  <a:cubicBezTo>
                    <a:pt x="103" y="51"/>
                    <a:pt x="103" y="52"/>
                    <a:pt x="103" y="52"/>
                  </a:cubicBezTo>
                  <a:cubicBezTo>
                    <a:pt x="106" y="54"/>
                    <a:pt x="107" y="59"/>
                    <a:pt x="107" y="61"/>
                  </a:cubicBezTo>
                  <a:cubicBezTo>
                    <a:pt x="106" y="65"/>
                    <a:pt x="105" y="66"/>
                    <a:pt x="103" y="65"/>
                  </a:cubicBezTo>
                  <a:moveTo>
                    <a:pt x="99" y="84"/>
                  </a:moveTo>
                  <a:cubicBezTo>
                    <a:pt x="97" y="79"/>
                    <a:pt x="99" y="69"/>
                    <a:pt x="102" y="71"/>
                  </a:cubicBezTo>
                  <a:cubicBezTo>
                    <a:pt x="103" y="71"/>
                    <a:pt x="103" y="71"/>
                    <a:pt x="103" y="71"/>
                  </a:cubicBezTo>
                  <a:cubicBezTo>
                    <a:pt x="105" y="73"/>
                    <a:pt x="106" y="78"/>
                    <a:pt x="105" y="81"/>
                  </a:cubicBezTo>
                  <a:cubicBezTo>
                    <a:pt x="104" y="85"/>
                    <a:pt x="101" y="87"/>
                    <a:pt x="99" y="84"/>
                  </a:cubicBezTo>
                  <a:moveTo>
                    <a:pt x="98" y="91"/>
                  </a:moveTo>
                  <a:cubicBezTo>
                    <a:pt x="98" y="91"/>
                    <a:pt x="98" y="91"/>
                    <a:pt x="98" y="91"/>
                  </a:cubicBezTo>
                  <a:cubicBezTo>
                    <a:pt x="101" y="93"/>
                    <a:pt x="100" y="99"/>
                    <a:pt x="98" y="101"/>
                  </a:cubicBezTo>
                  <a:cubicBezTo>
                    <a:pt x="96" y="106"/>
                    <a:pt x="93" y="107"/>
                    <a:pt x="91" y="103"/>
                  </a:cubicBezTo>
                  <a:cubicBezTo>
                    <a:pt x="89" y="98"/>
                    <a:pt x="94" y="89"/>
                    <a:pt x="98" y="91"/>
                  </a:cubicBezTo>
                  <a:moveTo>
                    <a:pt x="97" y="54"/>
                  </a:moveTo>
                  <a:cubicBezTo>
                    <a:pt x="97" y="58"/>
                    <a:pt x="94" y="59"/>
                    <a:pt x="92" y="56"/>
                  </a:cubicBezTo>
                  <a:cubicBezTo>
                    <a:pt x="89" y="52"/>
                    <a:pt x="89" y="44"/>
                    <a:pt x="93" y="45"/>
                  </a:cubicBezTo>
                  <a:cubicBezTo>
                    <a:pt x="93" y="45"/>
                    <a:pt x="94" y="45"/>
                    <a:pt x="94" y="45"/>
                  </a:cubicBezTo>
                  <a:cubicBezTo>
                    <a:pt x="97" y="47"/>
                    <a:pt x="98" y="52"/>
                    <a:pt x="97" y="54"/>
                  </a:cubicBezTo>
                  <a:moveTo>
                    <a:pt x="93" y="39"/>
                  </a:moveTo>
                  <a:cubicBezTo>
                    <a:pt x="89" y="36"/>
                    <a:pt x="88" y="28"/>
                    <a:pt x="90" y="28"/>
                  </a:cubicBezTo>
                  <a:cubicBezTo>
                    <a:pt x="91" y="28"/>
                    <a:pt x="91" y="28"/>
                    <a:pt x="92" y="29"/>
                  </a:cubicBezTo>
                  <a:cubicBezTo>
                    <a:pt x="94" y="30"/>
                    <a:pt x="96" y="35"/>
                    <a:pt x="96" y="37"/>
                  </a:cubicBezTo>
                  <a:cubicBezTo>
                    <a:pt x="97" y="40"/>
                    <a:pt x="95" y="41"/>
                    <a:pt x="93" y="39"/>
                  </a:cubicBezTo>
                  <a:moveTo>
                    <a:pt x="87" y="75"/>
                  </a:moveTo>
                  <a:cubicBezTo>
                    <a:pt x="85" y="70"/>
                    <a:pt x="88" y="62"/>
                    <a:pt x="92" y="63"/>
                  </a:cubicBezTo>
                  <a:cubicBezTo>
                    <a:pt x="92" y="63"/>
                    <a:pt x="92" y="63"/>
                    <a:pt x="92" y="64"/>
                  </a:cubicBezTo>
                  <a:cubicBezTo>
                    <a:pt x="96" y="66"/>
                    <a:pt x="96" y="71"/>
                    <a:pt x="95" y="74"/>
                  </a:cubicBezTo>
                  <a:cubicBezTo>
                    <a:pt x="94" y="78"/>
                    <a:pt x="90" y="79"/>
                    <a:pt x="87" y="75"/>
                  </a:cubicBezTo>
                  <a:moveTo>
                    <a:pt x="80" y="94"/>
                  </a:moveTo>
                  <a:cubicBezTo>
                    <a:pt x="78" y="88"/>
                    <a:pt x="83" y="81"/>
                    <a:pt x="87" y="83"/>
                  </a:cubicBezTo>
                  <a:cubicBezTo>
                    <a:pt x="87" y="83"/>
                    <a:pt x="87" y="83"/>
                    <a:pt x="87" y="83"/>
                  </a:cubicBezTo>
                  <a:cubicBezTo>
                    <a:pt x="90" y="86"/>
                    <a:pt x="90" y="91"/>
                    <a:pt x="88" y="94"/>
                  </a:cubicBezTo>
                  <a:cubicBezTo>
                    <a:pt x="86" y="99"/>
                    <a:pt x="81" y="99"/>
                    <a:pt x="80" y="94"/>
                  </a:cubicBezTo>
                  <a:moveTo>
                    <a:pt x="78" y="103"/>
                  </a:moveTo>
                  <a:cubicBezTo>
                    <a:pt x="81" y="106"/>
                    <a:pt x="80" y="110"/>
                    <a:pt x="78" y="113"/>
                  </a:cubicBezTo>
                  <a:cubicBezTo>
                    <a:pt x="75" y="118"/>
                    <a:pt x="69" y="117"/>
                    <a:pt x="69" y="113"/>
                  </a:cubicBezTo>
                  <a:cubicBezTo>
                    <a:pt x="68" y="107"/>
                    <a:pt x="74" y="101"/>
                    <a:pt x="78" y="103"/>
                  </a:cubicBezTo>
                  <a:moveTo>
                    <a:pt x="79" y="55"/>
                  </a:moveTo>
                  <a:cubicBezTo>
                    <a:pt x="79" y="55"/>
                    <a:pt x="79" y="56"/>
                    <a:pt x="80" y="56"/>
                  </a:cubicBezTo>
                  <a:cubicBezTo>
                    <a:pt x="83" y="58"/>
                    <a:pt x="84" y="63"/>
                    <a:pt x="83" y="66"/>
                  </a:cubicBezTo>
                  <a:cubicBezTo>
                    <a:pt x="81" y="70"/>
                    <a:pt x="76" y="71"/>
                    <a:pt x="74" y="66"/>
                  </a:cubicBezTo>
                  <a:cubicBezTo>
                    <a:pt x="71" y="61"/>
                    <a:pt x="74" y="54"/>
                    <a:pt x="79" y="55"/>
                  </a:cubicBezTo>
                  <a:moveTo>
                    <a:pt x="80" y="22"/>
                  </a:moveTo>
                  <a:cubicBezTo>
                    <a:pt x="81" y="22"/>
                    <a:pt x="81" y="23"/>
                    <a:pt x="82" y="23"/>
                  </a:cubicBezTo>
                  <a:cubicBezTo>
                    <a:pt x="85" y="25"/>
                    <a:pt x="86" y="28"/>
                    <a:pt x="86" y="30"/>
                  </a:cubicBezTo>
                  <a:cubicBezTo>
                    <a:pt x="86" y="34"/>
                    <a:pt x="84" y="34"/>
                    <a:pt x="81" y="32"/>
                  </a:cubicBezTo>
                  <a:cubicBezTo>
                    <a:pt x="78" y="29"/>
                    <a:pt x="77" y="22"/>
                    <a:pt x="80" y="22"/>
                  </a:cubicBezTo>
                  <a:moveTo>
                    <a:pt x="81" y="38"/>
                  </a:moveTo>
                  <a:cubicBezTo>
                    <a:pt x="81" y="38"/>
                    <a:pt x="82" y="38"/>
                    <a:pt x="82" y="38"/>
                  </a:cubicBezTo>
                  <a:cubicBezTo>
                    <a:pt x="86" y="40"/>
                    <a:pt x="87" y="45"/>
                    <a:pt x="86" y="47"/>
                  </a:cubicBezTo>
                  <a:cubicBezTo>
                    <a:pt x="85" y="51"/>
                    <a:pt x="81" y="52"/>
                    <a:pt x="79" y="48"/>
                  </a:cubicBezTo>
                  <a:cubicBezTo>
                    <a:pt x="76" y="43"/>
                    <a:pt x="77" y="37"/>
                    <a:pt x="81" y="38"/>
                  </a:cubicBezTo>
                  <a:moveTo>
                    <a:pt x="65" y="85"/>
                  </a:moveTo>
                  <a:cubicBezTo>
                    <a:pt x="64" y="80"/>
                    <a:pt x="68" y="72"/>
                    <a:pt x="74" y="75"/>
                  </a:cubicBezTo>
                  <a:cubicBezTo>
                    <a:pt x="78" y="78"/>
                    <a:pt x="77" y="83"/>
                    <a:pt x="76" y="86"/>
                  </a:cubicBezTo>
                  <a:cubicBezTo>
                    <a:pt x="73" y="91"/>
                    <a:pt x="67" y="91"/>
                    <a:pt x="65" y="85"/>
                  </a:cubicBezTo>
                  <a:moveTo>
                    <a:pt x="65" y="95"/>
                  </a:moveTo>
                  <a:cubicBezTo>
                    <a:pt x="69" y="98"/>
                    <a:pt x="68" y="102"/>
                    <a:pt x="66" y="105"/>
                  </a:cubicBezTo>
                  <a:cubicBezTo>
                    <a:pt x="62" y="110"/>
                    <a:pt x="56" y="109"/>
                    <a:pt x="55" y="104"/>
                  </a:cubicBezTo>
                  <a:cubicBezTo>
                    <a:pt x="54" y="99"/>
                    <a:pt x="60" y="93"/>
                    <a:pt x="65" y="95"/>
                  </a:cubicBezTo>
                  <a:moveTo>
                    <a:pt x="64" y="48"/>
                  </a:moveTo>
                  <a:cubicBezTo>
                    <a:pt x="65" y="48"/>
                    <a:pt x="65" y="48"/>
                    <a:pt x="65" y="48"/>
                  </a:cubicBezTo>
                  <a:cubicBezTo>
                    <a:pt x="69" y="50"/>
                    <a:pt x="69" y="55"/>
                    <a:pt x="68" y="58"/>
                  </a:cubicBezTo>
                  <a:cubicBezTo>
                    <a:pt x="66" y="63"/>
                    <a:pt x="60" y="63"/>
                    <a:pt x="58" y="57"/>
                  </a:cubicBezTo>
                  <a:cubicBezTo>
                    <a:pt x="55" y="52"/>
                    <a:pt x="59" y="46"/>
                    <a:pt x="64" y="48"/>
                  </a:cubicBezTo>
                  <a:moveTo>
                    <a:pt x="50" y="77"/>
                  </a:moveTo>
                  <a:cubicBezTo>
                    <a:pt x="48" y="71"/>
                    <a:pt x="53" y="64"/>
                    <a:pt x="59" y="67"/>
                  </a:cubicBezTo>
                  <a:cubicBezTo>
                    <a:pt x="63" y="69"/>
                    <a:pt x="62" y="74"/>
                    <a:pt x="61" y="77"/>
                  </a:cubicBezTo>
                  <a:cubicBezTo>
                    <a:pt x="58" y="83"/>
                    <a:pt x="51" y="83"/>
                    <a:pt x="50" y="77"/>
                  </a:cubicBezTo>
                  <a:moveTo>
                    <a:pt x="40" y="96"/>
                  </a:moveTo>
                  <a:cubicBezTo>
                    <a:pt x="39" y="91"/>
                    <a:pt x="44" y="85"/>
                    <a:pt x="50" y="87"/>
                  </a:cubicBezTo>
                  <a:cubicBezTo>
                    <a:pt x="54" y="89"/>
                    <a:pt x="53" y="94"/>
                    <a:pt x="52" y="97"/>
                  </a:cubicBezTo>
                  <a:cubicBezTo>
                    <a:pt x="48" y="102"/>
                    <a:pt x="42" y="102"/>
                    <a:pt x="40" y="96"/>
                  </a:cubicBezTo>
                  <a:moveTo>
                    <a:pt x="40" y="106"/>
                  </a:moveTo>
                  <a:cubicBezTo>
                    <a:pt x="44" y="108"/>
                    <a:pt x="43" y="113"/>
                    <a:pt x="41" y="115"/>
                  </a:cubicBezTo>
                  <a:cubicBezTo>
                    <a:pt x="37" y="120"/>
                    <a:pt x="31" y="119"/>
                    <a:pt x="30" y="115"/>
                  </a:cubicBezTo>
                  <a:cubicBezTo>
                    <a:pt x="29" y="109"/>
                    <a:pt x="35" y="104"/>
                    <a:pt x="40" y="106"/>
                  </a:cubicBezTo>
                  <a:moveTo>
                    <a:pt x="24" y="89"/>
                  </a:moveTo>
                  <a:cubicBezTo>
                    <a:pt x="22" y="83"/>
                    <a:pt x="27" y="77"/>
                    <a:pt x="33" y="79"/>
                  </a:cubicBezTo>
                  <a:cubicBezTo>
                    <a:pt x="38" y="81"/>
                    <a:pt x="37" y="86"/>
                    <a:pt x="36" y="89"/>
                  </a:cubicBezTo>
                  <a:cubicBezTo>
                    <a:pt x="33" y="95"/>
                    <a:pt x="26" y="94"/>
                    <a:pt x="24" y="89"/>
                  </a:cubicBezTo>
                  <a:moveTo>
                    <a:pt x="24" y="99"/>
                  </a:moveTo>
                  <a:cubicBezTo>
                    <a:pt x="29" y="101"/>
                    <a:pt x="28" y="105"/>
                    <a:pt x="26" y="108"/>
                  </a:cubicBezTo>
                  <a:cubicBezTo>
                    <a:pt x="23" y="113"/>
                    <a:pt x="16" y="113"/>
                    <a:pt x="15" y="107"/>
                  </a:cubicBezTo>
                  <a:cubicBezTo>
                    <a:pt x="14" y="102"/>
                    <a:pt x="19" y="97"/>
                    <a:pt x="24" y="99"/>
                  </a:cubicBezTo>
                  <a:moveTo>
                    <a:pt x="25" y="52"/>
                  </a:moveTo>
                  <a:cubicBezTo>
                    <a:pt x="29" y="54"/>
                    <a:pt x="29" y="59"/>
                    <a:pt x="27" y="62"/>
                  </a:cubicBezTo>
                  <a:cubicBezTo>
                    <a:pt x="25" y="67"/>
                    <a:pt x="17" y="67"/>
                    <a:pt x="15" y="62"/>
                  </a:cubicBezTo>
                  <a:cubicBezTo>
                    <a:pt x="13" y="56"/>
                    <a:pt x="18" y="49"/>
                    <a:pt x="25" y="52"/>
                  </a:cubicBezTo>
                  <a:moveTo>
                    <a:pt x="36" y="42"/>
                  </a:moveTo>
                  <a:cubicBezTo>
                    <a:pt x="33" y="48"/>
                    <a:pt x="25" y="47"/>
                    <a:pt x="23" y="41"/>
                  </a:cubicBezTo>
                  <a:cubicBezTo>
                    <a:pt x="22" y="37"/>
                    <a:pt x="27" y="31"/>
                    <a:pt x="33" y="33"/>
                  </a:cubicBezTo>
                  <a:cubicBezTo>
                    <a:pt x="37" y="35"/>
                    <a:pt x="37" y="40"/>
                    <a:pt x="36" y="42"/>
                  </a:cubicBezTo>
                  <a:moveTo>
                    <a:pt x="49" y="40"/>
                  </a:moveTo>
                  <a:cubicBezTo>
                    <a:pt x="53" y="43"/>
                    <a:pt x="54" y="47"/>
                    <a:pt x="52" y="50"/>
                  </a:cubicBezTo>
                  <a:cubicBezTo>
                    <a:pt x="50" y="55"/>
                    <a:pt x="43" y="55"/>
                    <a:pt x="41" y="49"/>
                  </a:cubicBezTo>
                  <a:cubicBezTo>
                    <a:pt x="39" y="44"/>
                    <a:pt x="43" y="38"/>
                    <a:pt x="49" y="40"/>
                  </a:cubicBezTo>
                  <a:moveTo>
                    <a:pt x="42" y="59"/>
                  </a:moveTo>
                  <a:cubicBezTo>
                    <a:pt x="46" y="61"/>
                    <a:pt x="46" y="66"/>
                    <a:pt x="45" y="69"/>
                  </a:cubicBezTo>
                  <a:cubicBezTo>
                    <a:pt x="42" y="75"/>
                    <a:pt x="35" y="75"/>
                    <a:pt x="33" y="69"/>
                  </a:cubicBezTo>
                  <a:cubicBezTo>
                    <a:pt x="31" y="63"/>
                    <a:pt x="36" y="57"/>
                    <a:pt x="42" y="59"/>
                  </a:cubicBezTo>
                  <a:moveTo>
                    <a:pt x="105" y="39"/>
                  </a:moveTo>
                  <a:cubicBezTo>
                    <a:pt x="105" y="39"/>
                    <a:pt x="105" y="39"/>
                    <a:pt x="105" y="40"/>
                  </a:cubicBezTo>
                  <a:cubicBezTo>
                    <a:pt x="106" y="41"/>
                    <a:pt x="108" y="45"/>
                    <a:pt x="109" y="48"/>
                  </a:cubicBezTo>
                  <a:cubicBezTo>
                    <a:pt x="110" y="51"/>
                    <a:pt x="110" y="52"/>
                    <a:pt x="109" y="52"/>
                  </a:cubicBezTo>
                  <a:cubicBezTo>
                    <a:pt x="108" y="52"/>
                    <a:pt x="104" y="40"/>
                    <a:pt x="105" y="39"/>
                  </a:cubicBezTo>
                  <a:moveTo>
                    <a:pt x="153" y="0"/>
                  </a:moveTo>
                  <a:cubicBezTo>
                    <a:pt x="69" y="0"/>
                    <a:pt x="69" y="0"/>
                    <a:pt x="69" y="0"/>
                  </a:cubicBezTo>
                  <a:cubicBezTo>
                    <a:pt x="69" y="0"/>
                    <a:pt x="70" y="1"/>
                    <a:pt x="70" y="2"/>
                  </a:cubicBezTo>
                  <a:cubicBezTo>
                    <a:pt x="71" y="3"/>
                    <a:pt x="71" y="3"/>
                    <a:pt x="70" y="3"/>
                  </a:cubicBezTo>
                  <a:cubicBezTo>
                    <a:pt x="68" y="3"/>
                    <a:pt x="67" y="1"/>
                    <a:pt x="66" y="0"/>
                  </a:cubicBezTo>
                  <a:cubicBezTo>
                    <a:pt x="54" y="0"/>
                    <a:pt x="54" y="0"/>
                    <a:pt x="54" y="0"/>
                  </a:cubicBezTo>
                  <a:cubicBezTo>
                    <a:pt x="54" y="0"/>
                    <a:pt x="54" y="1"/>
                    <a:pt x="53" y="2"/>
                  </a:cubicBezTo>
                  <a:cubicBezTo>
                    <a:pt x="52" y="4"/>
                    <a:pt x="46" y="3"/>
                    <a:pt x="45" y="0"/>
                  </a:cubicBezTo>
                  <a:cubicBezTo>
                    <a:pt x="45" y="0"/>
                    <a:pt x="45" y="0"/>
                    <a:pt x="45" y="0"/>
                  </a:cubicBezTo>
                  <a:cubicBezTo>
                    <a:pt x="23" y="0"/>
                    <a:pt x="23" y="0"/>
                    <a:pt x="23" y="0"/>
                  </a:cubicBezTo>
                  <a:cubicBezTo>
                    <a:pt x="23" y="0"/>
                    <a:pt x="22" y="1"/>
                    <a:pt x="21" y="2"/>
                  </a:cubicBezTo>
                  <a:cubicBezTo>
                    <a:pt x="18" y="5"/>
                    <a:pt x="11" y="4"/>
                    <a:pt x="11" y="1"/>
                  </a:cubicBezTo>
                  <a:cubicBezTo>
                    <a:pt x="11" y="1"/>
                    <a:pt x="11" y="0"/>
                    <a:pt x="12" y="0"/>
                  </a:cubicBezTo>
                  <a:cubicBezTo>
                    <a:pt x="0" y="0"/>
                    <a:pt x="0" y="0"/>
                    <a:pt x="0" y="0"/>
                  </a:cubicBezTo>
                  <a:cubicBezTo>
                    <a:pt x="0" y="1"/>
                    <a:pt x="0" y="1"/>
                    <a:pt x="0" y="1"/>
                  </a:cubicBezTo>
                  <a:cubicBezTo>
                    <a:pt x="0" y="6"/>
                    <a:pt x="0" y="6"/>
                    <a:pt x="0" y="6"/>
                  </a:cubicBezTo>
                  <a:cubicBezTo>
                    <a:pt x="0" y="12"/>
                    <a:pt x="0" y="12"/>
                    <a:pt x="0" y="12"/>
                  </a:cubicBezTo>
                  <a:cubicBezTo>
                    <a:pt x="1" y="9"/>
                    <a:pt x="6" y="6"/>
                    <a:pt x="10" y="7"/>
                  </a:cubicBezTo>
                  <a:cubicBezTo>
                    <a:pt x="14" y="9"/>
                    <a:pt x="13" y="12"/>
                    <a:pt x="11" y="14"/>
                  </a:cubicBezTo>
                  <a:cubicBezTo>
                    <a:pt x="8" y="18"/>
                    <a:pt x="1" y="18"/>
                    <a:pt x="0" y="15"/>
                  </a:cubicBezTo>
                  <a:cubicBezTo>
                    <a:pt x="0" y="22"/>
                    <a:pt x="0" y="22"/>
                    <a:pt x="0" y="22"/>
                  </a:cubicBezTo>
                  <a:cubicBezTo>
                    <a:pt x="4" y="24"/>
                    <a:pt x="3" y="28"/>
                    <a:pt x="1" y="30"/>
                  </a:cubicBezTo>
                  <a:cubicBezTo>
                    <a:pt x="1" y="30"/>
                    <a:pt x="1" y="31"/>
                    <a:pt x="0" y="31"/>
                  </a:cubicBezTo>
                  <a:cubicBezTo>
                    <a:pt x="0" y="47"/>
                    <a:pt x="0" y="47"/>
                    <a:pt x="0" y="47"/>
                  </a:cubicBezTo>
                  <a:cubicBezTo>
                    <a:pt x="2" y="45"/>
                    <a:pt x="4" y="44"/>
                    <a:pt x="7" y="45"/>
                  </a:cubicBezTo>
                  <a:cubicBezTo>
                    <a:pt x="12" y="47"/>
                    <a:pt x="11" y="52"/>
                    <a:pt x="10" y="55"/>
                  </a:cubicBezTo>
                  <a:cubicBezTo>
                    <a:pt x="8" y="59"/>
                    <a:pt x="3" y="60"/>
                    <a:pt x="0" y="58"/>
                  </a:cubicBezTo>
                  <a:cubicBezTo>
                    <a:pt x="0" y="66"/>
                    <a:pt x="0" y="66"/>
                    <a:pt x="0" y="66"/>
                  </a:cubicBezTo>
                  <a:cubicBezTo>
                    <a:pt x="3" y="68"/>
                    <a:pt x="3" y="73"/>
                    <a:pt x="2" y="75"/>
                  </a:cubicBezTo>
                  <a:cubicBezTo>
                    <a:pt x="1" y="76"/>
                    <a:pt x="1" y="77"/>
                    <a:pt x="0" y="78"/>
                  </a:cubicBezTo>
                  <a:cubicBezTo>
                    <a:pt x="0" y="97"/>
                    <a:pt x="0" y="97"/>
                    <a:pt x="0" y="97"/>
                  </a:cubicBezTo>
                  <a:cubicBezTo>
                    <a:pt x="1" y="93"/>
                    <a:pt x="4" y="90"/>
                    <a:pt x="8" y="92"/>
                  </a:cubicBezTo>
                  <a:cubicBezTo>
                    <a:pt x="12" y="94"/>
                    <a:pt x="12" y="99"/>
                    <a:pt x="11" y="101"/>
                  </a:cubicBezTo>
                  <a:cubicBezTo>
                    <a:pt x="8" y="107"/>
                    <a:pt x="2" y="106"/>
                    <a:pt x="0" y="101"/>
                  </a:cubicBezTo>
                  <a:cubicBezTo>
                    <a:pt x="0" y="110"/>
                    <a:pt x="0" y="110"/>
                    <a:pt x="0" y="110"/>
                  </a:cubicBezTo>
                  <a:cubicBezTo>
                    <a:pt x="0" y="110"/>
                    <a:pt x="1" y="111"/>
                    <a:pt x="1" y="111"/>
                  </a:cubicBezTo>
                  <a:cubicBezTo>
                    <a:pt x="5" y="112"/>
                    <a:pt x="5" y="117"/>
                    <a:pt x="4" y="119"/>
                  </a:cubicBezTo>
                  <a:cubicBezTo>
                    <a:pt x="3" y="121"/>
                    <a:pt x="1" y="122"/>
                    <a:pt x="0" y="123"/>
                  </a:cubicBezTo>
                  <a:cubicBezTo>
                    <a:pt x="0" y="137"/>
                    <a:pt x="0" y="137"/>
                    <a:pt x="0" y="137"/>
                  </a:cubicBezTo>
                  <a:cubicBezTo>
                    <a:pt x="1" y="134"/>
                    <a:pt x="4" y="132"/>
                    <a:pt x="7" y="133"/>
                  </a:cubicBezTo>
                  <a:cubicBezTo>
                    <a:pt x="10" y="134"/>
                    <a:pt x="9" y="138"/>
                    <a:pt x="7" y="140"/>
                  </a:cubicBezTo>
                  <a:cubicBezTo>
                    <a:pt x="5" y="143"/>
                    <a:pt x="1" y="144"/>
                    <a:pt x="0" y="141"/>
                  </a:cubicBezTo>
                  <a:cubicBezTo>
                    <a:pt x="0" y="149"/>
                    <a:pt x="0" y="149"/>
                    <a:pt x="0" y="149"/>
                  </a:cubicBezTo>
                  <a:cubicBezTo>
                    <a:pt x="18" y="149"/>
                    <a:pt x="18" y="149"/>
                    <a:pt x="18" y="149"/>
                  </a:cubicBezTo>
                  <a:cubicBezTo>
                    <a:pt x="19" y="146"/>
                    <a:pt x="25" y="142"/>
                    <a:pt x="28" y="144"/>
                  </a:cubicBezTo>
                  <a:cubicBezTo>
                    <a:pt x="30" y="145"/>
                    <a:pt x="29" y="147"/>
                    <a:pt x="27" y="149"/>
                  </a:cubicBezTo>
                  <a:cubicBezTo>
                    <a:pt x="33" y="149"/>
                    <a:pt x="33" y="149"/>
                    <a:pt x="33" y="149"/>
                  </a:cubicBezTo>
                  <a:cubicBezTo>
                    <a:pt x="37" y="149"/>
                    <a:pt x="37" y="149"/>
                    <a:pt x="37" y="149"/>
                  </a:cubicBezTo>
                  <a:cubicBezTo>
                    <a:pt x="50" y="149"/>
                    <a:pt x="50" y="149"/>
                    <a:pt x="50" y="149"/>
                  </a:cubicBezTo>
                  <a:cubicBezTo>
                    <a:pt x="52" y="146"/>
                    <a:pt x="59" y="141"/>
                    <a:pt x="62" y="143"/>
                  </a:cubicBezTo>
                  <a:cubicBezTo>
                    <a:pt x="63" y="145"/>
                    <a:pt x="62" y="147"/>
                    <a:pt x="59" y="149"/>
                  </a:cubicBezTo>
                  <a:cubicBezTo>
                    <a:pt x="65" y="149"/>
                    <a:pt x="65" y="149"/>
                    <a:pt x="65" y="149"/>
                  </a:cubicBezTo>
                  <a:cubicBezTo>
                    <a:pt x="68" y="149"/>
                    <a:pt x="68" y="149"/>
                    <a:pt x="68" y="149"/>
                  </a:cubicBezTo>
                  <a:cubicBezTo>
                    <a:pt x="77" y="149"/>
                    <a:pt x="77" y="149"/>
                    <a:pt x="77" y="149"/>
                  </a:cubicBezTo>
                  <a:cubicBezTo>
                    <a:pt x="78" y="146"/>
                    <a:pt x="86" y="139"/>
                    <a:pt x="88" y="140"/>
                  </a:cubicBezTo>
                  <a:cubicBezTo>
                    <a:pt x="88" y="140"/>
                    <a:pt x="88" y="140"/>
                    <a:pt x="88" y="141"/>
                  </a:cubicBezTo>
                  <a:cubicBezTo>
                    <a:pt x="88" y="142"/>
                    <a:pt x="85" y="145"/>
                    <a:pt x="82" y="147"/>
                  </a:cubicBezTo>
                  <a:cubicBezTo>
                    <a:pt x="82" y="148"/>
                    <a:pt x="81" y="149"/>
                    <a:pt x="80" y="149"/>
                  </a:cubicBezTo>
                  <a:cubicBezTo>
                    <a:pt x="120" y="149"/>
                    <a:pt x="120" y="149"/>
                    <a:pt x="120" y="149"/>
                  </a:cubicBezTo>
                  <a:cubicBezTo>
                    <a:pt x="123" y="149"/>
                    <a:pt x="128" y="149"/>
                    <a:pt x="130" y="149"/>
                  </a:cubicBezTo>
                  <a:cubicBezTo>
                    <a:pt x="136" y="148"/>
                    <a:pt x="145" y="145"/>
                    <a:pt x="150" y="135"/>
                  </a:cubicBezTo>
                  <a:cubicBezTo>
                    <a:pt x="153" y="130"/>
                    <a:pt x="153" y="125"/>
                    <a:pt x="152" y="117"/>
                  </a:cubicBezTo>
                  <a:lnTo>
                    <a:pt x="1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cxnSp>
        <p:nvCxnSpPr>
          <p:cNvPr id="12" name="Straight Connector 11"/>
          <p:cNvCxnSpPr/>
          <p:nvPr userDrawn="1"/>
        </p:nvCxnSpPr>
        <p:spPr bwMode="auto">
          <a:xfrm>
            <a:off x="407324" y="914400"/>
            <a:ext cx="8447751" cy="0"/>
          </a:xfrm>
          <a:prstGeom prst="line">
            <a:avLst/>
          </a:prstGeom>
          <a:solidFill>
            <a:schemeClr val="accent1"/>
          </a:solidFill>
          <a:ln w="9525" cap="rnd" cmpd="sng" algn="ctr">
            <a:solidFill>
              <a:schemeClr val="tx2"/>
            </a:solidFill>
            <a:prstDash val="sysDot"/>
            <a:miter lim="800000"/>
            <a:headEnd type="none" w="med" len="med"/>
            <a:tailEnd type="none" w="med" len="med"/>
          </a:ln>
          <a:effectLst/>
        </p:spPr>
      </p:cxnSp>
      <p:sp>
        <p:nvSpPr>
          <p:cNvPr id="17" name="TextBox 16"/>
          <p:cNvSpPr txBox="1"/>
          <p:nvPr userDrawn="1"/>
        </p:nvSpPr>
        <p:spPr bwMode="white">
          <a:xfrm>
            <a:off x="9037454" y="6691493"/>
            <a:ext cx="155941" cy="113877"/>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500" b="0" i="0" u="none" strike="noStrike" kern="0" cap="none" spc="0" normalizeH="0" baseline="0" noProof="0" dirty="0" smtClean="0">
                <a:ln>
                  <a:noFill/>
                </a:ln>
                <a:solidFill>
                  <a:srgbClr val="FFFFFF"/>
                </a:solidFill>
                <a:effectLst/>
                <a:uLnTx/>
                <a:uFillTx/>
                <a:latin typeface="+mj-lt"/>
                <a:ea typeface="+mn-ea"/>
                <a:cs typeface="+mn-cs"/>
              </a:rPr>
              <a:t>®</a:t>
            </a:r>
          </a:p>
        </p:txBody>
      </p:sp>
    </p:spTree>
    <p:extLst>
      <p:ext uri="{BB962C8B-B14F-4D97-AF65-F5344CB8AC3E}">
        <p14:creationId xmlns:p14="http://schemas.microsoft.com/office/powerpoint/2010/main" val="118529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6" name="Straight Connector 5"/>
          <p:cNvCxnSpPr/>
          <p:nvPr userDrawn="1"/>
        </p:nvCxnSpPr>
        <p:spPr bwMode="auto">
          <a:xfrm>
            <a:off x="3649288" y="3865418"/>
            <a:ext cx="5203766" cy="0"/>
          </a:xfrm>
          <a:prstGeom prst="line">
            <a:avLst/>
          </a:prstGeom>
          <a:solidFill>
            <a:schemeClr val="accent1"/>
          </a:solidFill>
          <a:ln w="9525" cap="rnd" cmpd="sng" algn="ctr">
            <a:solidFill>
              <a:schemeClr val="tx2"/>
            </a:solidFill>
            <a:prstDash val="sysDot"/>
            <a:miter lim="800000"/>
            <a:headEnd type="none" w="med" len="med"/>
            <a:tailEnd type="none" w="med" len="med"/>
          </a:ln>
          <a:effectLst/>
        </p:spPr>
      </p:cxnSp>
      <p:grpSp>
        <p:nvGrpSpPr>
          <p:cNvPr id="8" name="Group 7"/>
          <p:cNvGrpSpPr/>
          <p:nvPr userDrawn="1"/>
        </p:nvGrpSpPr>
        <p:grpSpPr>
          <a:xfrm>
            <a:off x="7525069" y="275427"/>
            <a:ext cx="1321256" cy="472718"/>
            <a:chOff x="-2422525" y="3141663"/>
            <a:chExt cx="1601787" cy="573087"/>
          </a:xfrm>
          <a:solidFill>
            <a:schemeClr val="tx1"/>
          </a:solidFill>
        </p:grpSpPr>
        <p:sp>
          <p:nvSpPr>
            <p:cNvPr id="9" name="Freeform 6"/>
            <p:cNvSpPr>
              <a:spLocks/>
            </p:cNvSpPr>
            <p:nvPr userDrawn="1"/>
          </p:nvSpPr>
          <p:spPr bwMode="auto">
            <a:xfrm>
              <a:off x="-1792288" y="3149600"/>
              <a:ext cx="296862" cy="565150"/>
            </a:xfrm>
            <a:custGeom>
              <a:avLst/>
              <a:gdLst>
                <a:gd name="T0" fmla="*/ 53 w 79"/>
                <a:gd name="T1" fmla="*/ 112 h 151"/>
                <a:gd name="T2" fmla="*/ 39 w 79"/>
                <a:gd name="T3" fmla="*/ 129 h 151"/>
                <a:gd name="T4" fmla="*/ 26 w 79"/>
                <a:gd name="T5" fmla="*/ 112 h 151"/>
                <a:gd name="T6" fmla="*/ 26 w 79"/>
                <a:gd name="T7" fmla="*/ 0 h 151"/>
                <a:gd name="T8" fmla="*/ 0 w 79"/>
                <a:gd name="T9" fmla="*/ 0 h 151"/>
                <a:gd name="T10" fmla="*/ 0 w 79"/>
                <a:gd name="T11" fmla="*/ 111 h 151"/>
                <a:gd name="T12" fmla="*/ 39 w 79"/>
                <a:gd name="T13" fmla="*/ 151 h 151"/>
                <a:gd name="T14" fmla="*/ 79 w 79"/>
                <a:gd name="T15" fmla="*/ 111 h 151"/>
                <a:gd name="T16" fmla="*/ 79 w 79"/>
                <a:gd name="T17" fmla="*/ 0 h 151"/>
                <a:gd name="T18" fmla="*/ 53 w 79"/>
                <a:gd name="T19" fmla="*/ 0 h 151"/>
                <a:gd name="T20" fmla="*/ 53 w 79"/>
                <a:gd name="T21" fmla="*/ 11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51">
                  <a:moveTo>
                    <a:pt x="53" y="112"/>
                  </a:moveTo>
                  <a:cubicBezTo>
                    <a:pt x="53" y="123"/>
                    <a:pt x="49" y="129"/>
                    <a:pt x="39" y="129"/>
                  </a:cubicBezTo>
                  <a:cubicBezTo>
                    <a:pt x="30" y="129"/>
                    <a:pt x="26" y="123"/>
                    <a:pt x="26" y="112"/>
                  </a:cubicBezTo>
                  <a:cubicBezTo>
                    <a:pt x="26" y="0"/>
                    <a:pt x="26" y="0"/>
                    <a:pt x="26" y="0"/>
                  </a:cubicBezTo>
                  <a:cubicBezTo>
                    <a:pt x="0" y="0"/>
                    <a:pt x="0" y="0"/>
                    <a:pt x="0" y="0"/>
                  </a:cubicBezTo>
                  <a:cubicBezTo>
                    <a:pt x="0" y="111"/>
                    <a:pt x="0" y="111"/>
                    <a:pt x="0" y="111"/>
                  </a:cubicBezTo>
                  <a:cubicBezTo>
                    <a:pt x="0" y="137"/>
                    <a:pt x="15" y="151"/>
                    <a:pt x="39" y="151"/>
                  </a:cubicBezTo>
                  <a:cubicBezTo>
                    <a:pt x="64" y="151"/>
                    <a:pt x="79" y="137"/>
                    <a:pt x="79" y="111"/>
                  </a:cubicBezTo>
                  <a:cubicBezTo>
                    <a:pt x="79" y="0"/>
                    <a:pt x="79" y="0"/>
                    <a:pt x="79" y="0"/>
                  </a:cubicBezTo>
                  <a:cubicBezTo>
                    <a:pt x="53" y="0"/>
                    <a:pt x="53" y="0"/>
                    <a:pt x="53" y="0"/>
                  </a:cubicBezTo>
                  <a:lnTo>
                    <a:pt x="53"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 name="Freeform 7"/>
            <p:cNvSpPr>
              <a:spLocks/>
            </p:cNvSpPr>
            <p:nvPr userDrawn="1"/>
          </p:nvSpPr>
          <p:spPr bwMode="auto">
            <a:xfrm>
              <a:off x="-1450975" y="3149600"/>
              <a:ext cx="295275" cy="557212"/>
            </a:xfrm>
            <a:custGeom>
              <a:avLst/>
              <a:gdLst>
                <a:gd name="T0" fmla="*/ 125 w 186"/>
                <a:gd name="T1" fmla="*/ 141 h 351"/>
                <a:gd name="T2" fmla="*/ 61 w 186"/>
                <a:gd name="T3" fmla="*/ 141 h 351"/>
                <a:gd name="T4" fmla="*/ 61 w 186"/>
                <a:gd name="T5" fmla="*/ 0 h 351"/>
                <a:gd name="T6" fmla="*/ 0 w 186"/>
                <a:gd name="T7" fmla="*/ 0 h 351"/>
                <a:gd name="T8" fmla="*/ 0 w 186"/>
                <a:gd name="T9" fmla="*/ 351 h 351"/>
                <a:gd name="T10" fmla="*/ 61 w 186"/>
                <a:gd name="T11" fmla="*/ 351 h 351"/>
                <a:gd name="T12" fmla="*/ 61 w 186"/>
                <a:gd name="T13" fmla="*/ 196 h 351"/>
                <a:gd name="T14" fmla="*/ 125 w 186"/>
                <a:gd name="T15" fmla="*/ 196 h 351"/>
                <a:gd name="T16" fmla="*/ 125 w 186"/>
                <a:gd name="T17" fmla="*/ 351 h 351"/>
                <a:gd name="T18" fmla="*/ 186 w 186"/>
                <a:gd name="T19" fmla="*/ 351 h 351"/>
                <a:gd name="T20" fmla="*/ 186 w 186"/>
                <a:gd name="T21" fmla="*/ 0 h 351"/>
                <a:gd name="T22" fmla="*/ 125 w 186"/>
                <a:gd name="T23" fmla="*/ 0 h 351"/>
                <a:gd name="T24" fmla="*/ 125 w 186"/>
                <a:gd name="T25" fmla="*/ 14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351">
                  <a:moveTo>
                    <a:pt x="125" y="141"/>
                  </a:moveTo>
                  <a:lnTo>
                    <a:pt x="61" y="141"/>
                  </a:lnTo>
                  <a:lnTo>
                    <a:pt x="61" y="0"/>
                  </a:lnTo>
                  <a:lnTo>
                    <a:pt x="0" y="0"/>
                  </a:lnTo>
                  <a:lnTo>
                    <a:pt x="0" y="351"/>
                  </a:lnTo>
                  <a:lnTo>
                    <a:pt x="61" y="351"/>
                  </a:lnTo>
                  <a:lnTo>
                    <a:pt x="61" y="196"/>
                  </a:lnTo>
                  <a:lnTo>
                    <a:pt x="125" y="196"/>
                  </a:lnTo>
                  <a:lnTo>
                    <a:pt x="125" y="351"/>
                  </a:lnTo>
                  <a:lnTo>
                    <a:pt x="186" y="351"/>
                  </a:lnTo>
                  <a:lnTo>
                    <a:pt x="186" y="0"/>
                  </a:lnTo>
                  <a:lnTo>
                    <a:pt x="125" y="0"/>
                  </a:lnTo>
                  <a:lnTo>
                    <a:pt x="125"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 name="Freeform 8"/>
            <p:cNvSpPr>
              <a:spLocks/>
            </p:cNvSpPr>
            <p:nvPr userDrawn="1"/>
          </p:nvSpPr>
          <p:spPr bwMode="auto">
            <a:xfrm>
              <a:off x="-1109663" y="3141663"/>
              <a:ext cx="288925" cy="573087"/>
            </a:xfrm>
            <a:custGeom>
              <a:avLst/>
              <a:gdLst>
                <a:gd name="T0" fmla="*/ 39 w 77"/>
                <a:gd name="T1" fmla="*/ 0 h 153"/>
                <a:gd name="T2" fmla="*/ 0 w 77"/>
                <a:gd name="T3" fmla="*/ 38 h 153"/>
                <a:gd name="T4" fmla="*/ 0 w 77"/>
                <a:gd name="T5" fmla="*/ 115 h 153"/>
                <a:gd name="T6" fmla="*/ 39 w 77"/>
                <a:gd name="T7" fmla="*/ 153 h 153"/>
                <a:gd name="T8" fmla="*/ 77 w 77"/>
                <a:gd name="T9" fmla="*/ 115 h 153"/>
                <a:gd name="T10" fmla="*/ 77 w 77"/>
                <a:gd name="T11" fmla="*/ 98 h 153"/>
                <a:gd name="T12" fmla="*/ 52 w 77"/>
                <a:gd name="T13" fmla="*/ 98 h 153"/>
                <a:gd name="T14" fmla="*/ 52 w 77"/>
                <a:gd name="T15" fmla="*/ 116 h 153"/>
                <a:gd name="T16" fmla="*/ 39 w 77"/>
                <a:gd name="T17" fmla="*/ 131 h 153"/>
                <a:gd name="T18" fmla="*/ 26 w 77"/>
                <a:gd name="T19" fmla="*/ 114 h 153"/>
                <a:gd name="T20" fmla="*/ 26 w 77"/>
                <a:gd name="T21" fmla="*/ 38 h 153"/>
                <a:gd name="T22" fmla="*/ 39 w 77"/>
                <a:gd name="T23" fmla="*/ 22 h 153"/>
                <a:gd name="T24" fmla="*/ 52 w 77"/>
                <a:gd name="T25" fmla="*/ 40 h 153"/>
                <a:gd name="T26" fmla="*/ 52 w 77"/>
                <a:gd name="T27" fmla="*/ 51 h 153"/>
                <a:gd name="T28" fmla="*/ 77 w 77"/>
                <a:gd name="T29" fmla="*/ 51 h 153"/>
                <a:gd name="T30" fmla="*/ 77 w 77"/>
                <a:gd name="T31" fmla="*/ 41 h 153"/>
                <a:gd name="T32" fmla="*/ 39 w 77"/>
                <a:gd name="T3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153">
                  <a:moveTo>
                    <a:pt x="39" y="0"/>
                  </a:moveTo>
                  <a:cubicBezTo>
                    <a:pt x="12" y="0"/>
                    <a:pt x="0" y="17"/>
                    <a:pt x="0" y="38"/>
                  </a:cubicBezTo>
                  <a:cubicBezTo>
                    <a:pt x="0" y="115"/>
                    <a:pt x="0" y="115"/>
                    <a:pt x="0" y="115"/>
                  </a:cubicBezTo>
                  <a:cubicBezTo>
                    <a:pt x="0" y="136"/>
                    <a:pt x="12" y="153"/>
                    <a:pt x="39" y="153"/>
                  </a:cubicBezTo>
                  <a:cubicBezTo>
                    <a:pt x="65" y="153"/>
                    <a:pt x="77" y="136"/>
                    <a:pt x="77" y="115"/>
                  </a:cubicBezTo>
                  <a:cubicBezTo>
                    <a:pt x="77" y="98"/>
                    <a:pt x="77" y="98"/>
                    <a:pt x="77" y="98"/>
                  </a:cubicBezTo>
                  <a:cubicBezTo>
                    <a:pt x="52" y="98"/>
                    <a:pt x="52" y="98"/>
                    <a:pt x="52" y="98"/>
                  </a:cubicBezTo>
                  <a:cubicBezTo>
                    <a:pt x="52" y="116"/>
                    <a:pt x="52" y="116"/>
                    <a:pt x="52" y="116"/>
                  </a:cubicBezTo>
                  <a:cubicBezTo>
                    <a:pt x="52" y="125"/>
                    <a:pt x="49" y="131"/>
                    <a:pt x="39" y="131"/>
                  </a:cubicBezTo>
                  <a:cubicBezTo>
                    <a:pt x="29" y="131"/>
                    <a:pt x="26" y="125"/>
                    <a:pt x="26" y="114"/>
                  </a:cubicBezTo>
                  <a:cubicBezTo>
                    <a:pt x="26" y="38"/>
                    <a:pt x="26" y="38"/>
                    <a:pt x="26" y="38"/>
                  </a:cubicBezTo>
                  <a:cubicBezTo>
                    <a:pt x="26" y="27"/>
                    <a:pt x="29" y="22"/>
                    <a:pt x="39" y="22"/>
                  </a:cubicBezTo>
                  <a:cubicBezTo>
                    <a:pt x="46" y="22"/>
                    <a:pt x="52" y="27"/>
                    <a:pt x="52" y="40"/>
                  </a:cubicBezTo>
                  <a:cubicBezTo>
                    <a:pt x="52" y="51"/>
                    <a:pt x="52" y="51"/>
                    <a:pt x="52" y="51"/>
                  </a:cubicBezTo>
                  <a:cubicBezTo>
                    <a:pt x="77" y="51"/>
                    <a:pt x="77" y="51"/>
                    <a:pt x="77" y="51"/>
                  </a:cubicBezTo>
                  <a:cubicBezTo>
                    <a:pt x="77" y="41"/>
                    <a:pt x="77" y="41"/>
                    <a:pt x="77" y="41"/>
                  </a:cubicBezTo>
                  <a:cubicBezTo>
                    <a:pt x="77" y="18"/>
                    <a:pt x="65"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2" name="Freeform 9"/>
            <p:cNvSpPr>
              <a:spLocks noEditPoints="1"/>
            </p:cNvSpPr>
            <p:nvPr userDrawn="1"/>
          </p:nvSpPr>
          <p:spPr bwMode="auto">
            <a:xfrm>
              <a:off x="-2422525" y="3149600"/>
              <a:ext cx="574675" cy="557212"/>
            </a:xfrm>
            <a:custGeom>
              <a:avLst/>
              <a:gdLst>
                <a:gd name="T0" fmla="*/ 111 w 153"/>
                <a:gd name="T1" fmla="*/ 87 h 149"/>
                <a:gd name="T2" fmla="*/ 104 w 153"/>
                <a:gd name="T3" fmla="*/ 118 h 149"/>
                <a:gd name="T4" fmla="*/ 106 w 153"/>
                <a:gd name="T5" fmla="*/ 98 h 149"/>
                <a:gd name="T6" fmla="*/ 101 w 153"/>
                <a:gd name="T7" fmla="*/ 124 h 149"/>
                <a:gd name="T8" fmla="*/ 88 w 153"/>
                <a:gd name="T9" fmla="*/ 129 h 149"/>
                <a:gd name="T10" fmla="*/ 73 w 153"/>
                <a:gd name="T11" fmla="*/ 144 h 149"/>
                <a:gd name="T12" fmla="*/ 66 w 153"/>
                <a:gd name="T13" fmla="*/ 137 h 149"/>
                <a:gd name="T14" fmla="*/ 54 w 153"/>
                <a:gd name="T15" fmla="*/ 114 h 149"/>
                <a:gd name="T16" fmla="*/ 50 w 153"/>
                <a:gd name="T17" fmla="*/ 144 h 149"/>
                <a:gd name="T18" fmla="*/ 20 w 153"/>
                <a:gd name="T19" fmla="*/ 130 h 149"/>
                <a:gd name="T20" fmla="*/ 17 w 153"/>
                <a:gd name="T21" fmla="*/ 145 h 149"/>
                <a:gd name="T22" fmla="*/ 16 w 153"/>
                <a:gd name="T23" fmla="*/ 72 h 149"/>
                <a:gd name="T24" fmla="*/ 6 w 153"/>
                <a:gd name="T25" fmla="*/ 35 h 149"/>
                <a:gd name="T26" fmla="*/ 35 w 153"/>
                <a:gd name="T27" fmla="*/ 7 h 149"/>
                <a:gd name="T28" fmla="*/ 40 w 153"/>
                <a:gd name="T29" fmla="*/ 18 h 149"/>
                <a:gd name="T30" fmla="*/ 58 w 153"/>
                <a:gd name="T31" fmla="*/ 32 h 149"/>
                <a:gd name="T32" fmla="*/ 53 w 153"/>
                <a:gd name="T33" fmla="*/ 17 h 149"/>
                <a:gd name="T34" fmla="*/ 60 w 153"/>
                <a:gd name="T35" fmla="*/ 1 h 149"/>
                <a:gd name="T36" fmla="*/ 70 w 153"/>
                <a:gd name="T37" fmla="*/ 16 h 149"/>
                <a:gd name="T38" fmla="*/ 70 w 153"/>
                <a:gd name="T39" fmla="*/ 6 h 149"/>
                <a:gd name="T40" fmla="*/ 77 w 153"/>
                <a:gd name="T41" fmla="*/ 5 h 149"/>
                <a:gd name="T42" fmla="*/ 78 w 153"/>
                <a:gd name="T43" fmla="*/ 10 h 149"/>
                <a:gd name="T44" fmla="*/ 91 w 153"/>
                <a:gd name="T45" fmla="*/ 24 h 149"/>
                <a:gd name="T46" fmla="*/ 97 w 153"/>
                <a:gd name="T47" fmla="*/ 26 h 149"/>
                <a:gd name="T48" fmla="*/ 103 w 153"/>
                <a:gd name="T49" fmla="*/ 46 h 149"/>
                <a:gd name="T50" fmla="*/ 103 w 153"/>
                <a:gd name="T51" fmla="*/ 65 h 149"/>
                <a:gd name="T52" fmla="*/ 98 w 153"/>
                <a:gd name="T53" fmla="*/ 91 h 149"/>
                <a:gd name="T54" fmla="*/ 92 w 153"/>
                <a:gd name="T55" fmla="*/ 56 h 149"/>
                <a:gd name="T56" fmla="*/ 92 w 153"/>
                <a:gd name="T57" fmla="*/ 29 h 149"/>
                <a:gd name="T58" fmla="*/ 95 w 153"/>
                <a:gd name="T59" fmla="*/ 74 h 149"/>
                <a:gd name="T60" fmla="*/ 80 w 153"/>
                <a:gd name="T61" fmla="*/ 94 h 149"/>
                <a:gd name="T62" fmla="*/ 80 w 153"/>
                <a:gd name="T63" fmla="*/ 56 h 149"/>
                <a:gd name="T64" fmla="*/ 86 w 153"/>
                <a:gd name="T65" fmla="*/ 30 h 149"/>
                <a:gd name="T66" fmla="*/ 79 w 153"/>
                <a:gd name="T67" fmla="*/ 48 h 149"/>
                <a:gd name="T68" fmla="*/ 65 w 153"/>
                <a:gd name="T69" fmla="*/ 95 h 149"/>
                <a:gd name="T70" fmla="*/ 68 w 153"/>
                <a:gd name="T71" fmla="*/ 58 h 149"/>
                <a:gd name="T72" fmla="*/ 50 w 153"/>
                <a:gd name="T73" fmla="*/ 77 h 149"/>
                <a:gd name="T74" fmla="*/ 41 w 153"/>
                <a:gd name="T75" fmla="*/ 115 h 149"/>
                <a:gd name="T76" fmla="*/ 24 w 153"/>
                <a:gd name="T77" fmla="*/ 89 h 149"/>
                <a:gd name="T78" fmla="*/ 27 w 153"/>
                <a:gd name="T79" fmla="*/ 62 h 149"/>
                <a:gd name="T80" fmla="*/ 36 w 153"/>
                <a:gd name="T81" fmla="*/ 42 h 149"/>
                <a:gd name="T82" fmla="*/ 45 w 153"/>
                <a:gd name="T83" fmla="*/ 69 h 149"/>
                <a:gd name="T84" fmla="*/ 109 w 153"/>
                <a:gd name="T85" fmla="*/ 52 h 149"/>
                <a:gd name="T86" fmla="*/ 66 w 153"/>
                <a:gd name="T87" fmla="*/ 0 h 149"/>
                <a:gd name="T88" fmla="*/ 21 w 153"/>
                <a:gd name="T89" fmla="*/ 2 h 149"/>
                <a:gd name="T90" fmla="*/ 0 w 153"/>
                <a:gd name="T91" fmla="*/ 12 h 149"/>
                <a:gd name="T92" fmla="*/ 0 w 153"/>
                <a:gd name="T93" fmla="*/ 31 h 149"/>
                <a:gd name="T94" fmla="*/ 2 w 153"/>
                <a:gd name="T95" fmla="*/ 75 h 149"/>
                <a:gd name="T96" fmla="*/ 0 w 153"/>
                <a:gd name="T97" fmla="*/ 110 h 149"/>
                <a:gd name="T98" fmla="*/ 7 w 153"/>
                <a:gd name="T99" fmla="*/ 140 h 149"/>
                <a:gd name="T100" fmla="*/ 33 w 153"/>
                <a:gd name="T101" fmla="*/ 149 h 149"/>
                <a:gd name="T102" fmla="*/ 68 w 153"/>
                <a:gd name="T103" fmla="*/ 149 h 149"/>
                <a:gd name="T104" fmla="*/ 120 w 153"/>
                <a:gd name="T10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149">
                  <a:moveTo>
                    <a:pt x="111" y="72"/>
                  </a:moveTo>
                  <a:cubicBezTo>
                    <a:pt x="109" y="70"/>
                    <a:pt x="108" y="58"/>
                    <a:pt x="109" y="58"/>
                  </a:cubicBezTo>
                  <a:cubicBezTo>
                    <a:pt x="110" y="58"/>
                    <a:pt x="110" y="58"/>
                    <a:pt x="110" y="58"/>
                  </a:cubicBezTo>
                  <a:cubicBezTo>
                    <a:pt x="111" y="60"/>
                    <a:pt x="112" y="64"/>
                    <a:pt x="112" y="67"/>
                  </a:cubicBezTo>
                  <a:cubicBezTo>
                    <a:pt x="112" y="70"/>
                    <a:pt x="112" y="72"/>
                    <a:pt x="111" y="72"/>
                  </a:cubicBezTo>
                  <a:moveTo>
                    <a:pt x="111" y="87"/>
                  </a:moveTo>
                  <a:cubicBezTo>
                    <a:pt x="110" y="91"/>
                    <a:pt x="109" y="93"/>
                    <a:pt x="108" y="92"/>
                  </a:cubicBezTo>
                  <a:cubicBezTo>
                    <a:pt x="106" y="88"/>
                    <a:pt x="108" y="77"/>
                    <a:pt x="110" y="78"/>
                  </a:cubicBezTo>
                  <a:cubicBezTo>
                    <a:pt x="110" y="78"/>
                    <a:pt x="110" y="78"/>
                    <a:pt x="110" y="78"/>
                  </a:cubicBezTo>
                  <a:cubicBezTo>
                    <a:pt x="112" y="80"/>
                    <a:pt x="111" y="85"/>
                    <a:pt x="111" y="87"/>
                  </a:cubicBezTo>
                  <a:moveTo>
                    <a:pt x="108" y="113"/>
                  </a:moveTo>
                  <a:cubicBezTo>
                    <a:pt x="106" y="117"/>
                    <a:pt x="105" y="119"/>
                    <a:pt x="104" y="118"/>
                  </a:cubicBezTo>
                  <a:cubicBezTo>
                    <a:pt x="103" y="116"/>
                    <a:pt x="108" y="103"/>
                    <a:pt x="110" y="104"/>
                  </a:cubicBezTo>
                  <a:cubicBezTo>
                    <a:pt x="110" y="104"/>
                    <a:pt x="110" y="104"/>
                    <a:pt x="110" y="104"/>
                  </a:cubicBezTo>
                  <a:cubicBezTo>
                    <a:pt x="110" y="106"/>
                    <a:pt x="109" y="110"/>
                    <a:pt x="108" y="113"/>
                  </a:cubicBezTo>
                  <a:moveTo>
                    <a:pt x="100" y="111"/>
                  </a:moveTo>
                  <a:cubicBezTo>
                    <a:pt x="98" y="108"/>
                    <a:pt x="103" y="97"/>
                    <a:pt x="106" y="98"/>
                  </a:cubicBezTo>
                  <a:cubicBezTo>
                    <a:pt x="106" y="98"/>
                    <a:pt x="106" y="98"/>
                    <a:pt x="106" y="98"/>
                  </a:cubicBezTo>
                  <a:cubicBezTo>
                    <a:pt x="107" y="100"/>
                    <a:pt x="106" y="105"/>
                    <a:pt x="105" y="108"/>
                  </a:cubicBezTo>
                  <a:cubicBezTo>
                    <a:pt x="103" y="112"/>
                    <a:pt x="101" y="114"/>
                    <a:pt x="100" y="111"/>
                  </a:cubicBezTo>
                  <a:moveTo>
                    <a:pt x="97" y="132"/>
                  </a:moveTo>
                  <a:cubicBezTo>
                    <a:pt x="94" y="135"/>
                    <a:pt x="92" y="137"/>
                    <a:pt x="92" y="135"/>
                  </a:cubicBezTo>
                  <a:cubicBezTo>
                    <a:pt x="92" y="133"/>
                    <a:pt x="99" y="122"/>
                    <a:pt x="101" y="124"/>
                  </a:cubicBezTo>
                  <a:cubicBezTo>
                    <a:pt x="101" y="124"/>
                    <a:pt x="101" y="124"/>
                    <a:pt x="101" y="124"/>
                  </a:cubicBezTo>
                  <a:cubicBezTo>
                    <a:pt x="101" y="125"/>
                    <a:pt x="99" y="129"/>
                    <a:pt x="97" y="132"/>
                  </a:cubicBezTo>
                  <a:moveTo>
                    <a:pt x="88" y="129"/>
                  </a:moveTo>
                  <a:cubicBezTo>
                    <a:pt x="87" y="125"/>
                    <a:pt x="94" y="116"/>
                    <a:pt x="97" y="118"/>
                  </a:cubicBezTo>
                  <a:cubicBezTo>
                    <a:pt x="97" y="118"/>
                    <a:pt x="97" y="118"/>
                    <a:pt x="97" y="118"/>
                  </a:cubicBezTo>
                  <a:cubicBezTo>
                    <a:pt x="98" y="120"/>
                    <a:pt x="96" y="124"/>
                    <a:pt x="94" y="127"/>
                  </a:cubicBezTo>
                  <a:cubicBezTo>
                    <a:pt x="91" y="131"/>
                    <a:pt x="88" y="132"/>
                    <a:pt x="88" y="129"/>
                  </a:cubicBezTo>
                  <a:moveTo>
                    <a:pt x="80" y="121"/>
                  </a:moveTo>
                  <a:cubicBezTo>
                    <a:pt x="79" y="116"/>
                    <a:pt x="85" y="108"/>
                    <a:pt x="89" y="111"/>
                  </a:cubicBezTo>
                  <a:cubicBezTo>
                    <a:pt x="92" y="113"/>
                    <a:pt x="90" y="118"/>
                    <a:pt x="88" y="121"/>
                  </a:cubicBezTo>
                  <a:cubicBezTo>
                    <a:pt x="85" y="125"/>
                    <a:pt x="81" y="125"/>
                    <a:pt x="80" y="121"/>
                  </a:cubicBezTo>
                  <a:moveTo>
                    <a:pt x="80" y="143"/>
                  </a:moveTo>
                  <a:cubicBezTo>
                    <a:pt x="76" y="146"/>
                    <a:pt x="73" y="146"/>
                    <a:pt x="73" y="144"/>
                  </a:cubicBezTo>
                  <a:cubicBezTo>
                    <a:pt x="73" y="140"/>
                    <a:pt x="81" y="133"/>
                    <a:pt x="84" y="135"/>
                  </a:cubicBezTo>
                  <a:cubicBezTo>
                    <a:pt x="85" y="137"/>
                    <a:pt x="82" y="141"/>
                    <a:pt x="80" y="143"/>
                  </a:cubicBezTo>
                  <a:moveTo>
                    <a:pt x="66" y="137"/>
                  </a:moveTo>
                  <a:cubicBezTo>
                    <a:pt x="66" y="133"/>
                    <a:pt x="73" y="126"/>
                    <a:pt x="77" y="129"/>
                  </a:cubicBezTo>
                  <a:cubicBezTo>
                    <a:pt x="79" y="131"/>
                    <a:pt x="77" y="135"/>
                    <a:pt x="74" y="137"/>
                  </a:cubicBezTo>
                  <a:cubicBezTo>
                    <a:pt x="70" y="140"/>
                    <a:pt x="66" y="140"/>
                    <a:pt x="66" y="137"/>
                  </a:cubicBezTo>
                  <a:moveTo>
                    <a:pt x="56" y="129"/>
                  </a:moveTo>
                  <a:cubicBezTo>
                    <a:pt x="56" y="125"/>
                    <a:pt x="62" y="119"/>
                    <a:pt x="67" y="121"/>
                  </a:cubicBezTo>
                  <a:cubicBezTo>
                    <a:pt x="69" y="123"/>
                    <a:pt x="68" y="128"/>
                    <a:pt x="65" y="130"/>
                  </a:cubicBezTo>
                  <a:cubicBezTo>
                    <a:pt x="61" y="134"/>
                    <a:pt x="56" y="133"/>
                    <a:pt x="56" y="129"/>
                  </a:cubicBezTo>
                  <a:moveTo>
                    <a:pt x="44" y="122"/>
                  </a:moveTo>
                  <a:cubicBezTo>
                    <a:pt x="44" y="117"/>
                    <a:pt x="49" y="111"/>
                    <a:pt x="54" y="114"/>
                  </a:cubicBezTo>
                  <a:cubicBezTo>
                    <a:pt x="57" y="116"/>
                    <a:pt x="56" y="120"/>
                    <a:pt x="54" y="123"/>
                  </a:cubicBezTo>
                  <a:cubicBezTo>
                    <a:pt x="50" y="127"/>
                    <a:pt x="44" y="126"/>
                    <a:pt x="44" y="122"/>
                  </a:cubicBezTo>
                  <a:moveTo>
                    <a:pt x="50" y="144"/>
                  </a:moveTo>
                  <a:cubicBezTo>
                    <a:pt x="46" y="147"/>
                    <a:pt x="41" y="147"/>
                    <a:pt x="41" y="143"/>
                  </a:cubicBezTo>
                  <a:cubicBezTo>
                    <a:pt x="42" y="140"/>
                    <a:pt x="49" y="134"/>
                    <a:pt x="53" y="137"/>
                  </a:cubicBezTo>
                  <a:cubicBezTo>
                    <a:pt x="55" y="138"/>
                    <a:pt x="53" y="142"/>
                    <a:pt x="50" y="144"/>
                  </a:cubicBezTo>
                  <a:moveTo>
                    <a:pt x="31" y="137"/>
                  </a:moveTo>
                  <a:cubicBezTo>
                    <a:pt x="32" y="133"/>
                    <a:pt x="37" y="128"/>
                    <a:pt x="42" y="130"/>
                  </a:cubicBezTo>
                  <a:cubicBezTo>
                    <a:pt x="44" y="132"/>
                    <a:pt x="43" y="135"/>
                    <a:pt x="40" y="138"/>
                  </a:cubicBezTo>
                  <a:cubicBezTo>
                    <a:pt x="37" y="141"/>
                    <a:pt x="31" y="141"/>
                    <a:pt x="31" y="137"/>
                  </a:cubicBezTo>
                  <a:moveTo>
                    <a:pt x="29" y="131"/>
                  </a:moveTo>
                  <a:cubicBezTo>
                    <a:pt x="26" y="135"/>
                    <a:pt x="20" y="135"/>
                    <a:pt x="20" y="130"/>
                  </a:cubicBezTo>
                  <a:cubicBezTo>
                    <a:pt x="20" y="126"/>
                    <a:pt x="25" y="121"/>
                    <a:pt x="29" y="123"/>
                  </a:cubicBezTo>
                  <a:cubicBezTo>
                    <a:pt x="32" y="125"/>
                    <a:pt x="31" y="129"/>
                    <a:pt x="29" y="131"/>
                  </a:cubicBezTo>
                  <a:moveTo>
                    <a:pt x="17" y="145"/>
                  </a:moveTo>
                  <a:cubicBezTo>
                    <a:pt x="14" y="148"/>
                    <a:pt x="9" y="148"/>
                    <a:pt x="9" y="144"/>
                  </a:cubicBezTo>
                  <a:cubicBezTo>
                    <a:pt x="9" y="141"/>
                    <a:pt x="14" y="136"/>
                    <a:pt x="18" y="138"/>
                  </a:cubicBezTo>
                  <a:cubicBezTo>
                    <a:pt x="21" y="140"/>
                    <a:pt x="20" y="143"/>
                    <a:pt x="17" y="145"/>
                  </a:cubicBezTo>
                  <a:moveTo>
                    <a:pt x="7" y="124"/>
                  </a:moveTo>
                  <a:cubicBezTo>
                    <a:pt x="6" y="120"/>
                    <a:pt x="11" y="115"/>
                    <a:pt x="15" y="117"/>
                  </a:cubicBezTo>
                  <a:cubicBezTo>
                    <a:pt x="19" y="119"/>
                    <a:pt x="18" y="123"/>
                    <a:pt x="17" y="125"/>
                  </a:cubicBezTo>
                  <a:cubicBezTo>
                    <a:pt x="14" y="129"/>
                    <a:pt x="8" y="130"/>
                    <a:pt x="7" y="124"/>
                  </a:cubicBezTo>
                  <a:moveTo>
                    <a:pt x="7" y="81"/>
                  </a:moveTo>
                  <a:cubicBezTo>
                    <a:pt x="6" y="76"/>
                    <a:pt x="10" y="70"/>
                    <a:pt x="16" y="72"/>
                  </a:cubicBezTo>
                  <a:cubicBezTo>
                    <a:pt x="21" y="74"/>
                    <a:pt x="21" y="79"/>
                    <a:pt x="19" y="82"/>
                  </a:cubicBezTo>
                  <a:cubicBezTo>
                    <a:pt x="16" y="88"/>
                    <a:pt x="9" y="87"/>
                    <a:pt x="7" y="81"/>
                  </a:cubicBezTo>
                  <a:moveTo>
                    <a:pt x="6" y="35"/>
                  </a:moveTo>
                  <a:cubicBezTo>
                    <a:pt x="5" y="30"/>
                    <a:pt x="10" y="25"/>
                    <a:pt x="16" y="27"/>
                  </a:cubicBezTo>
                  <a:cubicBezTo>
                    <a:pt x="20" y="29"/>
                    <a:pt x="20" y="33"/>
                    <a:pt x="18" y="36"/>
                  </a:cubicBezTo>
                  <a:cubicBezTo>
                    <a:pt x="15" y="41"/>
                    <a:pt x="7" y="41"/>
                    <a:pt x="6" y="35"/>
                  </a:cubicBezTo>
                  <a:moveTo>
                    <a:pt x="25" y="12"/>
                  </a:moveTo>
                  <a:cubicBezTo>
                    <a:pt x="29" y="14"/>
                    <a:pt x="28" y="18"/>
                    <a:pt x="27" y="19"/>
                  </a:cubicBezTo>
                  <a:cubicBezTo>
                    <a:pt x="24" y="24"/>
                    <a:pt x="16" y="23"/>
                    <a:pt x="15" y="19"/>
                  </a:cubicBezTo>
                  <a:cubicBezTo>
                    <a:pt x="15" y="15"/>
                    <a:pt x="20" y="11"/>
                    <a:pt x="25" y="12"/>
                  </a:cubicBezTo>
                  <a:moveTo>
                    <a:pt x="33" y="1"/>
                  </a:moveTo>
                  <a:cubicBezTo>
                    <a:pt x="37" y="2"/>
                    <a:pt x="36" y="5"/>
                    <a:pt x="35" y="7"/>
                  </a:cubicBezTo>
                  <a:cubicBezTo>
                    <a:pt x="32" y="10"/>
                    <a:pt x="25" y="9"/>
                    <a:pt x="25" y="5"/>
                  </a:cubicBezTo>
                  <a:cubicBezTo>
                    <a:pt x="25" y="2"/>
                    <a:pt x="29" y="0"/>
                    <a:pt x="33" y="1"/>
                  </a:cubicBezTo>
                  <a:moveTo>
                    <a:pt x="40" y="18"/>
                  </a:moveTo>
                  <a:cubicBezTo>
                    <a:pt x="44" y="20"/>
                    <a:pt x="44" y="24"/>
                    <a:pt x="43" y="26"/>
                  </a:cubicBezTo>
                  <a:cubicBezTo>
                    <a:pt x="40" y="30"/>
                    <a:pt x="33" y="29"/>
                    <a:pt x="32" y="24"/>
                  </a:cubicBezTo>
                  <a:cubicBezTo>
                    <a:pt x="30" y="20"/>
                    <a:pt x="35" y="16"/>
                    <a:pt x="40" y="18"/>
                  </a:cubicBezTo>
                  <a:moveTo>
                    <a:pt x="46" y="6"/>
                  </a:moveTo>
                  <a:cubicBezTo>
                    <a:pt x="50" y="7"/>
                    <a:pt x="50" y="10"/>
                    <a:pt x="49" y="12"/>
                  </a:cubicBezTo>
                  <a:cubicBezTo>
                    <a:pt x="47" y="15"/>
                    <a:pt x="40" y="15"/>
                    <a:pt x="39" y="11"/>
                  </a:cubicBezTo>
                  <a:cubicBezTo>
                    <a:pt x="38" y="7"/>
                    <a:pt x="42" y="4"/>
                    <a:pt x="46" y="6"/>
                  </a:cubicBezTo>
                  <a:moveTo>
                    <a:pt x="55" y="24"/>
                  </a:moveTo>
                  <a:cubicBezTo>
                    <a:pt x="59" y="26"/>
                    <a:pt x="59" y="30"/>
                    <a:pt x="58" y="32"/>
                  </a:cubicBezTo>
                  <a:cubicBezTo>
                    <a:pt x="56" y="37"/>
                    <a:pt x="50" y="36"/>
                    <a:pt x="48" y="32"/>
                  </a:cubicBezTo>
                  <a:cubicBezTo>
                    <a:pt x="46" y="27"/>
                    <a:pt x="50" y="22"/>
                    <a:pt x="55" y="24"/>
                  </a:cubicBezTo>
                  <a:moveTo>
                    <a:pt x="58" y="11"/>
                  </a:moveTo>
                  <a:cubicBezTo>
                    <a:pt x="58" y="11"/>
                    <a:pt x="59" y="11"/>
                    <a:pt x="59" y="11"/>
                  </a:cubicBezTo>
                  <a:cubicBezTo>
                    <a:pt x="62" y="13"/>
                    <a:pt x="63" y="16"/>
                    <a:pt x="62" y="18"/>
                  </a:cubicBezTo>
                  <a:cubicBezTo>
                    <a:pt x="61" y="21"/>
                    <a:pt x="55" y="21"/>
                    <a:pt x="53" y="17"/>
                  </a:cubicBezTo>
                  <a:cubicBezTo>
                    <a:pt x="51" y="13"/>
                    <a:pt x="54" y="10"/>
                    <a:pt x="58" y="11"/>
                  </a:cubicBezTo>
                  <a:moveTo>
                    <a:pt x="60" y="1"/>
                  </a:moveTo>
                  <a:cubicBezTo>
                    <a:pt x="60" y="1"/>
                    <a:pt x="60" y="1"/>
                    <a:pt x="61" y="1"/>
                  </a:cubicBezTo>
                  <a:cubicBezTo>
                    <a:pt x="63" y="3"/>
                    <a:pt x="64" y="5"/>
                    <a:pt x="64" y="6"/>
                  </a:cubicBezTo>
                  <a:cubicBezTo>
                    <a:pt x="63" y="9"/>
                    <a:pt x="59" y="9"/>
                    <a:pt x="57" y="6"/>
                  </a:cubicBezTo>
                  <a:cubicBezTo>
                    <a:pt x="55" y="3"/>
                    <a:pt x="57" y="1"/>
                    <a:pt x="60" y="1"/>
                  </a:cubicBezTo>
                  <a:moveTo>
                    <a:pt x="68" y="31"/>
                  </a:moveTo>
                  <a:cubicBezTo>
                    <a:pt x="68" y="31"/>
                    <a:pt x="69" y="31"/>
                    <a:pt x="69" y="31"/>
                  </a:cubicBezTo>
                  <a:cubicBezTo>
                    <a:pt x="73" y="33"/>
                    <a:pt x="74" y="37"/>
                    <a:pt x="73" y="40"/>
                  </a:cubicBezTo>
                  <a:cubicBezTo>
                    <a:pt x="72" y="44"/>
                    <a:pt x="66" y="44"/>
                    <a:pt x="64" y="39"/>
                  </a:cubicBezTo>
                  <a:cubicBezTo>
                    <a:pt x="61" y="35"/>
                    <a:pt x="64" y="30"/>
                    <a:pt x="68" y="31"/>
                  </a:cubicBezTo>
                  <a:moveTo>
                    <a:pt x="70" y="16"/>
                  </a:moveTo>
                  <a:cubicBezTo>
                    <a:pt x="70" y="16"/>
                    <a:pt x="70" y="17"/>
                    <a:pt x="71" y="17"/>
                  </a:cubicBezTo>
                  <a:cubicBezTo>
                    <a:pt x="74" y="19"/>
                    <a:pt x="75" y="22"/>
                    <a:pt x="75" y="24"/>
                  </a:cubicBezTo>
                  <a:cubicBezTo>
                    <a:pt x="74" y="28"/>
                    <a:pt x="70" y="28"/>
                    <a:pt x="67" y="24"/>
                  </a:cubicBezTo>
                  <a:cubicBezTo>
                    <a:pt x="65" y="20"/>
                    <a:pt x="66" y="16"/>
                    <a:pt x="70" y="16"/>
                  </a:cubicBezTo>
                  <a:moveTo>
                    <a:pt x="68" y="5"/>
                  </a:moveTo>
                  <a:cubicBezTo>
                    <a:pt x="69" y="5"/>
                    <a:pt x="70" y="6"/>
                    <a:pt x="70" y="6"/>
                  </a:cubicBezTo>
                  <a:cubicBezTo>
                    <a:pt x="72" y="7"/>
                    <a:pt x="74" y="10"/>
                    <a:pt x="74" y="11"/>
                  </a:cubicBezTo>
                  <a:cubicBezTo>
                    <a:pt x="74" y="14"/>
                    <a:pt x="72" y="14"/>
                    <a:pt x="70" y="12"/>
                  </a:cubicBezTo>
                  <a:cubicBezTo>
                    <a:pt x="66" y="10"/>
                    <a:pt x="66" y="5"/>
                    <a:pt x="68" y="5"/>
                  </a:cubicBezTo>
                  <a:moveTo>
                    <a:pt x="71" y="1"/>
                  </a:moveTo>
                  <a:cubicBezTo>
                    <a:pt x="71" y="1"/>
                    <a:pt x="72" y="1"/>
                    <a:pt x="72" y="1"/>
                  </a:cubicBezTo>
                  <a:cubicBezTo>
                    <a:pt x="73" y="2"/>
                    <a:pt x="76" y="4"/>
                    <a:pt x="77" y="5"/>
                  </a:cubicBezTo>
                  <a:cubicBezTo>
                    <a:pt x="78" y="6"/>
                    <a:pt x="78" y="7"/>
                    <a:pt x="77" y="7"/>
                  </a:cubicBezTo>
                  <a:cubicBezTo>
                    <a:pt x="75" y="7"/>
                    <a:pt x="71" y="1"/>
                    <a:pt x="71" y="1"/>
                  </a:cubicBezTo>
                  <a:moveTo>
                    <a:pt x="83" y="16"/>
                  </a:moveTo>
                  <a:cubicBezTo>
                    <a:pt x="84" y="18"/>
                    <a:pt x="83" y="19"/>
                    <a:pt x="81" y="18"/>
                  </a:cubicBezTo>
                  <a:cubicBezTo>
                    <a:pt x="78" y="16"/>
                    <a:pt x="75" y="10"/>
                    <a:pt x="77" y="10"/>
                  </a:cubicBezTo>
                  <a:cubicBezTo>
                    <a:pt x="78" y="10"/>
                    <a:pt x="78" y="10"/>
                    <a:pt x="78" y="10"/>
                  </a:cubicBezTo>
                  <a:cubicBezTo>
                    <a:pt x="80" y="12"/>
                    <a:pt x="82" y="14"/>
                    <a:pt x="83" y="16"/>
                  </a:cubicBezTo>
                  <a:moveTo>
                    <a:pt x="79" y="6"/>
                  </a:moveTo>
                  <a:cubicBezTo>
                    <a:pt x="79" y="5"/>
                    <a:pt x="86" y="13"/>
                    <a:pt x="85" y="13"/>
                  </a:cubicBezTo>
                  <a:cubicBezTo>
                    <a:pt x="85" y="14"/>
                    <a:pt x="78" y="6"/>
                    <a:pt x="79" y="6"/>
                  </a:cubicBezTo>
                  <a:moveTo>
                    <a:pt x="91" y="21"/>
                  </a:moveTo>
                  <a:cubicBezTo>
                    <a:pt x="92" y="23"/>
                    <a:pt x="92" y="25"/>
                    <a:pt x="91" y="24"/>
                  </a:cubicBezTo>
                  <a:cubicBezTo>
                    <a:pt x="88" y="23"/>
                    <a:pt x="84" y="15"/>
                    <a:pt x="85" y="14"/>
                  </a:cubicBezTo>
                  <a:cubicBezTo>
                    <a:pt x="85" y="14"/>
                    <a:pt x="85" y="15"/>
                    <a:pt x="86" y="15"/>
                  </a:cubicBezTo>
                  <a:cubicBezTo>
                    <a:pt x="88" y="16"/>
                    <a:pt x="90" y="19"/>
                    <a:pt x="91" y="21"/>
                  </a:cubicBezTo>
                  <a:moveTo>
                    <a:pt x="91" y="19"/>
                  </a:moveTo>
                  <a:cubicBezTo>
                    <a:pt x="91" y="19"/>
                    <a:pt x="92" y="19"/>
                    <a:pt x="92" y="19"/>
                  </a:cubicBezTo>
                  <a:cubicBezTo>
                    <a:pt x="93" y="20"/>
                    <a:pt x="96" y="24"/>
                    <a:pt x="97" y="26"/>
                  </a:cubicBezTo>
                  <a:cubicBezTo>
                    <a:pt x="98" y="28"/>
                    <a:pt x="99" y="30"/>
                    <a:pt x="98" y="30"/>
                  </a:cubicBezTo>
                  <a:cubicBezTo>
                    <a:pt x="96" y="29"/>
                    <a:pt x="91" y="19"/>
                    <a:pt x="91" y="19"/>
                  </a:cubicBezTo>
                  <a:moveTo>
                    <a:pt x="99" y="34"/>
                  </a:moveTo>
                  <a:cubicBezTo>
                    <a:pt x="99" y="34"/>
                    <a:pt x="99" y="34"/>
                    <a:pt x="99" y="34"/>
                  </a:cubicBezTo>
                  <a:cubicBezTo>
                    <a:pt x="101" y="36"/>
                    <a:pt x="103" y="40"/>
                    <a:pt x="104" y="43"/>
                  </a:cubicBezTo>
                  <a:cubicBezTo>
                    <a:pt x="105" y="46"/>
                    <a:pt x="104" y="47"/>
                    <a:pt x="103" y="46"/>
                  </a:cubicBezTo>
                  <a:cubicBezTo>
                    <a:pt x="100" y="45"/>
                    <a:pt x="97" y="34"/>
                    <a:pt x="99" y="34"/>
                  </a:cubicBezTo>
                  <a:moveTo>
                    <a:pt x="103" y="65"/>
                  </a:moveTo>
                  <a:cubicBezTo>
                    <a:pt x="100" y="61"/>
                    <a:pt x="99" y="52"/>
                    <a:pt x="102" y="52"/>
                  </a:cubicBezTo>
                  <a:cubicBezTo>
                    <a:pt x="103" y="51"/>
                    <a:pt x="103" y="52"/>
                    <a:pt x="103" y="52"/>
                  </a:cubicBezTo>
                  <a:cubicBezTo>
                    <a:pt x="106" y="54"/>
                    <a:pt x="107" y="59"/>
                    <a:pt x="107" y="61"/>
                  </a:cubicBezTo>
                  <a:cubicBezTo>
                    <a:pt x="106" y="65"/>
                    <a:pt x="105" y="66"/>
                    <a:pt x="103" y="65"/>
                  </a:cubicBezTo>
                  <a:moveTo>
                    <a:pt x="99" y="84"/>
                  </a:moveTo>
                  <a:cubicBezTo>
                    <a:pt x="97" y="79"/>
                    <a:pt x="99" y="69"/>
                    <a:pt x="102" y="71"/>
                  </a:cubicBezTo>
                  <a:cubicBezTo>
                    <a:pt x="103" y="71"/>
                    <a:pt x="103" y="71"/>
                    <a:pt x="103" y="71"/>
                  </a:cubicBezTo>
                  <a:cubicBezTo>
                    <a:pt x="105" y="73"/>
                    <a:pt x="106" y="78"/>
                    <a:pt x="105" y="81"/>
                  </a:cubicBezTo>
                  <a:cubicBezTo>
                    <a:pt x="104" y="85"/>
                    <a:pt x="101" y="87"/>
                    <a:pt x="99" y="84"/>
                  </a:cubicBezTo>
                  <a:moveTo>
                    <a:pt x="98" y="91"/>
                  </a:moveTo>
                  <a:cubicBezTo>
                    <a:pt x="98" y="91"/>
                    <a:pt x="98" y="91"/>
                    <a:pt x="98" y="91"/>
                  </a:cubicBezTo>
                  <a:cubicBezTo>
                    <a:pt x="101" y="93"/>
                    <a:pt x="100" y="99"/>
                    <a:pt x="98" y="101"/>
                  </a:cubicBezTo>
                  <a:cubicBezTo>
                    <a:pt x="96" y="106"/>
                    <a:pt x="93" y="107"/>
                    <a:pt x="91" y="103"/>
                  </a:cubicBezTo>
                  <a:cubicBezTo>
                    <a:pt x="89" y="98"/>
                    <a:pt x="94" y="89"/>
                    <a:pt x="98" y="91"/>
                  </a:cubicBezTo>
                  <a:moveTo>
                    <a:pt x="97" y="54"/>
                  </a:moveTo>
                  <a:cubicBezTo>
                    <a:pt x="97" y="58"/>
                    <a:pt x="94" y="59"/>
                    <a:pt x="92" y="56"/>
                  </a:cubicBezTo>
                  <a:cubicBezTo>
                    <a:pt x="89" y="52"/>
                    <a:pt x="89" y="44"/>
                    <a:pt x="93" y="45"/>
                  </a:cubicBezTo>
                  <a:cubicBezTo>
                    <a:pt x="93" y="45"/>
                    <a:pt x="94" y="45"/>
                    <a:pt x="94" y="45"/>
                  </a:cubicBezTo>
                  <a:cubicBezTo>
                    <a:pt x="97" y="47"/>
                    <a:pt x="98" y="52"/>
                    <a:pt x="97" y="54"/>
                  </a:cubicBezTo>
                  <a:moveTo>
                    <a:pt x="93" y="39"/>
                  </a:moveTo>
                  <a:cubicBezTo>
                    <a:pt x="89" y="36"/>
                    <a:pt x="88" y="28"/>
                    <a:pt x="90" y="28"/>
                  </a:cubicBezTo>
                  <a:cubicBezTo>
                    <a:pt x="91" y="28"/>
                    <a:pt x="91" y="28"/>
                    <a:pt x="92" y="29"/>
                  </a:cubicBezTo>
                  <a:cubicBezTo>
                    <a:pt x="94" y="30"/>
                    <a:pt x="96" y="35"/>
                    <a:pt x="96" y="37"/>
                  </a:cubicBezTo>
                  <a:cubicBezTo>
                    <a:pt x="97" y="40"/>
                    <a:pt x="95" y="41"/>
                    <a:pt x="93" y="39"/>
                  </a:cubicBezTo>
                  <a:moveTo>
                    <a:pt x="87" y="75"/>
                  </a:moveTo>
                  <a:cubicBezTo>
                    <a:pt x="85" y="70"/>
                    <a:pt x="88" y="62"/>
                    <a:pt x="92" y="63"/>
                  </a:cubicBezTo>
                  <a:cubicBezTo>
                    <a:pt x="92" y="63"/>
                    <a:pt x="92" y="63"/>
                    <a:pt x="92" y="64"/>
                  </a:cubicBezTo>
                  <a:cubicBezTo>
                    <a:pt x="96" y="66"/>
                    <a:pt x="96" y="71"/>
                    <a:pt x="95" y="74"/>
                  </a:cubicBezTo>
                  <a:cubicBezTo>
                    <a:pt x="94" y="78"/>
                    <a:pt x="90" y="79"/>
                    <a:pt x="87" y="75"/>
                  </a:cubicBezTo>
                  <a:moveTo>
                    <a:pt x="80" y="94"/>
                  </a:moveTo>
                  <a:cubicBezTo>
                    <a:pt x="78" y="88"/>
                    <a:pt x="83" y="81"/>
                    <a:pt x="87" y="83"/>
                  </a:cubicBezTo>
                  <a:cubicBezTo>
                    <a:pt x="87" y="83"/>
                    <a:pt x="87" y="83"/>
                    <a:pt x="87" y="83"/>
                  </a:cubicBezTo>
                  <a:cubicBezTo>
                    <a:pt x="90" y="86"/>
                    <a:pt x="90" y="91"/>
                    <a:pt x="88" y="94"/>
                  </a:cubicBezTo>
                  <a:cubicBezTo>
                    <a:pt x="86" y="99"/>
                    <a:pt x="81" y="99"/>
                    <a:pt x="80" y="94"/>
                  </a:cubicBezTo>
                  <a:moveTo>
                    <a:pt x="78" y="103"/>
                  </a:moveTo>
                  <a:cubicBezTo>
                    <a:pt x="81" y="106"/>
                    <a:pt x="80" y="110"/>
                    <a:pt x="78" y="113"/>
                  </a:cubicBezTo>
                  <a:cubicBezTo>
                    <a:pt x="75" y="118"/>
                    <a:pt x="69" y="117"/>
                    <a:pt x="69" y="113"/>
                  </a:cubicBezTo>
                  <a:cubicBezTo>
                    <a:pt x="68" y="107"/>
                    <a:pt x="74" y="101"/>
                    <a:pt x="78" y="103"/>
                  </a:cubicBezTo>
                  <a:moveTo>
                    <a:pt x="79" y="55"/>
                  </a:moveTo>
                  <a:cubicBezTo>
                    <a:pt x="79" y="55"/>
                    <a:pt x="79" y="56"/>
                    <a:pt x="80" y="56"/>
                  </a:cubicBezTo>
                  <a:cubicBezTo>
                    <a:pt x="83" y="58"/>
                    <a:pt x="84" y="63"/>
                    <a:pt x="83" y="66"/>
                  </a:cubicBezTo>
                  <a:cubicBezTo>
                    <a:pt x="81" y="70"/>
                    <a:pt x="76" y="71"/>
                    <a:pt x="74" y="66"/>
                  </a:cubicBezTo>
                  <a:cubicBezTo>
                    <a:pt x="71" y="61"/>
                    <a:pt x="74" y="54"/>
                    <a:pt x="79" y="55"/>
                  </a:cubicBezTo>
                  <a:moveTo>
                    <a:pt x="80" y="22"/>
                  </a:moveTo>
                  <a:cubicBezTo>
                    <a:pt x="81" y="22"/>
                    <a:pt x="81" y="23"/>
                    <a:pt x="82" y="23"/>
                  </a:cubicBezTo>
                  <a:cubicBezTo>
                    <a:pt x="85" y="25"/>
                    <a:pt x="86" y="28"/>
                    <a:pt x="86" y="30"/>
                  </a:cubicBezTo>
                  <a:cubicBezTo>
                    <a:pt x="86" y="34"/>
                    <a:pt x="84" y="34"/>
                    <a:pt x="81" y="32"/>
                  </a:cubicBezTo>
                  <a:cubicBezTo>
                    <a:pt x="78" y="29"/>
                    <a:pt x="77" y="22"/>
                    <a:pt x="80" y="22"/>
                  </a:cubicBezTo>
                  <a:moveTo>
                    <a:pt x="81" y="38"/>
                  </a:moveTo>
                  <a:cubicBezTo>
                    <a:pt x="81" y="38"/>
                    <a:pt x="82" y="38"/>
                    <a:pt x="82" y="38"/>
                  </a:cubicBezTo>
                  <a:cubicBezTo>
                    <a:pt x="86" y="40"/>
                    <a:pt x="87" y="45"/>
                    <a:pt x="86" y="47"/>
                  </a:cubicBezTo>
                  <a:cubicBezTo>
                    <a:pt x="85" y="51"/>
                    <a:pt x="81" y="52"/>
                    <a:pt x="79" y="48"/>
                  </a:cubicBezTo>
                  <a:cubicBezTo>
                    <a:pt x="76" y="43"/>
                    <a:pt x="77" y="37"/>
                    <a:pt x="81" y="38"/>
                  </a:cubicBezTo>
                  <a:moveTo>
                    <a:pt x="65" y="85"/>
                  </a:moveTo>
                  <a:cubicBezTo>
                    <a:pt x="64" y="80"/>
                    <a:pt x="68" y="72"/>
                    <a:pt x="74" y="75"/>
                  </a:cubicBezTo>
                  <a:cubicBezTo>
                    <a:pt x="78" y="78"/>
                    <a:pt x="77" y="83"/>
                    <a:pt x="76" y="86"/>
                  </a:cubicBezTo>
                  <a:cubicBezTo>
                    <a:pt x="73" y="91"/>
                    <a:pt x="67" y="91"/>
                    <a:pt x="65" y="85"/>
                  </a:cubicBezTo>
                  <a:moveTo>
                    <a:pt x="65" y="95"/>
                  </a:moveTo>
                  <a:cubicBezTo>
                    <a:pt x="69" y="98"/>
                    <a:pt x="68" y="102"/>
                    <a:pt x="66" y="105"/>
                  </a:cubicBezTo>
                  <a:cubicBezTo>
                    <a:pt x="62" y="110"/>
                    <a:pt x="56" y="109"/>
                    <a:pt x="55" y="104"/>
                  </a:cubicBezTo>
                  <a:cubicBezTo>
                    <a:pt x="54" y="99"/>
                    <a:pt x="60" y="93"/>
                    <a:pt x="65" y="95"/>
                  </a:cubicBezTo>
                  <a:moveTo>
                    <a:pt x="64" y="48"/>
                  </a:moveTo>
                  <a:cubicBezTo>
                    <a:pt x="65" y="48"/>
                    <a:pt x="65" y="48"/>
                    <a:pt x="65" y="48"/>
                  </a:cubicBezTo>
                  <a:cubicBezTo>
                    <a:pt x="69" y="50"/>
                    <a:pt x="69" y="55"/>
                    <a:pt x="68" y="58"/>
                  </a:cubicBezTo>
                  <a:cubicBezTo>
                    <a:pt x="66" y="63"/>
                    <a:pt x="60" y="63"/>
                    <a:pt x="58" y="57"/>
                  </a:cubicBezTo>
                  <a:cubicBezTo>
                    <a:pt x="55" y="52"/>
                    <a:pt x="59" y="46"/>
                    <a:pt x="64" y="48"/>
                  </a:cubicBezTo>
                  <a:moveTo>
                    <a:pt x="50" y="77"/>
                  </a:moveTo>
                  <a:cubicBezTo>
                    <a:pt x="48" y="71"/>
                    <a:pt x="53" y="64"/>
                    <a:pt x="59" y="67"/>
                  </a:cubicBezTo>
                  <a:cubicBezTo>
                    <a:pt x="63" y="69"/>
                    <a:pt x="62" y="74"/>
                    <a:pt x="61" y="77"/>
                  </a:cubicBezTo>
                  <a:cubicBezTo>
                    <a:pt x="58" y="83"/>
                    <a:pt x="51" y="83"/>
                    <a:pt x="50" y="77"/>
                  </a:cubicBezTo>
                  <a:moveTo>
                    <a:pt x="40" y="96"/>
                  </a:moveTo>
                  <a:cubicBezTo>
                    <a:pt x="39" y="91"/>
                    <a:pt x="44" y="85"/>
                    <a:pt x="50" y="87"/>
                  </a:cubicBezTo>
                  <a:cubicBezTo>
                    <a:pt x="54" y="89"/>
                    <a:pt x="53" y="94"/>
                    <a:pt x="52" y="97"/>
                  </a:cubicBezTo>
                  <a:cubicBezTo>
                    <a:pt x="48" y="102"/>
                    <a:pt x="42" y="102"/>
                    <a:pt x="40" y="96"/>
                  </a:cubicBezTo>
                  <a:moveTo>
                    <a:pt x="40" y="106"/>
                  </a:moveTo>
                  <a:cubicBezTo>
                    <a:pt x="44" y="108"/>
                    <a:pt x="43" y="113"/>
                    <a:pt x="41" y="115"/>
                  </a:cubicBezTo>
                  <a:cubicBezTo>
                    <a:pt x="37" y="120"/>
                    <a:pt x="31" y="119"/>
                    <a:pt x="30" y="115"/>
                  </a:cubicBezTo>
                  <a:cubicBezTo>
                    <a:pt x="29" y="109"/>
                    <a:pt x="35" y="104"/>
                    <a:pt x="40" y="106"/>
                  </a:cubicBezTo>
                  <a:moveTo>
                    <a:pt x="24" y="89"/>
                  </a:moveTo>
                  <a:cubicBezTo>
                    <a:pt x="22" y="83"/>
                    <a:pt x="27" y="77"/>
                    <a:pt x="33" y="79"/>
                  </a:cubicBezTo>
                  <a:cubicBezTo>
                    <a:pt x="38" y="81"/>
                    <a:pt x="37" y="86"/>
                    <a:pt x="36" y="89"/>
                  </a:cubicBezTo>
                  <a:cubicBezTo>
                    <a:pt x="33" y="95"/>
                    <a:pt x="26" y="94"/>
                    <a:pt x="24" y="89"/>
                  </a:cubicBezTo>
                  <a:moveTo>
                    <a:pt x="24" y="99"/>
                  </a:moveTo>
                  <a:cubicBezTo>
                    <a:pt x="29" y="101"/>
                    <a:pt x="28" y="105"/>
                    <a:pt x="26" y="108"/>
                  </a:cubicBezTo>
                  <a:cubicBezTo>
                    <a:pt x="23" y="113"/>
                    <a:pt x="16" y="113"/>
                    <a:pt x="15" y="107"/>
                  </a:cubicBezTo>
                  <a:cubicBezTo>
                    <a:pt x="14" y="102"/>
                    <a:pt x="19" y="97"/>
                    <a:pt x="24" y="99"/>
                  </a:cubicBezTo>
                  <a:moveTo>
                    <a:pt x="25" y="52"/>
                  </a:moveTo>
                  <a:cubicBezTo>
                    <a:pt x="29" y="54"/>
                    <a:pt x="29" y="59"/>
                    <a:pt x="27" y="62"/>
                  </a:cubicBezTo>
                  <a:cubicBezTo>
                    <a:pt x="25" y="67"/>
                    <a:pt x="17" y="67"/>
                    <a:pt x="15" y="62"/>
                  </a:cubicBezTo>
                  <a:cubicBezTo>
                    <a:pt x="13" y="56"/>
                    <a:pt x="18" y="49"/>
                    <a:pt x="25" y="52"/>
                  </a:cubicBezTo>
                  <a:moveTo>
                    <a:pt x="36" y="42"/>
                  </a:moveTo>
                  <a:cubicBezTo>
                    <a:pt x="33" y="48"/>
                    <a:pt x="25" y="47"/>
                    <a:pt x="23" y="41"/>
                  </a:cubicBezTo>
                  <a:cubicBezTo>
                    <a:pt x="22" y="37"/>
                    <a:pt x="27" y="31"/>
                    <a:pt x="33" y="33"/>
                  </a:cubicBezTo>
                  <a:cubicBezTo>
                    <a:pt x="37" y="35"/>
                    <a:pt x="37" y="40"/>
                    <a:pt x="36" y="42"/>
                  </a:cubicBezTo>
                  <a:moveTo>
                    <a:pt x="49" y="40"/>
                  </a:moveTo>
                  <a:cubicBezTo>
                    <a:pt x="53" y="43"/>
                    <a:pt x="54" y="47"/>
                    <a:pt x="52" y="50"/>
                  </a:cubicBezTo>
                  <a:cubicBezTo>
                    <a:pt x="50" y="55"/>
                    <a:pt x="43" y="55"/>
                    <a:pt x="41" y="49"/>
                  </a:cubicBezTo>
                  <a:cubicBezTo>
                    <a:pt x="39" y="44"/>
                    <a:pt x="43" y="38"/>
                    <a:pt x="49" y="40"/>
                  </a:cubicBezTo>
                  <a:moveTo>
                    <a:pt x="42" y="59"/>
                  </a:moveTo>
                  <a:cubicBezTo>
                    <a:pt x="46" y="61"/>
                    <a:pt x="46" y="66"/>
                    <a:pt x="45" y="69"/>
                  </a:cubicBezTo>
                  <a:cubicBezTo>
                    <a:pt x="42" y="75"/>
                    <a:pt x="35" y="75"/>
                    <a:pt x="33" y="69"/>
                  </a:cubicBezTo>
                  <a:cubicBezTo>
                    <a:pt x="31" y="63"/>
                    <a:pt x="36" y="57"/>
                    <a:pt x="42" y="59"/>
                  </a:cubicBezTo>
                  <a:moveTo>
                    <a:pt x="105" y="39"/>
                  </a:moveTo>
                  <a:cubicBezTo>
                    <a:pt x="105" y="39"/>
                    <a:pt x="105" y="39"/>
                    <a:pt x="105" y="40"/>
                  </a:cubicBezTo>
                  <a:cubicBezTo>
                    <a:pt x="106" y="41"/>
                    <a:pt x="108" y="45"/>
                    <a:pt x="109" y="48"/>
                  </a:cubicBezTo>
                  <a:cubicBezTo>
                    <a:pt x="110" y="51"/>
                    <a:pt x="110" y="52"/>
                    <a:pt x="109" y="52"/>
                  </a:cubicBezTo>
                  <a:cubicBezTo>
                    <a:pt x="108" y="52"/>
                    <a:pt x="104" y="40"/>
                    <a:pt x="105" y="39"/>
                  </a:cubicBezTo>
                  <a:moveTo>
                    <a:pt x="153" y="0"/>
                  </a:moveTo>
                  <a:cubicBezTo>
                    <a:pt x="69" y="0"/>
                    <a:pt x="69" y="0"/>
                    <a:pt x="69" y="0"/>
                  </a:cubicBezTo>
                  <a:cubicBezTo>
                    <a:pt x="69" y="0"/>
                    <a:pt x="70" y="1"/>
                    <a:pt x="70" y="2"/>
                  </a:cubicBezTo>
                  <a:cubicBezTo>
                    <a:pt x="71" y="3"/>
                    <a:pt x="71" y="3"/>
                    <a:pt x="70" y="3"/>
                  </a:cubicBezTo>
                  <a:cubicBezTo>
                    <a:pt x="68" y="3"/>
                    <a:pt x="67" y="1"/>
                    <a:pt x="66" y="0"/>
                  </a:cubicBezTo>
                  <a:cubicBezTo>
                    <a:pt x="54" y="0"/>
                    <a:pt x="54" y="0"/>
                    <a:pt x="54" y="0"/>
                  </a:cubicBezTo>
                  <a:cubicBezTo>
                    <a:pt x="54" y="0"/>
                    <a:pt x="54" y="1"/>
                    <a:pt x="53" y="2"/>
                  </a:cubicBezTo>
                  <a:cubicBezTo>
                    <a:pt x="52" y="4"/>
                    <a:pt x="46" y="3"/>
                    <a:pt x="45" y="0"/>
                  </a:cubicBezTo>
                  <a:cubicBezTo>
                    <a:pt x="45" y="0"/>
                    <a:pt x="45" y="0"/>
                    <a:pt x="45" y="0"/>
                  </a:cubicBezTo>
                  <a:cubicBezTo>
                    <a:pt x="23" y="0"/>
                    <a:pt x="23" y="0"/>
                    <a:pt x="23" y="0"/>
                  </a:cubicBezTo>
                  <a:cubicBezTo>
                    <a:pt x="23" y="0"/>
                    <a:pt x="22" y="1"/>
                    <a:pt x="21" y="2"/>
                  </a:cubicBezTo>
                  <a:cubicBezTo>
                    <a:pt x="18" y="5"/>
                    <a:pt x="11" y="4"/>
                    <a:pt x="11" y="1"/>
                  </a:cubicBezTo>
                  <a:cubicBezTo>
                    <a:pt x="11" y="1"/>
                    <a:pt x="11" y="0"/>
                    <a:pt x="12" y="0"/>
                  </a:cubicBezTo>
                  <a:cubicBezTo>
                    <a:pt x="0" y="0"/>
                    <a:pt x="0" y="0"/>
                    <a:pt x="0" y="0"/>
                  </a:cubicBezTo>
                  <a:cubicBezTo>
                    <a:pt x="0" y="1"/>
                    <a:pt x="0" y="1"/>
                    <a:pt x="0" y="1"/>
                  </a:cubicBezTo>
                  <a:cubicBezTo>
                    <a:pt x="0" y="6"/>
                    <a:pt x="0" y="6"/>
                    <a:pt x="0" y="6"/>
                  </a:cubicBezTo>
                  <a:cubicBezTo>
                    <a:pt x="0" y="12"/>
                    <a:pt x="0" y="12"/>
                    <a:pt x="0" y="12"/>
                  </a:cubicBezTo>
                  <a:cubicBezTo>
                    <a:pt x="1" y="9"/>
                    <a:pt x="6" y="6"/>
                    <a:pt x="10" y="7"/>
                  </a:cubicBezTo>
                  <a:cubicBezTo>
                    <a:pt x="14" y="9"/>
                    <a:pt x="13" y="12"/>
                    <a:pt x="11" y="14"/>
                  </a:cubicBezTo>
                  <a:cubicBezTo>
                    <a:pt x="8" y="18"/>
                    <a:pt x="1" y="18"/>
                    <a:pt x="0" y="15"/>
                  </a:cubicBezTo>
                  <a:cubicBezTo>
                    <a:pt x="0" y="22"/>
                    <a:pt x="0" y="22"/>
                    <a:pt x="0" y="22"/>
                  </a:cubicBezTo>
                  <a:cubicBezTo>
                    <a:pt x="4" y="24"/>
                    <a:pt x="3" y="28"/>
                    <a:pt x="1" y="30"/>
                  </a:cubicBezTo>
                  <a:cubicBezTo>
                    <a:pt x="1" y="30"/>
                    <a:pt x="1" y="31"/>
                    <a:pt x="0" y="31"/>
                  </a:cubicBezTo>
                  <a:cubicBezTo>
                    <a:pt x="0" y="47"/>
                    <a:pt x="0" y="47"/>
                    <a:pt x="0" y="47"/>
                  </a:cubicBezTo>
                  <a:cubicBezTo>
                    <a:pt x="2" y="45"/>
                    <a:pt x="4" y="44"/>
                    <a:pt x="7" y="45"/>
                  </a:cubicBezTo>
                  <a:cubicBezTo>
                    <a:pt x="12" y="47"/>
                    <a:pt x="11" y="52"/>
                    <a:pt x="10" y="55"/>
                  </a:cubicBezTo>
                  <a:cubicBezTo>
                    <a:pt x="8" y="59"/>
                    <a:pt x="3" y="60"/>
                    <a:pt x="0" y="58"/>
                  </a:cubicBezTo>
                  <a:cubicBezTo>
                    <a:pt x="0" y="66"/>
                    <a:pt x="0" y="66"/>
                    <a:pt x="0" y="66"/>
                  </a:cubicBezTo>
                  <a:cubicBezTo>
                    <a:pt x="3" y="68"/>
                    <a:pt x="3" y="73"/>
                    <a:pt x="2" y="75"/>
                  </a:cubicBezTo>
                  <a:cubicBezTo>
                    <a:pt x="1" y="76"/>
                    <a:pt x="1" y="77"/>
                    <a:pt x="0" y="78"/>
                  </a:cubicBezTo>
                  <a:cubicBezTo>
                    <a:pt x="0" y="97"/>
                    <a:pt x="0" y="97"/>
                    <a:pt x="0" y="97"/>
                  </a:cubicBezTo>
                  <a:cubicBezTo>
                    <a:pt x="1" y="93"/>
                    <a:pt x="4" y="90"/>
                    <a:pt x="8" y="92"/>
                  </a:cubicBezTo>
                  <a:cubicBezTo>
                    <a:pt x="12" y="94"/>
                    <a:pt x="12" y="99"/>
                    <a:pt x="11" y="101"/>
                  </a:cubicBezTo>
                  <a:cubicBezTo>
                    <a:pt x="8" y="107"/>
                    <a:pt x="2" y="106"/>
                    <a:pt x="0" y="101"/>
                  </a:cubicBezTo>
                  <a:cubicBezTo>
                    <a:pt x="0" y="110"/>
                    <a:pt x="0" y="110"/>
                    <a:pt x="0" y="110"/>
                  </a:cubicBezTo>
                  <a:cubicBezTo>
                    <a:pt x="0" y="110"/>
                    <a:pt x="1" y="111"/>
                    <a:pt x="1" y="111"/>
                  </a:cubicBezTo>
                  <a:cubicBezTo>
                    <a:pt x="5" y="112"/>
                    <a:pt x="5" y="117"/>
                    <a:pt x="4" y="119"/>
                  </a:cubicBezTo>
                  <a:cubicBezTo>
                    <a:pt x="3" y="121"/>
                    <a:pt x="1" y="122"/>
                    <a:pt x="0" y="123"/>
                  </a:cubicBezTo>
                  <a:cubicBezTo>
                    <a:pt x="0" y="137"/>
                    <a:pt x="0" y="137"/>
                    <a:pt x="0" y="137"/>
                  </a:cubicBezTo>
                  <a:cubicBezTo>
                    <a:pt x="1" y="134"/>
                    <a:pt x="4" y="132"/>
                    <a:pt x="7" y="133"/>
                  </a:cubicBezTo>
                  <a:cubicBezTo>
                    <a:pt x="10" y="134"/>
                    <a:pt x="9" y="138"/>
                    <a:pt x="7" y="140"/>
                  </a:cubicBezTo>
                  <a:cubicBezTo>
                    <a:pt x="5" y="143"/>
                    <a:pt x="1" y="144"/>
                    <a:pt x="0" y="141"/>
                  </a:cubicBezTo>
                  <a:cubicBezTo>
                    <a:pt x="0" y="149"/>
                    <a:pt x="0" y="149"/>
                    <a:pt x="0" y="149"/>
                  </a:cubicBezTo>
                  <a:cubicBezTo>
                    <a:pt x="18" y="149"/>
                    <a:pt x="18" y="149"/>
                    <a:pt x="18" y="149"/>
                  </a:cubicBezTo>
                  <a:cubicBezTo>
                    <a:pt x="19" y="146"/>
                    <a:pt x="25" y="142"/>
                    <a:pt x="28" y="144"/>
                  </a:cubicBezTo>
                  <a:cubicBezTo>
                    <a:pt x="30" y="145"/>
                    <a:pt x="29" y="147"/>
                    <a:pt x="27" y="149"/>
                  </a:cubicBezTo>
                  <a:cubicBezTo>
                    <a:pt x="33" y="149"/>
                    <a:pt x="33" y="149"/>
                    <a:pt x="33" y="149"/>
                  </a:cubicBezTo>
                  <a:cubicBezTo>
                    <a:pt x="37" y="149"/>
                    <a:pt x="37" y="149"/>
                    <a:pt x="37" y="149"/>
                  </a:cubicBezTo>
                  <a:cubicBezTo>
                    <a:pt x="50" y="149"/>
                    <a:pt x="50" y="149"/>
                    <a:pt x="50" y="149"/>
                  </a:cubicBezTo>
                  <a:cubicBezTo>
                    <a:pt x="52" y="146"/>
                    <a:pt x="59" y="141"/>
                    <a:pt x="62" y="143"/>
                  </a:cubicBezTo>
                  <a:cubicBezTo>
                    <a:pt x="63" y="145"/>
                    <a:pt x="62" y="147"/>
                    <a:pt x="59" y="149"/>
                  </a:cubicBezTo>
                  <a:cubicBezTo>
                    <a:pt x="65" y="149"/>
                    <a:pt x="65" y="149"/>
                    <a:pt x="65" y="149"/>
                  </a:cubicBezTo>
                  <a:cubicBezTo>
                    <a:pt x="68" y="149"/>
                    <a:pt x="68" y="149"/>
                    <a:pt x="68" y="149"/>
                  </a:cubicBezTo>
                  <a:cubicBezTo>
                    <a:pt x="77" y="149"/>
                    <a:pt x="77" y="149"/>
                    <a:pt x="77" y="149"/>
                  </a:cubicBezTo>
                  <a:cubicBezTo>
                    <a:pt x="78" y="146"/>
                    <a:pt x="86" y="139"/>
                    <a:pt x="88" y="140"/>
                  </a:cubicBezTo>
                  <a:cubicBezTo>
                    <a:pt x="88" y="140"/>
                    <a:pt x="88" y="140"/>
                    <a:pt x="88" y="141"/>
                  </a:cubicBezTo>
                  <a:cubicBezTo>
                    <a:pt x="88" y="142"/>
                    <a:pt x="85" y="145"/>
                    <a:pt x="82" y="147"/>
                  </a:cubicBezTo>
                  <a:cubicBezTo>
                    <a:pt x="82" y="148"/>
                    <a:pt x="81" y="149"/>
                    <a:pt x="80" y="149"/>
                  </a:cubicBezTo>
                  <a:cubicBezTo>
                    <a:pt x="120" y="149"/>
                    <a:pt x="120" y="149"/>
                    <a:pt x="120" y="149"/>
                  </a:cubicBezTo>
                  <a:cubicBezTo>
                    <a:pt x="123" y="149"/>
                    <a:pt x="128" y="149"/>
                    <a:pt x="130" y="149"/>
                  </a:cubicBezTo>
                  <a:cubicBezTo>
                    <a:pt x="136" y="148"/>
                    <a:pt x="145" y="145"/>
                    <a:pt x="150" y="135"/>
                  </a:cubicBezTo>
                  <a:cubicBezTo>
                    <a:pt x="153" y="130"/>
                    <a:pt x="153" y="125"/>
                    <a:pt x="152" y="117"/>
                  </a:cubicBez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3" name="Title 1"/>
          <p:cNvSpPr>
            <a:spLocks noGrp="1"/>
          </p:cNvSpPr>
          <p:nvPr>
            <p:ph type="title" hasCustomPrompt="1"/>
          </p:nvPr>
        </p:nvSpPr>
        <p:spPr>
          <a:xfrm>
            <a:off x="3624349" y="2560493"/>
            <a:ext cx="5221976" cy="1362075"/>
          </a:xfrm>
        </p:spPr>
        <p:txBody>
          <a:bodyPr lIns="45720" bIns="45720" anchor="b" anchorCtr="0"/>
          <a:lstStyle>
            <a:lvl1pPr algn="l">
              <a:defRPr sz="2800" b="0" cap="none">
                <a:solidFill>
                  <a:schemeClr val="tx1"/>
                </a:solidFill>
              </a:defRPr>
            </a:lvl1pPr>
          </a:lstStyle>
          <a:p>
            <a:r>
              <a:rPr lang="en-US" dirty="0" smtClean="0"/>
              <a:t>Click to Edit Master Title Style</a:t>
            </a:r>
            <a:endParaRPr lang="en-US" dirty="0"/>
          </a:p>
        </p:txBody>
      </p:sp>
      <p:sp>
        <p:nvSpPr>
          <p:cNvPr id="14" name="Text Placeholder 2"/>
          <p:cNvSpPr>
            <a:spLocks noGrp="1"/>
          </p:cNvSpPr>
          <p:nvPr>
            <p:ph type="body" idx="1" hasCustomPrompt="1"/>
          </p:nvPr>
        </p:nvSpPr>
        <p:spPr>
          <a:xfrm>
            <a:off x="3624349" y="3925117"/>
            <a:ext cx="5221976" cy="406265"/>
          </a:xfrm>
          <a:prstGeom prst="rect">
            <a:avLst/>
          </a:prstGeom>
        </p:spPr>
        <p:txBody>
          <a:bodyPr lIns="45720" anchor="t" anchorCtr="0"/>
          <a:lstStyle>
            <a:lvl1pPr marL="0" indent="0">
              <a:lnSpc>
                <a:spcPct val="85000"/>
              </a:lnSpc>
              <a:buNone/>
              <a:defRPr sz="2400" b="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17" name="TextBox 16"/>
          <p:cNvSpPr txBox="1"/>
          <p:nvPr userDrawn="1"/>
        </p:nvSpPr>
        <p:spPr bwMode="auto">
          <a:xfrm>
            <a:off x="8839258" y="633451"/>
            <a:ext cx="155941" cy="12926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600" b="0" i="0" u="none" strike="noStrike" kern="0" cap="none" spc="0" normalizeH="0" baseline="0" noProof="0" dirty="0" smtClean="0">
                <a:ln>
                  <a:noFill/>
                </a:ln>
                <a:solidFill>
                  <a:srgbClr val="131E57"/>
                </a:solidFill>
                <a:effectLst/>
                <a:uLnTx/>
                <a:uFillTx/>
                <a:latin typeface="+mj-lt"/>
                <a:ea typeface="+mn-ea"/>
                <a:cs typeface="+mn-cs"/>
              </a:rPr>
              <a:t>®</a:t>
            </a:r>
          </a:p>
        </p:txBody>
      </p:sp>
    </p:spTree>
    <p:extLst>
      <p:ext uri="{BB962C8B-B14F-4D97-AF65-F5344CB8AC3E}">
        <p14:creationId xmlns:p14="http://schemas.microsoft.com/office/powerpoint/2010/main" val="142796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9368" y="1322558"/>
            <a:ext cx="8254015" cy="737062"/>
          </a:xfrm>
          <a:prstGeom prst="rect">
            <a:avLst/>
          </a:prstGeom>
        </p:spPr>
        <p:txBody>
          <a:bodyPr/>
          <a:lstStyle>
            <a:lvl1pPr algn="l">
              <a:defRPr sz="2800" b="1">
                <a:latin typeface="HelveticaNeueLT Std Hvy Cn"/>
              </a:defRPr>
            </a:lvl1pPr>
          </a:lstStyle>
          <a:p>
            <a:r>
              <a:rPr lang="en-US" dirty="0" smtClean="0"/>
              <a:t>Click to edit Master title style</a:t>
            </a:r>
            <a:endParaRPr lang="en-US" dirty="0"/>
          </a:p>
        </p:txBody>
      </p:sp>
      <p:sp>
        <p:nvSpPr>
          <p:cNvPr id="9" name="TextBox 8"/>
          <p:cNvSpPr txBox="1"/>
          <p:nvPr userDrawn="1"/>
        </p:nvSpPr>
        <p:spPr>
          <a:xfrm>
            <a:off x="499368" y="2183907"/>
            <a:ext cx="8254015" cy="4385569"/>
          </a:xfrm>
          <a:prstGeom prst="rect">
            <a:avLst/>
          </a:prstGeom>
          <a:noFill/>
        </p:spPr>
        <p:txBody>
          <a:bodyPr wrap="square" rtlCol="0">
            <a:noAutofit/>
          </a:bodyPr>
          <a:lstStyle/>
          <a:p>
            <a:pPr marL="342900" indent="-342900">
              <a:buFont typeface="Wingdings" panose="05000000000000000000" pitchFamily="2" charset="2"/>
              <a:buChar char="§"/>
            </a:pPr>
            <a:endParaRPr lang="en-US" sz="2000" dirty="0" smtClean="0">
              <a:latin typeface="HelveticaNeueLT Std Cn"/>
            </a:endParaRPr>
          </a:p>
        </p:txBody>
      </p:sp>
    </p:spTree>
    <p:extLst>
      <p:ext uri="{BB962C8B-B14F-4D97-AF65-F5344CB8AC3E}">
        <p14:creationId xmlns:p14="http://schemas.microsoft.com/office/powerpoint/2010/main" val="183251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056" y="1349406"/>
            <a:ext cx="8229600" cy="727968"/>
          </a:xfrm>
          <a:prstGeom prst="rect">
            <a:avLst/>
          </a:prstGeom>
        </p:spPr>
        <p:txBody>
          <a:bodyPr/>
          <a:lstStyle>
            <a:lvl1pPr algn="l">
              <a:defRPr sz="2800" b="1">
                <a:latin typeface="HelveticaNeueLT Std Hvy Cn"/>
              </a:defRPr>
            </a:lvl1pPr>
          </a:lstStyle>
          <a:p>
            <a:r>
              <a:rPr lang="en-US" dirty="0" smtClean="0"/>
              <a:t>Click to edit Master title style</a:t>
            </a:r>
            <a:endParaRPr lang="en-US" dirty="0"/>
          </a:p>
        </p:txBody>
      </p:sp>
      <p:sp>
        <p:nvSpPr>
          <p:cNvPr id="8" name="TextBox 7"/>
          <p:cNvSpPr txBox="1"/>
          <p:nvPr userDrawn="1"/>
        </p:nvSpPr>
        <p:spPr>
          <a:xfrm>
            <a:off x="395056" y="2219417"/>
            <a:ext cx="8229600" cy="4367814"/>
          </a:xfrm>
          <a:prstGeom prst="rect">
            <a:avLst/>
          </a:prstGeom>
          <a:noFill/>
        </p:spPr>
        <p:txBody>
          <a:bodyPr wrap="square" rtlCol="0">
            <a:noAutofit/>
          </a:bodyPr>
          <a:lstStyle/>
          <a:p>
            <a:pPr marL="342900" indent="-342900">
              <a:buFont typeface="Wingdings" panose="05000000000000000000" pitchFamily="2" charset="2"/>
              <a:buChar char="§"/>
            </a:pPr>
            <a:endParaRPr lang="en-US" sz="2000" dirty="0" smtClean="0">
              <a:latin typeface="HelveticaNeueLT Std Cn"/>
            </a:endParaRPr>
          </a:p>
        </p:txBody>
      </p:sp>
    </p:spTree>
    <p:extLst>
      <p:ext uri="{BB962C8B-B14F-4D97-AF65-F5344CB8AC3E}">
        <p14:creationId xmlns:p14="http://schemas.microsoft.com/office/powerpoint/2010/main" val="145451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0667" y="1236538"/>
            <a:ext cx="7772400" cy="521241"/>
          </a:xfrm>
          <a:prstGeom prst="rect">
            <a:avLst/>
          </a:prstGeom>
        </p:spPr>
        <p:txBody>
          <a:bodyPr anchor="t"/>
          <a:lstStyle>
            <a:lvl1pPr algn="l">
              <a:defRPr sz="2800" b="1" cap="all">
                <a:latin typeface="HelveticaNeueLT Std Hvy Cn"/>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50667" y="1899822"/>
            <a:ext cx="7772400" cy="4385567"/>
          </a:xfrm>
          <a:prstGeom prst="rect">
            <a:avLst/>
          </a:prstGeom>
        </p:spPr>
        <p:txBody>
          <a:bodyPr anchor="b"/>
          <a:lstStyle>
            <a:lvl1pPr marL="0" indent="0">
              <a:buNone/>
              <a:defRPr sz="2200">
                <a:solidFill>
                  <a:schemeClr val="tx1">
                    <a:tint val="75000"/>
                  </a:schemeClr>
                </a:solidFill>
                <a:latin typeface="HelveticaNeueLT Std C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spTree>
    <p:extLst>
      <p:ext uri="{BB962C8B-B14F-4D97-AF65-F5344CB8AC3E}">
        <p14:creationId xmlns:p14="http://schemas.microsoft.com/office/powerpoint/2010/main" val="1275206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884C89-A26A-894E-BA9B-D8A78D66182E}" type="slidenum">
              <a:rPr lang="en-US" smtClean="0"/>
              <a:t>‹#›</a:t>
            </a:fld>
            <a:endParaRPr lang="en-US" dirty="0"/>
          </a:p>
        </p:txBody>
      </p:sp>
    </p:spTree>
    <p:extLst>
      <p:ext uri="{BB962C8B-B14F-4D97-AF65-F5344CB8AC3E}">
        <p14:creationId xmlns:p14="http://schemas.microsoft.com/office/powerpoint/2010/main" val="67947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884C89-A26A-894E-BA9B-D8A78D66182E}" type="slidenum">
              <a:rPr lang="en-US" smtClean="0"/>
              <a:t>‹#›</a:t>
            </a:fld>
            <a:endParaRPr lang="en-US" dirty="0"/>
          </a:p>
        </p:txBody>
      </p:sp>
    </p:spTree>
    <p:extLst>
      <p:ext uri="{BB962C8B-B14F-4D97-AF65-F5344CB8AC3E}">
        <p14:creationId xmlns:p14="http://schemas.microsoft.com/office/powerpoint/2010/main" val="377859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884C89-A26A-894E-BA9B-D8A78D66182E}" type="slidenum">
              <a:rPr lang="en-US" smtClean="0"/>
              <a:t>‹#›</a:t>
            </a:fld>
            <a:endParaRPr lang="en-US" dirty="0"/>
          </a:p>
        </p:txBody>
      </p:sp>
    </p:spTree>
    <p:extLst>
      <p:ext uri="{BB962C8B-B14F-4D97-AF65-F5344CB8AC3E}">
        <p14:creationId xmlns:p14="http://schemas.microsoft.com/office/powerpoint/2010/main" val="363343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884C89-A26A-894E-BA9B-D8A78D66182E}" type="slidenum">
              <a:rPr lang="en-US" smtClean="0"/>
              <a:t>‹#›</a:t>
            </a:fld>
            <a:endParaRPr lang="en-US" dirty="0"/>
          </a:p>
        </p:txBody>
      </p:sp>
    </p:spTree>
    <p:extLst>
      <p:ext uri="{BB962C8B-B14F-4D97-AF65-F5344CB8AC3E}">
        <p14:creationId xmlns:p14="http://schemas.microsoft.com/office/powerpoint/2010/main" val="2581001179"/>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theme" Target="../theme/theme1.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image" Target="../media/image1.png"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20.xml" />
  <Relationship Id="rId13" Type="http://schemas.openxmlformats.org/officeDocument/2006/relationships/slideLayout" Target="../slideLayouts/slideLayout25.xml" />
  <Relationship Id="rId3" Type="http://schemas.openxmlformats.org/officeDocument/2006/relationships/slideLayout" Target="../slideLayouts/slideLayout15.xml" />
  <Relationship Id="rId7" Type="http://schemas.openxmlformats.org/officeDocument/2006/relationships/slideLayout" Target="../slideLayouts/slideLayout19.xml" />
  <Relationship Id="rId12" Type="http://schemas.openxmlformats.org/officeDocument/2006/relationships/slideLayout" Target="../slideLayouts/slideLayout24.xml" />
  <Relationship Id="rId17" Type="http://schemas.openxmlformats.org/officeDocument/2006/relationships/image" Target="../media/image1.png" />
  <Relationship Id="rId2" Type="http://schemas.openxmlformats.org/officeDocument/2006/relationships/slideLayout" Target="../slideLayouts/slideLayout14.xml" />
  <Relationship Id="rId16" Type="http://schemas.openxmlformats.org/officeDocument/2006/relationships/theme" Target="../theme/theme2.xml" />
  <Relationship Id="rId1" Type="http://schemas.openxmlformats.org/officeDocument/2006/relationships/slideLayout" Target="../slideLayouts/slideLayout13.xml" />
  <Relationship Id="rId6" Type="http://schemas.openxmlformats.org/officeDocument/2006/relationships/slideLayout" Target="../slideLayouts/slideLayout18.xml" />
  <Relationship Id="rId11" Type="http://schemas.openxmlformats.org/officeDocument/2006/relationships/slideLayout" Target="../slideLayouts/slideLayout23.xml" />
  <Relationship Id="rId5" Type="http://schemas.openxmlformats.org/officeDocument/2006/relationships/slideLayout" Target="../slideLayouts/slideLayout17.xml" />
  <Relationship Id="rId15" Type="http://schemas.openxmlformats.org/officeDocument/2006/relationships/slideLayout" Target="../slideLayouts/slideLayout27.xml" />
  <Relationship Id="rId10" Type="http://schemas.openxmlformats.org/officeDocument/2006/relationships/slideLayout" Target="../slideLayouts/slideLayout22.xml" />
  <Relationship Id="rId4" Type="http://schemas.openxmlformats.org/officeDocument/2006/relationships/slideLayout" Target="../slideLayouts/slideLayout16.xml" />
  <Relationship Id="rId9" Type="http://schemas.openxmlformats.org/officeDocument/2006/relationships/slideLayout" Target="../slideLayouts/slideLayout21.xml" />
  <Relationship Id="rId14" Type="http://schemas.openxmlformats.org/officeDocument/2006/relationships/slideLayout" Target="../slideLayouts/slideLayout26.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 Box 24"/>
          <p:cNvSpPr txBox="1">
            <a:spLocks noChangeArrowheads="1"/>
          </p:cNvSpPr>
          <p:nvPr userDrawn="1"/>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AE5947AA-9F33-4750-B32D-44FDF630DF20}" type="slidenum">
              <a:rPr lang="en-US" sz="900" b="1" smtClean="0">
                <a:solidFill>
                  <a:schemeClr val="bg1"/>
                </a:solidFill>
              </a:rPr>
              <a:pPr eaLnBrk="1" hangingPunct="1">
                <a:spcBef>
                  <a:spcPct val="50000"/>
                </a:spcBef>
                <a:defRPr/>
              </a:pPr>
              <a:t>‹#›</a:t>
            </a:fld>
            <a:endParaRPr lang="en-US" sz="900" b="1" dirty="0" smtClean="0">
              <a:solidFill>
                <a:schemeClr val="bg1"/>
              </a:solidFill>
            </a:endParaRPr>
          </a:p>
        </p:txBody>
      </p:sp>
      <p:pic>
        <p:nvPicPr>
          <p:cNvPr id="17" name="Picture 1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2591" y="-431113"/>
            <a:ext cx="2057400" cy="2057400"/>
          </a:xfrm>
          <a:prstGeom prst="rect">
            <a:avLst/>
          </a:prstGeom>
        </p:spPr>
      </p:pic>
      <p:sp>
        <p:nvSpPr>
          <p:cNvPr id="18" name="Rectangle 17"/>
          <p:cNvSpPr/>
          <p:nvPr userDrawn="1"/>
        </p:nvSpPr>
        <p:spPr>
          <a:xfrm>
            <a:off x="0" y="6676571"/>
            <a:ext cx="9153076" cy="181429"/>
          </a:xfrm>
          <a:prstGeom prst="rect">
            <a:avLst/>
          </a:prstGeom>
          <a:solidFill>
            <a:srgbClr val="990033"/>
          </a:solidFill>
          <a:ln>
            <a:no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endParaRPr lang="en-US" sz="2000" b="1" spc="150" dirty="0">
              <a:ln w="11430"/>
              <a:solidFill>
                <a:srgbClr val="AF1521"/>
              </a:solidFill>
              <a:effectLst>
                <a:outerShdw blurRad="25400" algn="tl" rotWithShape="0">
                  <a:srgbClr val="000000">
                    <a:alpha val="43000"/>
                  </a:srgbClr>
                </a:outerShdw>
              </a:effectLst>
            </a:endParaRPr>
          </a:p>
        </p:txBody>
      </p:sp>
      <p:sp>
        <p:nvSpPr>
          <p:cNvPr id="20" name="Text Box 24"/>
          <p:cNvSpPr txBox="1">
            <a:spLocks noChangeArrowheads="1"/>
          </p:cNvSpPr>
          <p:nvPr userDrawn="1"/>
        </p:nvSpPr>
        <p:spPr bwMode="gray">
          <a:xfrm>
            <a:off x="117476"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AE5947AA-9F33-4750-B32D-44FDF630DF20}" type="slidenum">
              <a:rPr lang="en-US" sz="900" b="1" smtClean="0">
                <a:solidFill>
                  <a:schemeClr val="bg1"/>
                </a:solidFill>
              </a:rPr>
              <a:pPr eaLnBrk="1" hangingPunct="1">
                <a:spcBef>
                  <a:spcPct val="50000"/>
                </a:spcBef>
                <a:defRPr/>
              </a:pPr>
              <a:t>‹#›</a:t>
            </a:fld>
            <a:endParaRPr lang="en-US" sz="900" b="1" dirty="0" smtClean="0">
              <a:solidFill>
                <a:schemeClr val="bg1"/>
              </a:solidFill>
            </a:endParaRPr>
          </a:p>
        </p:txBody>
      </p:sp>
      <p:sp>
        <p:nvSpPr>
          <p:cNvPr id="22" name="TextBox 21"/>
          <p:cNvSpPr txBox="1"/>
          <p:nvPr userDrawn="1"/>
        </p:nvSpPr>
        <p:spPr>
          <a:xfrm>
            <a:off x="390617" y="1301083"/>
            <a:ext cx="8264496" cy="5299969"/>
          </a:xfrm>
          <a:prstGeom prst="rect">
            <a:avLst/>
          </a:prstGeom>
          <a:noFill/>
        </p:spPr>
        <p:txBody>
          <a:bodyPr wrap="square" rtlCol="0">
            <a:noAutofit/>
          </a:bodyPr>
          <a:lstStyle/>
          <a:p>
            <a:pPr marL="285750" indent="-285750">
              <a:buFont typeface="Wingdings" panose="05000000000000000000" pitchFamily="2" charset="2"/>
              <a:buChar char="§"/>
            </a:pPr>
            <a:endParaRPr lang="en-US" sz="2000" dirty="0" smtClean="0">
              <a:latin typeface="HelveticaNeueLT Std Cn"/>
            </a:endParaRPr>
          </a:p>
        </p:txBody>
      </p:sp>
      <p:sp>
        <p:nvSpPr>
          <p:cNvPr id="23" name="Rectangle 2"/>
          <p:cNvSpPr>
            <a:spLocks noGrp="1" noChangeArrowheads="1"/>
          </p:cNvSpPr>
          <p:nvPr>
            <p:ph type="title"/>
          </p:nvPr>
        </p:nvSpPr>
        <p:spPr bwMode="auto">
          <a:xfrm>
            <a:off x="1607182" y="257862"/>
            <a:ext cx="7047931"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Tree>
    <p:extLst>
      <p:ext uri="{BB962C8B-B14F-4D97-AF65-F5344CB8AC3E}">
        <p14:creationId xmlns:p14="http://schemas.microsoft.com/office/powerpoint/2010/main" val="1060710332"/>
      </p:ext>
    </p:extLst>
  </p:cSld>
  <p:clrMap bg1="lt1" tx1="dk1" bg2="lt2" tx2="dk2" accent1="accent1" accent2="accent2" accent3="accent3" accent4="accent4" accent5="accent5" accent6="accent6" hlink="hlink" folHlink="folHlink"/>
  <p:sldLayoutIdLst>
    <p:sldLayoutId id="2147483941" r:id="rId1"/>
    <p:sldLayoutId id="2147483952" r:id="rId2"/>
    <p:sldLayoutId id="2147483940" r:id="rId3"/>
    <p:sldLayoutId id="2147483945" r:id="rId4"/>
    <p:sldLayoutId id="2147483942" r:id="rId5"/>
    <p:sldLayoutId id="2147483943" r:id="rId6"/>
    <p:sldLayoutId id="2147483944" r:id="rId7"/>
    <p:sldLayoutId id="2147483946" r:id="rId8"/>
    <p:sldLayoutId id="2147483947" r:id="rId9"/>
    <p:sldLayoutId id="2147483948" r:id="rId10"/>
    <p:sldLayoutId id="2147483949" r:id="rId11"/>
    <p:sldLayoutId id="2147483950" r:id="rId12"/>
  </p:sldLayoutIdLst>
  <p:hf hdr="0" dt="0"/>
  <p:txStyles>
    <p:titleStyle>
      <a:lvl1pPr algn="l" defTabSz="457200" rtl="0" eaLnBrk="1" latinLnBrk="0" hangingPunct="1">
        <a:spcBef>
          <a:spcPct val="0"/>
        </a:spcBef>
        <a:buNone/>
        <a:defRPr sz="2800" b="1" kern="1200">
          <a:solidFill>
            <a:schemeClr val="tx1"/>
          </a:solidFill>
          <a:latin typeface="HelveticaNeueLT Std Hvy Cn"/>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89428" y="257862"/>
            <a:ext cx="7237702"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7" name="Rectangle 23"/>
          <p:cNvSpPr>
            <a:spLocks noChangeArrowheads="1"/>
          </p:cNvSpPr>
          <p:nvPr userDrawn="1"/>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8" name="Text Box 24"/>
          <p:cNvSpPr txBox="1">
            <a:spLocks noChangeArrowheads="1"/>
          </p:cNvSpPr>
          <p:nvPr userDrawn="1"/>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AE5947AA-9F33-4750-B32D-44FDF630DF20}" type="slidenum">
              <a:rPr lang="en-US" sz="900" b="1" smtClean="0">
                <a:solidFill>
                  <a:schemeClr val="bg1"/>
                </a:solidFill>
              </a:rPr>
              <a:pPr eaLnBrk="1" hangingPunct="1">
                <a:spcBef>
                  <a:spcPct val="50000"/>
                </a:spcBef>
                <a:defRPr/>
              </a:pPr>
              <a:t>‹#›</a:t>
            </a:fld>
            <a:endParaRPr lang="en-US" sz="900" b="1" dirty="0" smtClean="0">
              <a:solidFill>
                <a:schemeClr val="bg1"/>
              </a:solidFill>
            </a:endParaRPr>
          </a:p>
        </p:txBody>
      </p:sp>
      <p:sp>
        <p:nvSpPr>
          <p:cNvPr id="1033" name="Rectangle 3"/>
          <p:cNvSpPr>
            <a:spLocks noGrp="1" noChangeArrowheads="1"/>
          </p:cNvSpPr>
          <p:nvPr>
            <p:ph type="body" idx="1"/>
          </p:nvPr>
        </p:nvSpPr>
        <p:spPr bwMode="auto">
          <a:xfrm>
            <a:off x="542362" y="1275260"/>
            <a:ext cx="8418513" cy="515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4" name="Picture 1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82591" y="-431113"/>
            <a:ext cx="2057400" cy="2057400"/>
          </a:xfrm>
          <a:prstGeom prst="rect">
            <a:avLst/>
          </a:prstGeom>
        </p:spPr>
      </p:pic>
      <p:sp>
        <p:nvSpPr>
          <p:cNvPr id="19" name="Rectangle 18"/>
          <p:cNvSpPr/>
          <p:nvPr userDrawn="1"/>
        </p:nvSpPr>
        <p:spPr>
          <a:xfrm>
            <a:off x="0" y="6676571"/>
            <a:ext cx="9153076" cy="181429"/>
          </a:xfrm>
          <a:prstGeom prst="rect">
            <a:avLst/>
          </a:prstGeom>
          <a:solidFill>
            <a:srgbClr val="990033"/>
          </a:solidFill>
          <a:ln w="9525" cap="flat" cmpd="sng" algn="ctr">
            <a:noFill/>
            <a:prstDash val="solid"/>
          </a:ln>
          <a:effectLst>
            <a:outerShdw blurRad="40000" dist="23000" dir="5400000" rotWithShape="0">
              <a:srgbClr val="000000">
                <a:alpha val="35000"/>
              </a:srgbClr>
            </a:outerShdw>
          </a:effectLst>
        </p:spPr>
        <p:txBody>
          <a:bodyPr rtlCol="0" anchor="ctr">
            <a:scene3d>
              <a:camera prst="orthographicFront"/>
              <a:lightRig rig="soft" dir="t">
                <a:rot lat="0" lon="0" rev="10800000"/>
              </a:lightRig>
            </a:scene3d>
            <a:sp3d>
              <a:bevelT w="27940" h="12700"/>
              <a:contourClr>
                <a:srgbClr val="DDDDDD"/>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150" normalizeH="0" baseline="0" noProof="0" dirty="0" smtClean="0">
              <a:ln w="11430"/>
              <a:solidFill>
                <a:srgbClr val="AF1521"/>
              </a:solidFill>
              <a:effectLst>
                <a:outerShdw blurRad="25400" algn="tl" rotWithShape="0">
                  <a:srgbClr val="000000">
                    <a:alpha val="43000"/>
                  </a:srgbClr>
                </a:outerShdw>
              </a:effectLst>
              <a:uLnTx/>
              <a:uFillTx/>
              <a:latin typeface="Calibri"/>
              <a:ea typeface="+mn-ea"/>
              <a:cs typeface="+mn-cs"/>
            </a:endParaRPr>
          </a:p>
        </p:txBody>
      </p:sp>
      <p:sp>
        <p:nvSpPr>
          <p:cNvPr id="22" name="Text Box 24"/>
          <p:cNvSpPr txBox="1">
            <a:spLocks noChangeArrowheads="1"/>
          </p:cNvSpPr>
          <p:nvPr userDrawn="1"/>
        </p:nvSpPr>
        <p:spPr bwMode="gray">
          <a:xfrm>
            <a:off x="117476"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AE5947AA-9F33-4750-B32D-44FDF630DF20}" type="slidenum">
              <a:rPr lang="en-US" sz="900" b="1" smtClean="0">
                <a:solidFill>
                  <a:schemeClr val="bg1"/>
                </a:solidFill>
              </a:rPr>
              <a:pPr eaLnBrk="1" hangingPunct="1">
                <a:spcBef>
                  <a:spcPct val="50000"/>
                </a:spcBef>
                <a:defRPr/>
              </a:pPr>
              <a:t>‹#›</a:t>
            </a:fld>
            <a:endParaRPr lang="en-US" sz="900" b="1" dirty="0" smtClean="0">
              <a:solidFill>
                <a:schemeClr val="bg1"/>
              </a:solidFill>
            </a:endParaRPr>
          </a:p>
        </p:txBody>
      </p:sp>
    </p:spTree>
    <p:extLst>
      <p:ext uri="{BB962C8B-B14F-4D97-AF65-F5344CB8AC3E}">
        <p14:creationId xmlns:p14="http://schemas.microsoft.com/office/powerpoint/2010/main" val="193088695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1"/>
          </a:solidFill>
          <a:latin typeface="HelveticaNeueLT Std Hvy Cn"/>
          <a:ea typeface="+mj-ea"/>
          <a:cs typeface="+mj-cs"/>
        </a:defRPr>
      </a:lvl1pPr>
      <a:lvl2pPr algn="l" rtl="0" eaLnBrk="0" fontAlgn="base" hangingPunct="0">
        <a:spcBef>
          <a:spcPct val="0"/>
        </a:spcBef>
        <a:spcAft>
          <a:spcPct val="0"/>
        </a:spcAft>
        <a:defRPr sz="3500" b="1">
          <a:solidFill>
            <a:srgbClr val="004961"/>
          </a:solidFill>
          <a:latin typeface="Arial" charset="0"/>
        </a:defRPr>
      </a:lvl2pPr>
      <a:lvl3pPr algn="l" rtl="0" eaLnBrk="0" fontAlgn="base" hangingPunct="0">
        <a:spcBef>
          <a:spcPct val="0"/>
        </a:spcBef>
        <a:spcAft>
          <a:spcPct val="0"/>
        </a:spcAft>
        <a:defRPr sz="3500" b="1">
          <a:solidFill>
            <a:srgbClr val="004961"/>
          </a:solidFill>
          <a:latin typeface="Arial" charset="0"/>
        </a:defRPr>
      </a:lvl3pPr>
      <a:lvl4pPr algn="l" rtl="0" eaLnBrk="0" fontAlgn="base" hangingPunct="0">
        <a:spcBef>
          <a:spcPct val="0"/>
        </a:spcBef>
        <a:spcAft>
          <a:spcPct val="0"/>
        </a:spcAft>
        <a:defRPr sz="3500" b="1">
          <a:solidFill>
            <a:srgbClr val="004961"/>
          </a:solidFill>
          <a:latin typeface="Arial" charset="0"/>
        </a:defRPr>
      </a:lvl4pPr>
      <a:lvl5pPr algn="l" rtl="0" eaLnBrk="0" fontAlgn="base" hangingPunct="0">
        <a:spcBef>
          <a:spcPct val="0"/>
        </a:spcBef>
        <a:spcAft>
          <a:spcPct val="0"/>
        </a:spcAft>
        <a:defRPr sz="3500" b="1">
          <a:solidFill>
            <a:srgbClr val="004961"/>
          </a:solidFill>
          <a:latin typeface="Arial" charset="0"/>
        </a:defRPr>
      </a:lvl5pPr>
      <a:lvl6pPr marL="457200" algn="l" rtl="0" fontAlgn="base">
        <a:spcBef>
          <a:spcPct val="0"/>
        </a:spcBef>
        <a:spcAft>
          <a:spcPct val="0"/>
        </a:spcAft>
        <a:defRPr sz="3500" b="1">
          <a:solidFill>
            <a:srgbClr val="004961"/>
          </a:solidFill>
          <a:latin typeface="Arial" charset="0"/>
        </a:defRPr>
      </a:lvl6pPr>
      <a:lvl7pPr marL="914400" algn="l" rtl="0" fontAlgn="base">
        <a:spcBef>
          <a:spcPct val="0"/>
        </a:spcBef>
        <a:spcAft>
          <a:spcPct val="0"/>
        </a:spcAft>
        <a:defRPr sz="3500" b="1">
          <a:solidFill>
            <a:srgbClr val="004961"/>
          </a:solidFill>
          <a:latin typeface="Arial" charset="0"/>
        </a:defRPr>
      </a:lvl7pPr>
      <a:lvl8pPr marL="1371600" algn="l" rtl="0" fontAlgn="base">
        <a:spcBef>
          <a:spcPct val="0"/>
        </a:spcBef>
        <a:spcAft>
          <a:spcPct val="0"/>
        </a:spcAft>
        <a:defRPr sz="3500" b="1">
          <a:solidFill>
            <a:srgbClr val="004961"/>
          </a:solidFill>
          <a:latin typeface="Arial" charset="0"/>
        </a:defRPr>
      </a:lvl8pPr>
      <a:lvl9pPr marL="1828800" algn="l" rtl="0" fontAlgn="base">
        <a:spcBef>
          <a:spcPct val="0"/>
        </a:spcBef>
        <a:spcAft>
          <a:spcPct val="0"/>
        </a:spcAft>
        <a:defRPr sz="3500" b="1">
          <a:solidFill>
            <a:srgbClr val="004961"/>
          </a:solidFill>
          <a:latin typeface="Arial" charset="0"/>
        </a:defRPr>
      </a:lvl9pPr>
    </p:titleStyle>
    <p:bodyStyle>
      <a:lvl1pPr marL="342900" indent="-342900" algn="l" rtl="0" eaLnBrk="0" fontAlgn="base" hangingPunct="0">
        <a:spcBef>
          <a:spcPct val="30000"/>
        </a:spcBef>
        <a:spcAft>
          <a:spcPct val="25000"/>
        </a:spcAft>
        <a:buClrTx/>
        <a:buFont typeface="Wingdings" pitchFamily="2" charset="2"/>
        <a:buChar char="§"/>
        <a:defRPr sz="2000">
          <a:solidFill>
            <a:schemeClr val="tx1"/>
          </a:solidFill>
          <a:latin typeface="HelveticaNeueLT Std Cn"/>
          <a:ea typeface="+mn-ea"/>
          <a:cs typeface="+mn-cs"/>
        </a:defRPr>
      </a:lvl1pPr>
      <a:lvl2pPr marL="742950" indent="-285750" algn="l" rtl="0" eaLnBrk="0" fontAlgn="base" hangingPunct="0">
        <a:spcBef>
          <a:spcPct val="30000"/>
        </a:spcBef>
        <a:spcAft>
          <a:spcPct val="25000"/>
        </a:spcAft>
        <a:buClrTx/>
        <a:buChar char="•"/>
        <a:defRPr sz="2000">
          <a:solidFill>
            <a:schemeClr val="tx1"/>
          </a:solidFill>
          <a:latin typeface="HelveticaNeueLT Std Cn"/>
        </a:defRPr>
      </a:lvl2pPr>
      <a:lvl3pPr marL="1143000" indent="-228600" algn="l" rtl="0" eaLnBrk="0" fontAlgn="base" hangingPunct="0">
        <a:spcBef>
          <a:spcPct val="30000"/>
        </a:spcBef>
        <a:spcAft>
          <a:spcPct val="25000"/>
        </a:spcAft>
        <a:buClrTx/>
        <a:buFont typeface="Symbol" pitchFamily="18" charset="2"/>
        <a:buChar char="-"/>
        <a:defRPr sz="2000">
          <a:solidFill>
            <a:schemeClr val="tx1"/>
          </a:solidFill>
          <a:latin typeface="HelveticaNeueLT Std Cn"/>
        </a:defRPr>
      </a:lvl3pPr>
      <a:lvl4pPr marL="1600200" indent="-228600" algn="l" rtl="0" eaLnBrk="0" fontAlgn="base" hangingPunct="0">
        <a:spcBef>
          <a:spcPct val="30000"/>
        </a:spcBef>
        <a:spcAft>
          <a:spcPct val="25000"/>
        </a:spcAft>
        <a:buClrTx/>
        <a:buSzPct val="65000"/>
        <a:buFont typeface="Wingdings" pitchFamily="2" charset="2"/>
        <a:buChar char="v"/>
        <a:defRPr sz="2000">
          <a:solidFill>
            <a:schemeClr val="tx1"/>
          </a:solidFill>
          <a:latin typeface="HelveticaNeueLT Std Cn"/>
        </a:defRPr>
      </a:lvl4pPr>
      <a:lvl5pPr marL="2057400" indent="-228600" algn="l" rtl="0" eaLnBrk="0" fontAlgn="base" hangingPunct="0">
        <a:spcBef>
          <a:spcPct val="30000"/>
        </a:spcBef>
        <a:spcAft>
          <a:spcPct val="25000"/>
        </a:spcAft>
        <a:buClrTx/>
        <a:buSzPct val="70000"/>
        <a:buFont typeface="Wingdings" pitchFamily="2" charset="2"/>
        <a:buChar char="Ø"/>
        <a:defRPr sz="2000">
          <a:solidFill>
            <a:schemeClr val="tx1"/>
          </a:solidFill>
          <a:latin typeface="HelveticaNeueLT Std Cn"/>
        </a:defRPr>
      </a:lvl5pPr>
      <a:lvl6pPr marL="2514600" indent="-228600" algn="l" rtl="0" fontAlgn="base">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fontAlgn="base">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fontAlgn="base">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fontAlgn="base">
        <a:spcBef>
          <a:spcPct val="30000"/>
        </a:spcBef>
        <a:spcAft>
          <a:spcPct val="25000"/>
        </a:spcAft>
        <a:buClr>
          <a:srgbClr val="91A75A"/>
        </a:buClr>
        <a:buSzPct val="70000"/>
        <a:buFont typeface="Wingdings" pitchFamily="2" charset="2"/>
        <a:buChar char="Ø"/>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8" Type="http://schemas.openxmlformats.org/officeDocument/2006/relationships/image" Target="../media/image10.emf" />
  <Relationship Id="rId3" Type="http://schemas.openxmlformats.org/officeDocument/2006/relationships/image" Target="../media/image5.emf" />
  <Relationship Id="rId7" Type="http://schemas.openxmlformats.org/officeDocument/2006/relationships/image" Target="../media/image9.jpeg" />
  <Relationship Id="rId2" Type="http://schemas.openxmlformats.org/officeDocument/2006/relationships/notesSlide" Target="../notesSlides/notesSlide1.xml" />
  <Relationship Id="rId1" Type="http://schemas.openxmlformats.org/officeDocument/2006/relationships/slideLayout" Target="../slideLayouts/slideLayout3.xml" />
  <Relationship Id="rId6" Type="http://schemas.openxmlformats.org/officeDocument/2006/relationships/image" Target="../media/image8.emf" />
  <Relationship Id="rId5" Type="http://schemas.openxmlformats.org/officeDocument/2006/relationships/image" Target="../media/image7.jpeg" />
  <Relationship Id="rId4" Type="http://schemas.openxmlformats.org/officeDocument/2006/relationships/image" Target="../media/image6.emf" />
  <Relationship Id="rId9" Type="http://schemas.openxmlformats.org/officeDocument/2006/relationships/image" Target="../media/image11.emf"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1.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1.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1.xml" />
</Relationships>
</file>

<file path=ppt/slides/_rels/slide13.xml.rels>&#65279;<?xml version="1.0" encoding="UTF-8" standalone="yes"?>
<Relationships xmlns="http://schemas.openxmlformats.org/package/2006/relationships">
  <Relationship Id="rId8" Type="http://schemas.openxmlformats.org/officeDocument/2006/relationships/diagramData" Target="../diagrams/data2.xml" />
  <Relationship Id="rId3" Type="http://schemas.openxmlformats.org/officeDocument/2006/relationships/diagramData" Target="../diagrams/data1.xml" />
  <Relationship Id="rId7" Type="http://schemas.microsoft.com/office/2007/relationships/diagramDrawing" Target="../diagrams/drawing1.xml" />
  <Relationship Id="rId12" Type="http://schemas.microsoft.com/office/2007/relationships/diagramDrawing" Target="../diagrams/drawing2.xml" />
  <Relationship Id="rId2" Type="http://schemas.openxmlformats.org/officeDocument/2006/relationships/notesSlide" Target="../notesSlides/notesSlide12.xml" />
  <Relationship Id="rId1" Type="http://schemas.openxmlformats.org/officeDocument/2006/relationships/slideLayout" Target="../slideLayouts/slideLayout1.xml" />
  <Relationship Id="rId6" Type="http://schemas.openxmlformats.org/officeDocument/2006/relationships/diagramColors" Target="../diagrams/colors1.xml" />
  <Relationship Id="rId11" Type="http://schemas.openxmlformats.org/officeDocument/2006/relationships/diagramColors" Target="../diagrams/colors2.xml" />
  <Relationship Id="rId5" Type="http://schemas.openxmlformats.org/officeDocument/2006/relationships/diagramQuickStyle" Target="../diagrams/quickStyle1.xml" />
  <Relationship Id="rId10" Type="http://schemas.openxmlformats.org/officeDocument/2006/relationships/diagramQuickStyle" Target="../diagrams/quickStyle2.xml" />
  <Relationship Id="rId4" Type="http://schemas.openxmlformats.org/officeDocument/2006/relationships/diagramLayout" Target="../diagrams/layout1.xml" />
  <Relationship Id="rId9" Type="http://schemas.openxmlformats.org/officeDocument/2006/relationships/diagramLayout" Target="../diagrams/layout2.xml" />
</Relationships>
</file>

<file path=ppt/slides/_rels/slide14.xml.rels>&#65279;<?xml version="1.0" encoding="UTF-8" standalone="yes"?>
<Relationships xmlns="http://schemas.openxmlformats.org/package/2006/relationships">
  <Relationship Id="rId8" Type="http://schemas.openxmlformats.org/officeDocument/2006/relationships/diagramData" Target="../diagrams/data4.xml" />
  <Relationship Id="rId3" Type="http://schemas.openxmlformats.org/officeDocument/2006/relationships/diagramData" Target="../diagrams/data3.xml" />
  <Relationship Id="rId7" Type="http://schemas.microsoft.com/office/2007/relationships/diagramDrawing" Target="../diagrams/drawing3.xml" />
  <Relationship Id="rId12" Type="http://schemas.microsoft.com/office/2007/relationships/diagramDrawing" Target="../diagrams/drawing4.xml" />
  <Relationship Id="rId2" Type="http://schemas.openxmlformats.org/officeDocument/2006/relationships/notesSlide" Target="../notesSlides/notesSlide13.xml" />
  <Relationship Id="rId1" Type="http://schemas.openxmlformats.org/officeDocument/2006/relationships/slideLayout" Target="../slideLayouts/slideLayout1.xml" />
  <Relationship Id="rId6" Type="http://schemas.openxmlformats.org/officeDocument/2006/relationships/diagramColors" Target="../diagrams/colors3.xml" />
  <Relationship Id="rId11" Type="http://schemas.openxmlformats.org/officeDocument/2006/relationships/diagramColors" Target="../diagrams/colors4.xml" />
  <Relationship Id="rId5" Type="http://schemas.openxmlformats.org/officeDocument/2006/relationships/diagramQuickStyle" Target="../diagrams/quickStyle3.xml" />
  <Relationship Id="rId10" Type="http://schemas.openxmlformats.org/officeDocument/2006/relationships/diagramQuickStyle" Target="../diagrams/quickStyle4.xml" />
  <Relationship Id="rId4" Type="http://schemas.openxmlformats.org/officeDocument/2006/relationships/diagramLayout" Target="../diagrams/layout3.xml" />
  <Relationship Id="rId9" Type="http://schemas.openxmlformats.org/officeDocument/2006/relationships/diagramLayout" Target="../diagrams/layout4.xml" />
</Relationships>
</file>

<file path=ppt/slides/_rels/slide15.xml.rels>&#65279;<?xml version="1.0" encoding="UTF-8" standalone="yes"?>
<Relationships xmlns="http://schemas.openxmlformats.org/package/2006/relationships">
  <Relationship Id="rId3" Type="http://schemas.openxmlformats.org/officeDocument/2006/relationships/diagramData" Target="../diagrams/data5.xml" />
  <Relationship Id="rId7" Type="http://schemas.microsoft.com/office/2007/relationships/diagramDrawing" Target="../diagrams/drawing5.xml" />
  <Relationship Id="rId2" Type="http://schemas.openxmlformats.org/officeDocument/2006/relationships/notesSlide" Target="../notesSlides/notesSlide14.xml" />
  <Relationship Id="rId1" Type="http://schemas.openxmlformats.org/officeDocument/2006/relationships/slideLayout" Target="../slideLayouts/slideLayout1.xml" />
  <Relationship Id="rId6" Type="http://schemas.openxmlformats.org/officeDocument/2006/relationships/diagramColors" Target="../diagrams/colors5.xml" />
  <Relationship Id="rId5" Type="http://schemas.openxmlformats.org/officeDocument/2006/relationships/diagramQuickStyle" Target="../diagrams/quickStyle5.xml" />
  <Relationship Id="rId4" Type="http://schemas.openxmlformats.org/officeDocument/2006/relationships/diagramLayout" Target="../diagrams/layout5.xml" />
</Relationships>
</file>

<file path=ppt/slides/_rels/slide16.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1.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1.xml" />
</Relationships>
</file>

<file path=ppt/slides/_rels/slide18.xml.rels>&#65279;<?xml version="1.0" encoding="UTF-8" standalone="yes"?>
<Relationships xmlns="http://schemas.openxmlformats.org/package/2006/relationships">
  <Relationship Id="rId8" Type="http://schemas.openxmlformats.org/officeDocument/2006/relationships/diagramData" Target="../diagrams/data7.xml" />
  <Relationship Id="rId3" Type="http://schemas.openxmlformats.org/officeDocument/2006/relationships/diagramData" Target="../diagrams/data6.xml" />
  <Relationship Id="rId7" Type="http://schemas.microsoft.com/office/2007/relationships/diagramDrawing" Target="../diagrams/drawing6.xml" />
  <Relationship Id="rId12" Type="http://schemas.microsoft.com/office/2007/relationships/diagramDrawing" Target="../diagrams/drawing7.xml" />
  <Relationship Id="rId2" Type="http://schemas.openxmlformats.org/officeDocument/2006/relationships/notesSlide" Target="../notesSlides/notesSlide17.xml" />
  <Relationship Id="rId1" Type="http://schemas.openxmlformats.org/officeDocument/2006/relationships/slideLayout" Target="../slideLayouts/slideLayout1.xml" />
  <Relationship Id="rId6" Type="http://schemas.openxmlformats.org/officeDocument/2006/relationships/diagramColors" Target="../diagrams/colors6.xml" />
  <Relationship Id="rId11" Type="http://schemas.openxmlformats.org/officeDocument/2006/relationships/diagramColors" Target="../diagrams/colors7.xml" />
  <Relationship Id="rId5" Type="http://schemas.openxmlformats.org/officeDocument/2006/relationships/diagramQuickStyle" Target="../diagrams/quickStyle6.xml" />
  <Relationship Id="rId10" Type="http://schemas.openxmlformats.org/officeDocument/2006/relationships/diagramQuickStyle" Target="../diagrams/quickStyle7.xml" />
  <Relationship Id="rId4" Type="http://schemas.openxmlformats.org/officeDocument/2006/relationships/diagramLayout" Target="../diagrams/layout6.xml" />
  <Relationship Id="rId9" Type="http://schemas.openxmlformats.org/officeDocument/2006/relationships/diagramLayout" Target="../diagrams/layout7.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1.xml"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1.xml"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1.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1.xml" />
  <Relationship Id="rId1" Type="http://schemas.openxmlformats.org/officeDocument/2006/relationships/slideLayout" Target="../slideLayouts/slideLayout7.xml" />
</Relationships>
</file>

<file path=ppt/slides/_rels/slide24.xml.rels>&#65279;<?xml version="1.0" encoding="UTF-8" standalone="yes"?>
<Relationships xmlns="http://schemas.openxmlformats.org/package/2006/relationships">
  <Relationship Id="rId3" Type="http://schemas.openxmlformats.org/officeDocument/2006/relationships/hyperlink" Target="http://www.clker.com/cliparts/f/b/2/f/1238968076936815408scott_kirkwood_scales.svg.med.png" TargetMode="External" />
  <Relationship Id="rId2" Type="http://schemas.openxmlformats.org/officeDocument/2006/relationships/notesSlide" Target="../notesSlides/notesSlide22.xml" />
  <Relationship Id="rId1" Type="http://schemas.openxmlformats.org/officeDocument/2006/relationships/slideLayout" Target="../slideLayouts/slideLayout1.xml" />
  <Relationship Id="rId4" Type="http://schemas.openxmlformats.org/officeDocument/2006/relationships/image" Target="../media/image12.png" />
</Relationships>
</file>

<file path=ppt/slides/_rels/slide25.xml.rels>&#65279;<?xml version="1.0" encoding="UTF-8" standalone="yes"?>
<Relationships xmlns="http://schemas.openxmlformats.org/package/2006/relationships">
  <Relationship Id="rId2" Type="http://schemas.openxmlformats.org/officeDocument/2006/relationships/notesSlide" Target="../notesSlides/notesSlide23.xml" />
  <Relationship Id="rId1" Type="http://schemas.openxmlformats.org/officeDocument/2006/relationships/slideLayout" Target="../slideLayouts/slideLayout1.xml" />
</Relationships>
</file>

<file path=ppt/slides/_rels/slide26.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27.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28.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29.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1.xml" />
</Relationships>
</file>

<file path=ppt/slides/_rels/slide30.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31.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32.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33.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34.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35.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36.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37.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38.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39.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1.xml" />
</Relationships>
</file>

<file path=ppt/slides/_rels/slide40.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41.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42.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1.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1.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1.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1.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1.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8735" y="456763"/>
            <a:ext cx="6631215" cy="512912"/>
          </a:xfrm>
        </p:spPr>
        <p:txBody>
          <a:bodyPr>
            <a:normAutofit/>
          </a:bodyPr>
          <a:lstStyle/>
          <a:p>
            <a:pPr algn="l"/>
            <a:r>
              <a:rPr lang="en-US" sz="2800" dirty="0" smtClean="0">
                <a:solidFill>
                  <a:srgbClr val="7F7F7F"/>
                </a:solidFill>
                <a:latin typeface="HelveticaNeueLT Std Hvy Cn"/>
                <a:cs typeface="HelveticaNeueLT Std Hvy Cn"/>
              </a:rPr>
              <a:t/>
            </a:r>
            <a:br>
              <a:rPr lang="en-US" sz="2800" dirty="0" smtClean="0">
                <a:solidFill>
                  <a:srgbClr val="7F7F7F"/>
                </a:solidFill>
                <a:latin typeface="HelveticaNeueLT Std Hvy Cn"/>
                <a:cs typeface="HelveticaNeueLT Std Hvy Cn"/>
              </a:rPr>
            </a:br>
            <a:r>
              <a:rPr lang="en-US" sz="2800" dirty="0" smtClean="0">
                <a:solidFill>
                  <a:srgbClr val="7F7F7F"/>
                </a:solidFill>
                <a:latin typeface="HelveticaNeueLT Std Hvy Cn"/>
                <a:cs typeface="HelveticaNeueLT Std Hvy Cn"/>
              </a:rPr>
              <a:t>American </a:t>
            </a:r>
            <a:r>
              <a:rPr lang="en-US" sz="2800" dirty="0">
                <a:solidFill>
                  <a:srgbClr val="7F7F7F"/>
                </a:solidFill>
                <a:latin typeface="HelveticaNeueLT Std Hvy Cn"/>
                <a:cs typeface="HelveticaNeueLT Std Hvy Cn"/>
              </a:rPr>
              <a:t>Health Lawyers </a:t>
            </a:r>
            <a:r>
              <a:rPr lang="en-US" sz="2800" dirty="0" smtClean="0">
                <a:solidFill>
                  <a:srgbClr val="7F7F7F"/>
                </a:solidFill>
                <a:latin typeface="HelveticaNeueLT Std Hvy Cn"/>
                <a:cs typeface="HelveticaNeueLT Std Hvy Cn"/>
              </a:rPr>
              <a:t>Association</a:t>
            </a:r>
            <a:br>
              <a:rPr lang="en-US" sz="2800" dirty="0" smtClean="0">
                <a:solidFill>
                  <a:srgbClr val="7F7F7F"/>
                </a:solidFill>
                <a:latin typeface="HelveticaNeueLT Std Hvy Cn"/>
                <a:cs typeface="HelveticaNeueLT Std Hvy Cn"/>
              </a:rPr>
            </a:br>
            <a:r>
              <a:rPr lang="en-US" sz="2800" dirty="0" smtClean="0">
                <a:solidFill>
                  <a:srgbClr val="7F7F7F"/>
                </a:solidFill>
                <a:latin typeface="HelveticaNeueLT Std Hvy Cn"/>
                <a:cs typeface="HelveticaNeueLT Std Hvy Cn"/>
              </a:rPr>
              <a:t/>
            </a:r>
            <a:br>
              <a:rPr lang="en-US" sz="2800" dirty="0" smtClean="0">
                <a:solidFill>
                  <a:srgbClr val="7F7F7F"/>
                </a:solidFill>
                <a:latin typeface="HelveticaNeueLT Std Hvy Cn"/>
                <a:cs typeface="HelveticaNeueLT Std Hvy Cn"/>
              </a:rPr>
            </a:br>
            <a:endParaRPr lang="en-US" sz="2800" dirty="0">
              <a:solidFill>
                <a:schemeClr val="tx1">
                  <a:lumMod val="50000"/>
                  <a:lumOff val="50000"/>
                </a:schemeClr>
              </a:solidFill>
              <a:latin typeface="HelveticaNeueLT Std Hvy Cn"/>
              <a:cs typeface="HelveticaNeueLT Std Hvy Cn"/>
            </a:endParaRPr>
          </a:p>
        </p:txBody>
      </p:sp>
      <p:sp>
        <p:nvSpPr>
          <p:cNvPr id="7" name="TextBox 6"/>
          <p:cNvSpPr txBox="1"/>
          <p:nvPr/>
        </p:nvSpPr>
        <p:spPr>
          <a:xfrm>
            <a:off x="1797160" y="3308498"/>
            <a:ext cx="5637319" cy="400110"/>
          </a:xfrm>
          <a:prstGeom prst="rect">
            <a:avLst/>
          </a:prstGeom>
          <a:noFill/>
        </p:spPr>
        <p:txBody>
          <a:bodyPr wrap="square" rtlCol="0">
            <a:spAutoFit/>
          </a:bodyPr>
          <a:lstStyle/>
          <a:p>
            <a:r>
              <a:rPr lang="en-US" sz="2000" dirty="0" smtClean="0">
                <a:solidFill>
                  <a:srgbClr val="C00000"/>
                </a:solidFill>
                <a:latin typeface="HelveticaNeueLT Std Hvy Cn"/>
                <a:cs typeface="HelveticaNeueLT Std Cn"/>
              </a:rPr>
              <a:t>March 20, 2018 |2:00-3:30 Eastern</a:t>
            </a:r>
            <a:endParaRPr lang="en-US" sz="2000" dirty="0">
              <a:solidFill>
                <a:srgbClr val="C00000"/>
              </a:solidFill>
              <a:latin typeface="HelveticaNeueLT Std Hvy Cn"/>
              <a:cs typeface="HelveticaNeueLT Std Cn"/>
            </a:endParaRPr>
          </a:p>
        </p:txBody>
      </p:sp>
      <p:sp>
        <p:nvSpPr>
          <p:cNvPr id="8" name="TextBox 7"/>
          <p:cNvSpPr txBox="1"/>
          <p:nvPr/>
        </p:nvSpPr>
        <p:spPr>
          <a:xfrm>
            <a:off x="3962828" y="5091642"/>
            <a:ext cx="5181172" cy="276999"/>
          </a:xfrm>
          <a:prstGeom prst="rect">
            <a:avLst/>
          </a:prstGeom>
          <a:noFill/>
        </p:spPr>
        <p:txBody>
          <a:bodyPr wrap="square" rtlCol="0">
            <a:spAutoFit/>
          </a:bodyPr>
          <a:lstStyle/>
          <a:p>
            <a:r>
              <a:rPr lang="en-US" sz="1200" dirty="0" smtClean="0">
                <a:latin typeface="HelveticaNeueLT Std Cn"/>
                <a:cs typeface="HelveticaNeueLT Std Cn"/>
              </a:rPr>
              <a:t>This webinar is sponsored by </a:t>
            </a:r>
            <a:r>
              <a:rPr lang="en-US" sz="1200" dirty="0" smtClean="0">
                <a:latin typeface="HelveticaNeueLT Std Hvy Cn"/>
                <a:cs typeface="HelveticaNeueLT Std Hvy Cn"/>
              </a:rPr>
              <a:t> </a:t>
            </a:r>
            <a:endParaRPr lang="en-US" sz="1200" dirty="0">
              <a:latin typeface="HelveticaNeueLT Std Cn"/>
              <a:cs typeface="HelveticaNeueLT Std Cn"/>
            </a:endParaRPr>
          </a:p>
        </p:txBody>
      </p:sp>
      <p:sp>
        <p:nvSpPr>
          <p:cNvPr id="9" name="TextBox 8"/>
          <p:cNvSpPr txBox="1"/>
          <p:nvPr/>
        </p:nvSpPr>
        <p:spPr>
          <a:xfrm>
            <a:off x="1353096" y="3958418"/>
            <a:ext cx="2763982" cy="1015663"/>
          </a:xfrm>
          <a:prstGeom prst="rect">
            <a:avLst/>
          </a:prstGeom>
          <a:noFill/>
        </p:spPr>
        <p:txBody>
          <a:bodyPr wrap="square" rtlCol="0">
            <a:spAutoFit/>
          </a:bodyPr>
          <a:lstStyle/>
          <a:p>
            <a:r>
              <a:rPr lang="fi-FI" sz="1200" b="1" dirty="0">
                <a:latin typeface="HelveticaNeueLT Std Cn"/>
                <a:cs typeface="HelveticaNeueLT Std Cn"/>
              </a:rPr>
              <a:t>Michael R. </a:t>
            </a:r>
            <a:r>
              <a:rPr lang="fi-FI" sz="1200" b="1" dirty="0" smtClean="0">
                <a:latin typeface="HelveticaNeueLT Std Cn"/>
                <a:cs typeface="HelveticaNeueLT Std Cn"/>
              </a:rPr>
              <a:t>Callahan</a:t>
            </a:r>
          </a:p>
          <a:p>
            <a:r>
              <a:rPr lang="fi-FI" sz="1200" b="1" dirty="0" smtClean="0">
                <a:latin typeface="HelveticaNeueLT Std Cn"/>
                <a:cs typeface="HelveticaNeueLT Std Cn"/>
              </a:rPr>
              <a:t>Partner</a:t>
            </a:r>
            <a:endParaRPr lang="fi-FI" sz="1200" b="1" dirty="0">
              <a:latin typeface="HelveticaNeueLT Std Cn"/>
              <a:cs typeface="HelveticaNeueLT Std Cn"/>
            </a:endParaRPr>
          </a:p>
          <a:p>
            <a:r>
              <a:rPr lang="fi-FI" sz="1200" b="1" dirty="0">
                <a:latin typeface="HelveticaNeueLT Std Cn"/>
                <a:cs typeface="HelveticaNeueLT Std Cn"/>
              </a:rPr>
              <a:t>Katten Muchin Rosenman LLP</a:t>
            </a:r>
          </a:p>
          <a:p>
            <a:r>
              <a:rPr lang="fi-FI" sz="1200" b="1" dirty="0">
                <a:latin typeface="HelveticaNeueLT Std Cn"/>
                <a:cs typeface="HelveticaNeueLT Std Cn"/>
              </a:rPr>
              <a:t>+1.312.902.5634</a:t>
            </a:r>
          </a:p>
          <a:p>
            <a:r>
              <a:rPr lang="fi-FI" sz="1200" b="1" dirty="0">
                <a:latin typeface="HelveticaNeueLT Std Cn"/>
                <a:cs typeface="HelveticaNeueLT Std Cn"/>
              </a:rPr>
              <a:t>michael.callahan@kattenlaw.com</a:t>
            </a:r>
            <a:endParaRPr lang="en-US" sz="1200" b="1" dirty="0">
              <a:latin typeface="HelveticaNeueLT Std Cn"/>
              <a:cs typeface="HelveticaNeueLT Std Cn"/>
            </a:endParaRPr>
          </a:p>
        </p:txBody>
      </p:sp>
      <p:pic>
        <p:nvPicPr>
          <p:cNvPr id="3" name="Picture 2"/>
          <p:cNvPicPr>
            <a:picLocks noChangeAspect="1"/>
          </p:cNvPicPr>
          <p:nvPr/>
        </p:nvPicPr>
        <p:blipFill>
          <a:blip r:embed="rId3"/>
          <a:stretch>
            <a:fillRect/>
          </a:stretch>
        </p:blipFill>
        <p:spPr>
          <a:xfrm>
            <a:off x="0" y="5368641"/>
            <a:ext cx="1449789" cy="1208157"/>
          </a:xfrm>
          <a:prstGeom prst="rect">
            <a:avLst/>
          </a:prstGeom>
        </p:spPr>
      </p:pic>
      <p:pic>
        <p:nvPicPr>
          <p:cNvPr id="4" name="Picture 3"/>
          <p:cNvPicPr>
            <a:picLocks noChangeAspect="1"/>
          </p:cNvPicPr>
          <p:nvPr/>
        </p:nvPicPr>
        <p:blipFill>
          <a:blip r:embed="rId4"/>
          <a:stretch>
            <a:fillRect/>
          </a:stretch>
        </p:blipFill>
        <p:spPr>
          <a:xfrm>
            <a:off x="214086" y="5500592"/>
            <a:ext cx="1040223" cy="849938"/>
          </a:xfrm>
          <a:prstGeom prst="rect">
            <a:avLst/>
          </a:prstGeom>
        </p:spPr>
      </p:pic>
      <p:pic>
        <p:nvPicPr>
          <p:cNvPr id="5" name="Picture 4"/>
          <p:cNvPicPr>
            <a:picLocks noChangeAspect="1"/>
          </p:cNvPicPr>
          <p:nvPr/>
        </p:nvPicPr>
        <p:blipFill rotWithShape="1">
          <a:blip r:embed="rId5"/>
          <a:srcRect l="6909" r="22944"/>
          <a:stretch/>
        </p:blipFill>
        <p:spPr>
          <a:xfrm>
            <a:off x="1530292" y="5368641"/>
            <a:ext cx="1449789" cy="1208157"/>
          </a:xfrm>
          <a:prstGeom prst="rect">
            <a:avLst/>
          </a:prstGeom>
        </p:spPr>
      </p:pic>
      <p:pic>
        <p:nvPicPr>
          <p:cNvPr id="15" name="Picture 14"/>
          <p:cNvPicPr>
            <a:picLocks noChangeAspect="1"/>
          </p:cNvPicPr>
          <p:nvPr/>
        </p:nvPicPr>
        <p:blipFill rotWithShape="1">
          <a:blip r:embed="rId6"/>
          <a:srcRect t="563" b="6056"/>
          <a:stretch/>
        </p:blipFill>
        <p:spPr>
          <a:xfrm>
            <a:off x="4617869" y="5375593"/>
            <a:ext cx="1449788" cy="1201205"/>
          </a:xfrm>
          <a:prstGeom prst="rect">
            <a:avLst/>
          </a:prstGeom>
          <a:ln>
            <a:solidFill>
              <a:srgbClr val="AF1521"/>
            </a:solidFill>
          </a:ln>
        </p:spPr>
      </p:pic>
      <p:pic>
        <p:nvPicPr>
          <p:cNvPr id="18" name="Picture 17"/>
          <p:cNvPicPr>
            <a:picLocks noChangeAspect="1"/>
          </p:cNvPicPr>
          <p:nvPr/>
        </p:nvPicPr>
        <p:blipFill rotWithShape="1">
          <a:blip r:embed="rId7"/>
          <a:srcRect t="1" b="22848"/>
          <a:stretch/>
        </p:blipFill>
        <p:spPr>
          <a:xfrm>
            <a:off x="7703481" y="5367734"/>
            <a:ext cx="1449789" cy="1208157"/>
          </a:xfrm>
          <a:prstGeom prst="rect">
            <a:avLst/>
          </a:prstGeom>
        </p:spPr>
      </p:pic>
      <p:sp>
        <p:nvSpPr>
          <p:cNvPr id="21" name="Rectangle 20"/>
          <p:cNvSpPr/>
          <p:nvPr/>
        </p:nvSpPr>
        <p:spPr>
          <a:xfrm>
            <a:off x="0" y="6676571"/>
            <a:ext cx="9153076" cy="181429"/>
          </a:xfrm>
          <a:prstGeom prst="rect">
            <a:avLst/>
          </a:prstGeom>
          <a:solidFill>
            <a:srgbClr val="990033"/>
          </a:solidFill>
          <a:ln>
            <a:no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endParaRPr lang="en-US" sz="2000" b="1" spc="150" dirty="0">
              <a:ln w="11430"/>
              <a:solidFill>
                <a:srgbClr val="AF1521"/>
              </a:solidFill>
              <a:effectLst>
                <a:outerShdw blurRad="25400" algn="tl" rotWithShape="0">
                  <a:srgbClr val="000000">
                    <a:alpha val="43000"/>
                  </a:srgbClr>
                </a:outerShdw>
              </a:effectLst>
            </a:endParaRPr>
          </a:p>
        </p:txBody>
      </p:sp>
      <p:sp>
        <p:nvSpPr>
          <p:cNvPr id="22" name="TextBox 21"/>
          <p:cNvSpPr txBox="1"/>
          <p:nvPr/>
        </p:nvSpPr>
        <p:spPr>
          <a:xfrm>
            <a:off x="-1010464" y="2818293"/>
            <a:ext cx="184666" cy="369332"/>
          </a:xfrm>
          <a:prstGeom prst="rect">
            <a:avLst/>
          </a:prstGeom>
          <a:noFill/>
        </p:spPr>
        <p:txBody>
          <a:bodyPr wrap="none" rtlCol="0">
            <a:spAutoFit/>
          </a:bodyPr>
          <a:lstStyle/>
          <a:p>
            <a:endParaRPr lang="en-US" dirty="0"/>
          </a:p>
        </p:txBody>
      </p:sp>
      <p:sp>
        <p:nvSpPr>
          <p:cNvPr id="23" name="TextBox 22"/>
          <p:cNvSpPr txBox="1"/>
          <p:nvPr/>
        </p:nvSpPr>
        <p:spPr>
          <a:xfrm>
            <a:off x="4289777" y="3875273"/>
            <a:ext cx="4527274" cy="1015663"/>
          </a:xfrm>
          <a:prstGeom prst="rect">
            <a:avLst/>
          </a:prstGeom>
          <a:noFill/>
        </p:spPr>
        <p:txBody>
          <a:bodyPr wrap="square" rtlCol="0">
            <a:spAutoFit/>
          </a:bodyPr>
          <a:lstStyle/>
          <a:p>
            <a:r>
              <a:rPr lang="en-US" sz="1200" b="1" dirty="0" smtClean="0">
                <a:latin typeface="HelveticaNeueLT Std Cn"/>
                <a:cs typeface="HelveticaNeueLT Std Cn"/>
              </a:rPr>
              <a:t>Diane M. Meldi</a:t>
            </a:r>
            <a:endParaRPr lang="en-US" sz="1200" b="1" dirty="0">
              <a:latin typeface="HelveticaNeueLT Std Cn"/>
              <a:cs typeface="HelveticaNeueLT Std Cn"/>
            </a:endParaRPr>
          </a:p>
          <a:p>
            <a:r>
              <a:rPr lang="en-US" sz="1200" b="1" dirty="0" smtClean="0">
                <a:latin typeface="HelveticaNeueLT Std Cn"/>
                <a:cs typeface="HelveticaNeueLT Std Cn"/>
              </a:rPr>
              <a:t>Executive Director-Medical Services</a:t>
            </a:r>
          </a:p>
          <a:p>
            <a:r>
              <a:rPr lang="en-US" sz="1200" b="1" dirty="0" smtClean="0">
                <a:latin typeface="HelveticaNeueLT Std Cn"/>
                <a:cs typeface="HelveticaNeueLT Std Cn"/>
              </a:rPr>
              <a:t>Mercy Quality &amp; Safety Center</a:t>
            </a:r>
          </a:p>
          <a:p>
            <a:r>
              <a:rPr lang="en-US" sz="1200" b="1" dirty="0" smtClean="0">
                <a:latin typeface="HelveticaNeueLT Std Cn"/>
                <a:cs typeface="HelveticaNeueLT Std Cn"/>
              </a:rPr>
              <a:t>2018 President-National Association Medical Staff Services</a:t>
            </a:r>
          </a:p>
          <a:p>
            <a:endParaRPr lang="en-US" sz="1200" b="1" dirty="0">
              <a:latin typeface="HelveticaNeueLT Std Cn"/>
              <a:cs typeface="HelveticaNeueLT Std Cn"/>
            </a:endParaRPr>
          </a:p>
        </p:txBody>
      </p:sp>
      <p:pic>
        <p:nvPicPr>
          <p:cNvPr id="26" name="Picture 25"/>
          <p:cNvPicPr>
            <a:picLocks noChangeAspect="1"/>
          </p:cNvPicPr>
          <p:nvPr/>
        </p:nvPicPr>
        <p:blipFill>
          <a:blip r:embed="rId3"/>
          <a:stretch>
            <a:fillRect/>
          </a:stretch>
        </p:blipFill>
        <p:spPr>
          <a:xfrm>
            <a:off x="3071584" y="5367734"/>
            <a:ext cx="1449789" cy="1208157"/>
          </a:xfrm>
          <a:prstGeom prst="rect">
            <a:avLst/>
          </a:prstGeom>
        </p:spPr>
      </p:pic>
      <p:pic>
        <p:nvPicPr>
          <p:cNvPr id="14" name="Picture 13"/>
          <p:cNvPicPr>
            <a:picLocks noChangeAspect="1"/>
          </p:cNvPicPr>
          <p:nvPr/>
        </p:nvPicPr>
        <p:blipFill>
          <a:blip r:embed="rId8"/>
          <a:stretch>
            <a:fillRect/>
          </a:stretch>
        </p:blipFill>
        <p:spPr>
          <a:xfrm>
            <a:off x="3337801" y="5579004"/>
            <a:ext cx="830873" cy="771525"/>
          </a:xfrm>
          <a:prstGeom prst="rect">
            <a:avLst/>
          </a:prstGeom>
        </p:spPr>
      </p:pic>
      <p:pic>
        <p:nvPicPr>
          <p:cNvPr id="27" name="Picture 26"/>
          <p:cNvPicPr>
            <a:picLocks noChangeAspect="1"/>
          </p:cNvPicPr>
          <p:nvPr/>
        </p:nvPicPr>
        <p:blipFill>
          <a:blip r:embed="rId3"/>
          <a:stretch>
            <a:fillRect/>
          </a:stretch>
        </p:blipFill>
        <p:spPr>
          <a:xfrm>
            <a:off x="6168850" y="5367734"/>
            <a:ext cx="1449789" cy="1208157"/>
          </a:xfrm>
          <a:prstGeom prst="rect">
            <a:avLst/>
          </a:prstGeom>
        </p:spPr>
      </p:pic>
      <p:pic>
        <p:nvPicPr>
          <p:cNvPr id="19" name="Picture 18"/>
          <p:cNvPicPr>
            <a:picLocks noChangeAspect="1"/>
          </p:cNvPicPr>
          <p:nvPr/>
        </p:nvPicPr>
        <p:blipFill rotWithShape="1">
          <a:blip r:embed="rId9"/>
          <a:srcRect t="9728" b="12734"/>
          <a:stretch/>
        </p:blipFill>
        <p:spPr>
          <a:xfrm>
            <a:off x="6324063" y="5406047"/>
            <a:ext cx="1206500" cy="1132438"/>
          </a:xfrm>
          <a:prstGeom prst="rect">
            <a:avLst/>
          </a:prstGeom>
        </p:spPr>
      </p:pic>
      <p:sp>
        <p:nvSpPr>
          <p:cNvPr id="16" name="TextBox 15"/>
          <p:cNvSpPr txBox="1"/>
          <p:nvPr/>
        </p:nvSpPr>
        <p:spPr>
          <a:xfrm>
            <a:off x="0" y="6642556"/>
            <a:ext cx="1316206" cy="215444"/>
          </a:xfrm>
          <a:prstGeom prst="rect">
            <a:avLst/>
          </a:prstGeom>
          <a:noFill/>
        </p:spPr>
        <p:txBody>
          <a:bodyPr wrap="square" rtlCol="0">
            <a:spAutoFit/>
          </a:bodyPr>
          <a:lstStyle/>
          <a:p>
            <a:r>
              <a:rPr lang="en-US" sz="800" dirty="0" smtClean="0">
                <a:solidFill>
                  <a:schemeClr val="bg1"/>
                </a:solidFill>
              </a:rPr>
              <a:t>132365202</a:t>
            </a:r>
          </a:p>
        </p:txBody>
      </p:sp>
      <p:sp>
        <p:nvSpPr>
          <p:cNvPr id="6" name="TextBox 5"/>
          <p:cNvSpPr txBox="1"/>
          <p:nvPr/>
        </p:nvSpPr>
        <p:spPr>
          <a:xfrm>
            <a:off x="1797160" y="1107779"/>
            <a:ext cx="6603787" cy="1950910"/>
          </a:xfrm>
          <a:prstGeom prst="rect">
            <a:avLst/>
          </a:prstGeom>
          <a:noFill/>
        </p:spPr>
        <p:txBody>
          <a:bodyPr wrap="square" rtlCol="0">
            <a:noAutofit/>
          </a:bodyPr>
          <a:lstStyle/>
          <a:p>
            <a:r>
              <a:rPr lang="en-US" sz="2800" b="1" dirty="0">
                <a:solidFill>
                  <a:srgbClr val="7F7F7F"/>
                </a:solidFill>
                <a:latin typeface="HelveticaNeueLT Std Hvy Cn"/>
              </a:rPr>
              <a:t>What Every Medical Services </a:t>
            </a:r>
            <a:br>
              <a:rPr lang="en-US" sz="2800" b="1" dirty="0">
                <a:solidFill>
                  <a:srgbClr val="7F7F7F"/>
                </a:solidFill>
                <a:latin typeface="HelveticaNeueLT Std Hvy Cn"/>
              </a:rPr>
            </a:br>
            <a:r>
              <a:rPr lang="en-US" sz="2800" b="1" dirty="0">
                <a:solidFill>
                  <a:srgbClr val="7F7F7F"/>
                </a:solidFill>
                <a:latin typeface="HelveticaNeueLT Std Hvy Cn"/>
              </a:rPr>
              <a:t>Professional and Attorney Needs to Know About Patient Safety Organizations</a:t>
            </a:r>
            <a:br>
              <a:rPr lang="en-US" sz="2800" b="1" dirty="0">
                <a:solidFill>
                  <a:srgbClr val="7F7F7F"/>
                </a:solidFill>
                <a:latin typeface="HelveticaNeueLT Std Hvy Cn"/>
              </a:rPr>
            </a:br>
            <a:endParaRPr lang="en-US" sz="2800" b="1" dirty="0" smtClean="0">
              <a:latin typeface="HelveticaNeueLT Std Hvy Cn"/>
            </a:endParaRPr>
          </a:p>
        </p:txBody>
      </p:sp>
    </p:spTree>
    <p:extLst>
      <p:ext uri="{BB962C8B-B14F-4D97-AF65-F5344CB8AC3E}">
        <p14:creationId xmlns:p14="http://schemas.microsoft.com/office/powerpoint/2010/main" val="156389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2175" y="297295"/>
            <a:ext cx="7334790" cy="565150"/>
          </a:xfrm>
        </p:spPr>
        <p:txBody>
          <a:bodyPr/>
          <a:lstStyle/>
          <a:p>
            <a:r>
              <a:rPr lang="en-US" dirty="0" smtClean="0"/>
              <a:t>Key Components of Patient Safety Act</a:t>
            </a:r>
            <a:endParaRPr lang="en-US" dirty="0"/>
          </a:p>
        </p:txBody>
      </p:sp>
      <p:sp>
        <p:nvSpPr>
          <p:cNvPr id="4" name="Text Placeholder 3"/>
          <p:cNvSpPr>
            <a:spLocks noGrp="1"/>
          </p:cNvSpPr>
          <p:nvPr>
            <p:ph idx="1"/>
          </p:nvPr>
        </p:nvSpPr>
        <p:spPr>
          <a:xfrm>
            <a:off x="394856" y="1153389"/>
            <a:ext cx="8385462" cy="5413666"/>
          </a:xfrm>
          <a:prstGeom prst="rect">
            <a:avLst/>
          </a:prstGeom>
        </p:spPr>
        <p:txBody>
          <a:bodyPr/>
          <a:lstStyle/>
          <a:p>
            <a:pPr>
              <a:spcBef>
                <a:spcPts val="0"/>
              </a:spcBef>
              <a:spcAft>
                <a:spcPts val="0"/>
              </a:spcAft>
            </a:pPr>
            <a:r>
              <a:rPr lang="en-US" sz="1900" b="1" dirty="0" smtClean="0"/>
              <a:t>PSOs </a:t>
            </a:r>
            <a:r>
              <a:rPr lang="en-US" sz="1900" dirty="0"/>
              <a:t>– Almost any entity can be or have a </a:t>
            </a:r>
            <a:r>
              <a:rPr lang="en-US" sz="1900" dirty="0" smtClean="0"/>
              <a:t>PSO as long as the certification requirements are met. </a:t>
            </a:r>
            <a:endParaRPr lang="en-US" sz="1900" dirty="0"/>
          </a:p>
          <a:p>
            <a:pPr lvl="1">
              <a:spcBef>
                <a:spcPts val="600"/>
              </a:spcBef>
              <a:buFont typeface="Arial" panose="020B0604020202020204" pitchFamily="34" charset="0"/>
              <a:buChar char="•"/>
            </a:pPr>
            <a:r>
              <a:rPr lang="en-US" sz="1900" dirty="0"/>
              <a:t>PSOs serve as independent, external experts who can collect, analyze, and aggregate </a:t>
            </a:r>
            <a:r>
              <a:rPr lang="en-US" sz="1900" dirty="0" smtClean="0"/>
              <a:t>PSWP to </a:t>
            </a:r>
            <a:r>
              <a:rPr lang="en-US" sz="1900" dirty="0"/>
              <a:t>develop insights into the underlying causes of quality and patient safety events. </a:t>
            </a:r>
            <a:endParaRPr lang="en-US" sz="1900" b="1" dirty="0"/>
          </a:p>
          <a:p>
            <a:pPr>
              <a:spcBef>
                <a:spcPts val="600"/>
              </a:spcBef>
              <a:spcAft>
                <a:spcPts val="0"/>
              </a:spcAft>
            </a:pPr>
            <a:r>
              <a:rPr lang="en-US" sz="1900" b="1" dirty="0" smtClean="0"/>
              <a:t>Providers </a:t>
            </a:r>
            <a:r>
              <a:rPr lang="en-US" sz="1900" b="1" dirty="0"/>
              <a:t>– </a:t>
            </a:r>
            <a:r>
              <a:rPr lang="en-US" sz="1900" dirty="0"/>
              <a:t>An individual or entity licensed or otherwise authorized under State law to provide health care services </a:t>
            </a:r>
            <a:r>
              <a:rPr lang="en-US" sz="1900" dirty="0" smtClean="0"/>
              <a:t>and/or a </a:t>
            </a:r>
            <a:r>
              <a:rPr lang="en-US" sz="1900" dirty="0"/>
              <a:t>parent organization of one or more entities licensed or otherwise authorized to provide health care services</a:t>
            </a:r>
            <a:r>
              <a:rPr lang="en-US" sz="1900" dirty="0" smtClean="0"/>
              <a:t>.</a:t>
            </a:r>
            <a:endParaRPr lang="en-US" sz="1900" dirty="0"/>
          </a:p>
          <a:p>
            <a:pPr>
              <a:spcBef>
                <a:spcPts val="600"/>
              </a:spcBef>
              <a:spcAft>
                <a:spcPts val="0"/>
              </a:spcAft>
            </a:pPr>
            <a:r>
              <a:rPr lang="en-US" sz="1900" b="1" dirty="0" smtClean="0"/>
              <a:t>Patient </a:t>
            </a:r>
            <a:r>
              <a:rPr lang="en-US" sz="1900" b="1" dirty="0"/>
              <a:t>Safety Events – </a:t>
            </a:r>
            <a:r>
              <a:rPr lang="en-US" sz="1900" dirty="0"/>
              <a:t>Incidents or near misses or unsafe </a:t>
            </a:r>
            <a:r>
              <a:rPr lang="en-US" sz="1900" dirty="0" smtClean="0"/>
              <a:t>conditions.  Any </a:t>
            </a:r>
            <a:r>
              <a:rPr lang="en-US" sz="1900" dirty="0"/>
              <a:t>type of event that adversely effects healthcare quality, patient safety or healthcare outcomes </a:t>
            </a:r>
          </a:p>
          <a:p>
            <a:pPr>
              <a:spcBef>
                <a:spcPts val="600"/>
              </a:spcBef>
              <a:spcAft>
                <a:spcPts val="0"/>
              </a:spcAft>
            </a:pPr>
            <a:r>
              <a:rPr lang="en-US" sz="1900" b="1" dirty="0" smtClean="0"/>
              <a:t>Common </a:t>
            </a:r>
            <a:r>
              <a:rPr lang="en-US" sz="1900" b="1" dirty="0"/>
              <a:t>Formats – </a:t>
            </a:r>
            <a:r>
              <a:rPr lang="en-US" sz="1900" dirty="0"/>
              <a:t>Provide a uniform way to measure patient safety events clinically &amp; electronically and to permit aggregation &amp; analysis locally, regionally, &amp; nationally. </a:t>
            </a:r>
            <a:endParaRPr lang="en-US" sz="1900" dirty="0" smtClean="0"/>
          </a:p>
          <a:p>
            <a:pPr>
              <a:spcBef>
                <a:spcPts val="600"/>
              </a:spcBef>
              <a:spcAft>
                <a:spcPts val="0"/>
              </a:spcAft>
            </a:pPr>
            <a:r>
              <a:rPr lang="en-US" sz="1900" b="1" dirty="0" smtClean="0"/>
              <a:t>Patient Safety Work</a:t>
            </a:r>
            <a:r>
              <a:rPr lang="en-US" sz="1900" dirty="0" smtClean="0"/>
              <a:t> – Term used for the confidential and privileged information under the Patient Safety Act (see attachment).</a:t>
            </a:r>
            <a:endParaRPr lang="en-US" sz="1900" dirty="0"/>
          </a:p>
        </p:txBody>
      </p:sp>
    </p:spTree>
    <p:extLst>
      <p:ext uri="{BB962C8B-B14F-4D97-AF65-F5344CB8AC3E}">
        <p14:creationId xmlns:p14="http://schemas.microsoft.com/office/powerpoint/2010/main" val="3666226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219" y="240994"/>
            <a:ext cx="7272988" cy="679450"/>
          </a:xfrm>
        </p:spPr>
        <p:txBody>
          <a:bodyPr/>
          <a:lstStyle/>
          <a:p>
            <a:r>
              <a:rPr lang="en-US" dirty="0"/>
              <a:t>Patient Safety Activities</a:t>
            </a:r>
          </a:p>
        </p:txBody>
      </p:sp>
      <p:sp>
        <p:nvSpPr>
          <p:cNvPr id="3" name="Content Placeholder 2"/>
          <p:cNvSpPr>
            <a:spLocks noGrp="1"/>
          </p:cNvSpPr>
          <p:nvPr>
            <p:ph idx="1"/>
          </p:nvPr>
        </p:nvSpPr>
        <p:spPr>
          <a:xfrm>
            <a:off x="477694" y="1294517"/>
            <a:ext cx="8418513" cy="3609992"/>
          </a:xfrm>
        </p:spPr>
        <p:txBody>
          <a:bodyPr/>
          <a:lstStyle/>
          <a:p>
            <a:r>
              <a:rPr lang="en-US" sz="2000" dirty="0"/>
              <a:t>Efforts to improve patient safety and the quality of health care </a:t>
            </a:r>
            <a:r>
              <a:rPr lang="en-US" sz="2000" dirty="0" smtClean="0"/>
              <a:t>delivery;</a:t>
            </a:r>
          </a:p>
          <a:p>
            <a:pPr>
              <a:spcBef>
                <a:spcPts val="1200"/>
              </a:spcBef>
            </a:pPr>
            <a:r>
              <a:rPr lang="en-US" sz="2000" dirty="0"/>
              <a:t>The collection and analysis of patient safety work product</a:t>
            </a:r>
            <a:r>
              <a:rPr lang="en-US" sz="2000" dirty="0" smtClean="0"/>
              <a:t>;</a:t>
            </a:r>
          </a:p>
          <a:p>
            <a:pPr>
              <a:spcBef>
                <a:spcPts val="1200"/>
              </a:spcBef>
            </a:pPr>
            <a:r>
              <a:rPr lang="en-US" sz="2000" dirty="0"/>
              <a:t>The development and dissemination of information with respect to improving patient safety, such as recommendations, protocols, or information regarding best practices</a:t>
            </a:r>
            <a:r>
              <a:rPr lang="en-US" sz="2000" dirty="0" smtClean="0"/>
              <a:t>;</a:t>
            </a:r>
          </a:p>
          <a:p>
            <a:pPr>
              <a:spcBef>
                <a:spcPts val="1200"/>
              </a:spcBef>
            </a:pPr>
            <a:r>
              <a:rPr lang="en-US" sz="2000" dirty="0"/>
              <a:t>The utilization of patient safety work product for the purposes of encouraging a culture of safety and of providing feedback and assistance to effectively minimize patient risk;</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3000809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392" y="249737"/>
            <a:ext cx="7338353" cy="679450"/>
          </a:xfrm>
        </p:spPr>
        <p:txBody>
          <a:bodyPr/>
          <a:lstStyle/>
          <a:p>
            <a:r>
              <a:rPr lang="en-US" dirty="0" smtClean="0"/>
              <a:t>Patient Safety Activities </a:t>
            </a:r>
            <a:r>
              <a:rPr lang="en-US" sz="2000" dirty="0" smtClean="0"/>
              <a:t>(cont’d)</a:t>
            </a:r>
            <a:endParaRPr lang="en-US" sz="2000" dirty="0"/>
          </a:p>
        </p:txBody>
      </p:sp>
      <p:sp>
        <p:nvSpPr>
          <p:cNvPr id="3" name="Content Placeholder 2"/>
          <p:cNvSpPr>
            <a:spLocks noGrp="1"/>
          </p:cNvSpPr>
          <p:nvPr>
            <p:ph idx="1"/>
          </p:nvPr>
        </p:nvSpPr>
        <p:spPr>
          <a:xfrm>
            <a:off x="460168" y="1272087"/>
            <a:ext cx="8418513" cy="4621212"/>
          </a:xfrm>
        </p:spPr>
        <p:txBody>
          <a:bodyPr/>
          <a:lstStyle/>
          <a:p>
            <a:r>
              <a:rPr lang="en-US" sz="2000" dirty="0"/>
              <a:t>The maintenance of procedures to preserve confidentiality with respect to patient safety work product</a:t>
            </a:r>
            <a:r>
              <a:rPr lang="en-US" sz="2000" dirty="0" smtClean="0"/>
              <a:t>;</a:t>
            </a:r>
          </a:p>
          <a:p>
            <a:pPr>
              <a:spcBef>
                <a:spcPts val="1200"/>
              </a:spcBef>
            </a:pPr>
            <a:r>
              <a:rPr lang="en-US" sz="2000" dirty="0"/>
              <a:t>The provision of appropriate security measures with respect to patient safety work product</a:t>
            </a:r>
            <a:r>
              <a:rPr lang="en-US" sz="2000" dirty="0" smtClean="0"/>
              <a:t>;</a:t>
            </a:r>
          </a:p>
          <a:p>
            <a:pPr>
              <a:spcBef>
                <a:spcPts val="1200"/>
              </a:spcBef>
            </a:pPr>
            <a:r>
              <a:rPr lang="en-US" sz="2000" dirty="0"/>
              <a:t>The utilization of qualified staff; </a:t>
            </a:r>
            <a:r>
              <a:rPr lang="en-US" sz="2000" dirty="0" smtClean="0"/>
              <a:t>and</a:t>
            </a:r>
          </a:p>
          <a:p>
            <a:pPr>
              <a:spcBef>
                <a:spcPts val="1200"/>
              </a:spcBef>
            </a:pPr>
            <a:r>
              <a:rPr lang="en-US" sz="2000" dirty="0"/>
              <a:t>Activities related to the operation of a patient safety evaluation system and to the provision of feedback to participants in a patient safety evaluation </a:t>
            </a:r>
            <a:r>
              <a:rPr lang="en-US" sz="2000" dirty="0" smtClean="0"/>
              <a:t>system.</a:t>
            </a:r>
            <a:endParaRPr lang="en-US" sz="2000" dirty="0"/>
          </a:p>
          <a:p>
            <a:endParaRPr lang="en-US" sz="2200" dirty="0"/>
          </a:p>
          <a:p>
            <a:endParaRPr lang="en-US" sz="2200" dirty="0"/>
          </a:p>
          <a:p>
            <a:endParaRPr lang="en-US" sz="2200" dirty="0"/>
          </a:p>
        </p:txBody>
      </p:sp>
    </p:spTree>
    <p:extLst>
      <p:ext uri="{BB962C8B-B14F-4D97-AF65-F5344CB8AC3E}">
        <p14:creationId xmlns:p14="http://schemas.microsoft.com/office/powerpoint/2010/main" val="2576450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24890" y="325440"/>
            <a:ext cx="7076209" cy="923607"/>
          </a:xfrm>
        </p:spPr>
        <p:txBody>
          <a:bodyPr/>
          <a:lstStyle/>
          <a:p>
            <a:r>
              <a:rPr lang="en-US" sz="2500" dirty="0"/>
              <a:t>What is Patient </a:t>
            </a:r>
            <a:r>
              <a:rPr lang="en-US" sz="2500" dirty="0" smtClean="0"/>
              <a:t>Safety Work </a:t>
            </a:r>
            <a:r>
              <a:rPr lang="en-US" sz="2500" dirty="0"/>
              <a:t>Product (PSWP)? </a:t>
            </a:r>
            <a:br>
              <a:rPr lang="en-US" sz="2500" dirty="0"/>
            </a:br>
            <a:endParaRPr lang="en-US" sz="25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27622630"/>
              </p:ext>
            </p:extLst>
          </p:nvPr>
        </p:nvGraphicFramePr>
        <p:xfrm>
          <a:off x="-289366" y="1974412"/>
          <a:ext cx="5173095"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p:cNvGraphicFramePr>
          <p:nvPr>
            <p:extLst>
              <p:ext uri="{D42A27DB-BD31-4B8C-83A1-F6EECF244321}">
                <p14:modId xmlns:p14="http://schemas.microsoft.com/office/powerpoint/2010/main" val="2733754179"/>
              </p:ext>
            </p:extLst>
          </p:nvPr>
        </p:nvGraphicFramePr>
        <p:xfrm>
          <a:off x="4953000" y="1920736"/>
          <a:ext cx="4027227" cy="40023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5877636" y="1424759"/>
            <a:ext cx="2159000" cy="400110"/>
          </a:xfrm>
          <a:prstGeom prst="rect">
            <a:avLst/>
          </a:prstGeom>
          <a:noFill/>
          <a:ln>
            <a:solidFill>
              <a:schemeClr val="accent1"/>
            </a:solidFill>
          </a:ln>
        </p:spPr>
        <p:txBody>
          <a:bodyPr wrap="square" rtlCol="0">
            <a:spAutoFit/>
          </a:bodyPr>
          <a:lstStyle/>
          <a:p>
            <a:pPr algn="ctr"/>
            <a:r>
              <a:rPr lang="en-US" sz="2000" b="1" dirty="0" smtClean="0"/>
              <a:t>Requirements</a:t>
            </a:r>
            <a:endParaRPr lang="en-US" b="1" dirty="0"/>
          </a:p>
        </p:txBody>
      </p:sp>
      <p:sp>
        <p:nvSpPr>
          <p:cNvPr id="10" name="TextBox 9"/>
          <p:cNvSpPr txBox="1"/>
          <p:nvPr/>
        </p:nvSpPr>
        <p:spPr>
          <a:xfrm>
            <a:off x="415636" y="1622989"/>
            <a:ext cx="990600" cy="738664"/>
          </a:xfrm>
          <a:prstGeom prst="rect">
            <a:avLst/>
          </a:prstGeom>
          <a:solidFill>
            <a:srgbClr val="C00000"/>
          </a:solidFill>
          <a:ln>
            <a:solidFill>
              <a:srgbClr val="C00000"/>
            </a:solidFill>
          </a:ln>
        </p:spPr>
        <p:txBody>
          <a:bodyPr wrap="square" rtlCol="0">
            <a:spAutoFit/>
          </a:bodyPr>
          <a:lstStyle/>
          <a:p>
            <a:pPr algn="ctr"/>
            <a:r>
              <a:rPr lang="en-US" sz="1400" b="1" dirty="0" smtClean="0">
                <a:solidFill>
                  <a:srgbClr val="FFFFFF"/>
                </a:solidFill>
                <a:latin typeface="+mn-lt"/>
              </a:rPr>
              <a:t>Must be created in PSES</a:t>
            </a:r>
            <a:endParaRPr lang="en-US" sz="1400" b="1" dirty="0">
              <a:solidFill>
                <a:srgbClr val="FFFFFF"/>
              </a:solidFill>
              <a:latin typeface="+mn-lt"/>
            </a:endParaRPr>
          </a:p>
        </p:txBody>
      </p:sp>
      <p:cxnSp>
        <p:nvCxnSpPr>
          <p:cNvPr id="12" name="Straight Arrow Connector 11"/>
          <p:cNvCxnSpPr/>
          <p:nvPr/>
        </p:nvCxnSpPr>
        <p:spPr>
          <a:xfrm flipH="1">
            <a:off x="904586" y="2361653"/>
            <a:ext cx="6350" cy="36177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80066" y="1892428"/>
            <a:ext cx="1613532" cy="830997"/>
          </a:xfrm>
          <a:prstGeom prst="rect">
            <a:avLst/>
          </a:prstGeom>
          <a:solidFill>
            <a:srgbClr val="C00000"/>
          </a:solidFill>
          <a:ln>
            <a:solidFill>
              <a:srgbClr val="C00000"/>
            </a:solidFill>
          </a:ln>
        </p:spPr>
        <p:txBody>
          <a:bodyPr wrap="square" rtlCol="0">
            <a:spAutoFit/>
          </a:bodyPr>
          <a:lstStyle/>
          <a:p>
            <a:r>
              <a:rPr lang="en-US" sz="1600" b="1" dirty="0" smtClean="0">
                <a:solidFill>
                  <a:srgbClr val="FFFFFF"/>
                </a:solidFill>
                <a:latin typeface="+mn-lt"/>
              </a:rPr>
              <a:t>Key dates must be documented</a:t>
            </a:r>
            <a:endParaRPr lang="en-US" sz="1600" b="1" dirty="0">
              <a:solidFill>
                <a:srgbClr val="FFFFFF"/>
              </a:solidFill>
              <a:latin typeface="+mn-lt"/>
            </a:endParaRPr>
          </a:p>
        </p:txBody>
      </p:sp>
    </p:spTree>
    <p:extLst>
      <p:ext uri="{BB962C8B-B14F-4D97-AF65-F5344CB8AC3E}">
        <p14:creationId xmlns:p14="http://schemas.microsoft.com/office/powerpoint/2010/main" val="1027480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6406" y="346910"/>
            <a:ext cx="7151198" cy="679450"/>
          </a:xfrm>
        </p:spPr>
        <p:txBody>
          <a:bodyPr/>
          <a:lstStyle/>
          <a:p>
            <a:r>
              <a:rPr lang="en-US" dirty="0"/>
              <a:t>What is N</a:t>
            </a:r>
            <a:r>
              <a:rPr lang="en-US" dirty="0" smtClean="0"/>
              <a:t>ot PSWP? </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35251947"/>
              </p:ext>
            </p:extLst>
          </p:nvPr>
        </p:nvGraphicFramePr>
        <p:xfrm>
          <a:off x="-466816" y="1805260"/>
          <a:ext cx="5668821"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p:cNvGraphicFramePr>
          <p:nvPr>
            <p:extLst>
              <p:ext uri="{D42A27DB-BD31-4B8C-83A1-F6EECF244321}">
                <p14:modId xmlns:p14="http://schemas.microsoft.com/office/powerpoint/2010/main" val="262406001"/>
              </p:ext>
            </p:extLst>
          </p:nvPr>
        </p:nvGraphicFramePr>
        <p:xfrm>
          <a:off x="4953000" y="1883391"/>
          <a:ext cx="4038600" cy="40533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5943600" y="1405150"/>
            <a:ext cx="2057400" cy="400110"/>
          </a:xfrm>
          <a:prstGeom prst="rect">
            <a:avLst/>
          </a:prstGeom>
          <a:noFill/>
          <a:ln>
            <a:solidFill>
              <a:schemeClr val="accent1"/>
            </a:solidFill>
          </a:ln>
        </p:spPr>
        <p:txBody>
          <a:bodyPr wrap="square" rtlCol="0">
            <a:spAutoFit/>
          </a:bodyPr>
          <a:lstStyle/>
          <a:p>
            <a:pPr algn="ctr"/>
            <a:r>
              <a:rPr lang="en-US" sz="2000" b="1" dirty="0" smtClean="0"/>
              <a:t>Requirements</a:t>
            </a:r>
            <a:endParaRPr lang="en-US" sz="2000" b="1" dirty="0"/>
          </a:p>
        </p:txBody>
      </p:sp>
    </p:spTree>
    <p:extLst>
      <p:ext uri="{BB962C8B-B14F-4D97-AF65-F5344CB8AC3E}">
        <p14:creationId xmlns:p14="http://schemas.microsoft.com/office/powerpoint/2010/main" val="562769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299" y="1348984"/>
            <a:ext cx="8821701" cy="4689126"/>
          </a:xfrm>
          <a:prstGeom prst="rect">
            <a:avLst/>
          </a:prstGeom>
        </p:spPr>
        <p:txBody>
          <a:bodyPr>
            <a:normAutofit/>
          </a:bodyPr>
          <a:lstStyle/>
          <a:p>
            <a:pPr lvl="1" fontAlgn="b">
              <a:buNone/>
            </a:pPr>
            <a:endParaRPr lang="en-US" dirty="0" smtClean="0"/>
          </a:p>
          <a:p>
            <a:endParaRPr lang="en-US" dirty="0" smtClean="0"/>
          </a:p>
          <a:p>
            <a:endParaRPr lang="en-US" dirty="0" smtClean="0"/>
          </a:p>
        </p:txBody>
      </p:sp>
      <p:sp>
        <p:nvSpPr>
          <p:cNvPr id="10" name="Text Placeholder 4"/>
          <p:cNvSpPr>
            <a:spLocks noGrp="1"/>
          </p:cNvSpPr>
          <p:nvPr>
            <p:ph type="body" sz="quarter" idx="4294967295"/>
          </p:nvPr>
        </p:nvSpPr>
        <p:spPr>
          <a:xfrm>
            <a:off x="102918" y="2040787"/>
            <a:ext cx="3173413" cy="3305520"/>
          </a:xfrm>
          <a:prstGeom prst="rect">
            <a:avLst/>
          </a:prstGeom>
        </p:spPr>
        <p:txBody>
          <a:bodyPr wrap="square">
            <a:spAutoFit/>
          </a:bodyPr>
          <a:lstStyle/>
          <a:p>
            <a:pPr marL="91440" lvl="2" indent="0">
              <a:buNone/>
            </a:pPr>
            <a:r>
              <a:rPr lang="en-US" sz="2000" dirty="0" smtClean="0">
                <a:latin typeface="HelveticaNeueLT Std Cn"/>
              </a:rPr>
              <a:t>The </a:t>
            </a:r>
            <a:r>
              <a:rPr lang="en-US" sz="2000" dirty="0">
                <a:latin typeface="HelveticaNeueLT Std Cn"/>
              </a:rPr>
              <a:t>collection, management, or analysis of information for reporting to or by a PSO. A provider's PSES is </a:t>
            </a:r>
            <a:r>
              <a:rPr lang="en-US" sz="2000" dirty="0" smtClean="0">
                <a:latin typeface="HelveticaNeueLT Std Cn"/>
              </a:rPr>
              <a:t>an important </a:t>
            </a:r>
            <a:r>
              <a:rPr lang="en-US" sz="2000" dirty="0">
                <a:latin typeface="HelveticaNeueLT Std Cn"/>
              </a:rPr>
              <a:t>determinant of what can, and cannot, become patient safety work product. </a:t>
            </a:r>
            <a:endParaRPr lang="en-US" sz="2000" dirty="0" smtClean="0">
              <a:latin typeface="HelveticaNeueLT Std Cn"/>
            </a:endParaRPr>
          </a:p>
          <a:p>
            <a:pPr marL="91440" lvl="2" indent="-342900"/>
            <a:endParaRPr lang="en-US" sz="2400" dirty="0" smtClean="0">
              <a:solidFill>
                <a:srgbClr val="004961"/>
              </a:solidFill>
            </a:endParaRPr>
          </a:p>
        </p:txBody>
      </p:sp>
      <p:sp>
        <p:nvSpPr>
          <p:cNvPr id="9" name="Title 2"/>
          <p:cNvSpPr txBox="1">
            <a:spLocks/>
          </p:cNvSpPr>
          <p:nvPr/>
        </p:nvSpPr>
        <p:spPr bwMode="auto">
          <a:xfrm>
            <a:off x="1580476" y="366928"/>
            <a:ext cx="7220624" cy="831850"/>
          </a:xfrm>
          <a:prstGeom prst="rect">
            <a:avLst/>
          </a:prstGeom>
          <a:noFill/>
          <a:ln w="9525">
            <a:noFill/>
            <a:miter lim="800000"/>
            <a:headEnd/>
            <a:tailEnd/>
          </a:ln>
        </p:spPr>
        <p:txBody>
          <a:bodyPr vert="horz" wrap="square" lIns="45720" tIns="45720" rIns="45720" bIns="0" numCol="1" anchor="t" anchorCtr="0" compatLnSpc="1">
            <a:prstTxWarp prst="textNoShape">
              <a:avLst/>
            </a:prstTxWarp>
          </a:bodyPr>
          <a:lstStyle>
            <a:lvl1pPr algn="l" rtl="0" eaLnBrk="0" fontAlgn="base" hangingPunct="0">
              <a:lnSpc>
                <a:spcPct val="90000"/>
              </a:lnSpc>
              <a:spcBef>
                <a:spcPct val="0"/>
              </a:spcBef>
              <a:spcAft>
                <a:spcPct val="0"/>
              </a:spcAft>
              <a:defRPr lang="en-US" sz="2400" b="1">
                <a:solidFill>
                  <a:schemeClr val="tx2"/>
                </a:solidFill>
                <a:latin typeface="+mj-lt"/>
                <a:ea typeface="+mj-ea"/>
                <a:cs typeface="Arial" pitchFamily="34" charset="0"/>
              </a:defRPr>
            </a:lvl1pPr>
            <a:lvl2pPr algn="l" rtl="0" eaLnBrk="0" fontAlgn="base" hangingPunct="0">
              <a:lnSpc>
                <a:spcPct val="90000"/>
              </a:lnSpc>
              <a:spcBef>
                <a:spcPct val="0"/>
              </a:spcBef>
              <a:spcAft>
                <a:spcPct val="0"/>
              </a:spcAft>
              <a:defRPr sz="2400" b="1">
                <a:solidFill>
                  <a:schemeClr val="tx2"/>
                </a:solidFill>
                <a:latin typeface="Arial" charset="0"/>
                <a:cs typeface="Arial" charset="0"/>
              </a:defRPr>
            </a:lvl2pPr>
            <a:lvl3pPr algn="l" rtl="0" eaLnBrk="0" fontAlgn="base" hangingPunct="0">
              <a:lnSpc>
                <a:spcPct val="90000"/>
              </a:lnSpc>
              <a:spcBef>
                <a:spcPct val="0"/>
              </a:spcBef>
              <a:spcAft>
                <a:spcPct val="0"/>
              </a:spcAft>
              <a:defRPr sz="2400" b="1">
                <a:solidFill>
                  <a:schemeClr val="tx2"/>
                </a:solidFill>
                <a:latin typeface="Arial" charset="0"/>
                <a:cs typeface="Arial" charset="0"/>
              </a:defRPr>
            </a:lvl3pPr>
            <a:lvl4pPr algn="l" rtl="0" eaLnBrk="0" fontAlgn="base" hangingPunct="0">
              <a:lnSpc>
                <a:spcPct val="90000"/>
              </a:lnSpc>
              <a:spcBef>
                <a:spcPct val="0"/>
              </a:spcBef>
              <a:spcAft>
                <a:spcPct val="0"/>
              </a:spcAft>
              <a:defRPr sz="2400" b="1">
                <a:solidFill>
                  <a:schemeClr val="tx2"/>
                </a:solidFill>
                <a:latin typeface="Arial" charset="0"/>
                <a:cs typeface="Arial" charset="0"/>
              </a:defRPr>
            </a:lvl4pPr>
            <a:lvl5pPr algn="l" rtl="0" eaLnBrk="0" fontAlgn="base" hangingPunct="0">
              <a:lnSpc>
                <a:spcPct val="90000"/>
              </a:lnSpc>
              <a:spcBef>
                <a:spcPct val="0"/>
              </a:spcBef>
              <a:spcAft>
                <a:spcPct val="0"/>
              </a:spcAft>
              <a:defRPr sz="2400" b="1">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a:lstStyle>
          <a:p>
            <a:pPr marL="0" lvl="1"/>
            <a:r>
              <a:rPr lang="en-US" sz="2800" dirty="0">
                <a:solidFill>
                  <a:schemeClr val="tx1"/>
                </a:solidFill>
              </a:rPr>
              <a:t>Patient Safety Evaluation System (PSES)</a:t>
            </a:r>
          </a:p>
        </p:txBody>
      </p:sp>
      <p:graphicFrame>
        <p:nvGraphicFramePr>
          <p:cNvPr id="2" name="Diagram 1"/>
          <p:cNvGraphicFramePr/>
          <p:nvPr>
            <p:extLst>
              <p:ext uri="{D42A27DB-BD31-4B8C-83A1-F6EECF244321}">
                <p14:modId xmlns:p14="http://schemas.microsoft.com/office/powerpoint/2010/main" val="1964315507"/>
              </p:ext>
            </p:extLst>
          </p:nvPr>
        </p:nvGraphicFramePr>
        <p:xfrm>
          <a:off x="3276331" y="1378424"/>
          <a:ext cx="5389997" cy="4708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9471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2942" y="283529"/>
            <a:ext cx="7315194" cy="562958"/>
          </a:xfrm>
        </p:spPr>
        <p:txBody>
          <a:bodyPr/>
          <a:lstStyle/>
          <a:p>
            <a:r>
              <a:rPr lang="en-US" dirty="0" smtClean="0"/>
              <a:t>PSES Operations</a:t>
            </a:r>
            <a:endParaRPr lang="en-US" dirty="0"/>
          </a:p>
        </p:txBody>
      </p:sp>
      <p:sp>
        <p:nvSpPr>
          <p:cNvPr id="4" name="Text Placeholder 3"/>
          <p:cNvSpPr>
            <a:spLocks noGrp="1"/>
          </p:cNvSpPr>
          <p:nvPr>
            <p:ph idx="1"/>
          </p:nvPr>
        </p:nvSpPr>
        <p:spPr>
          <a:xfrm>
            <a:off x="457205" y="1334860"/>
            <a:ext cx="8105610" cy="5065940"/>
          </a:xfrm>
          <a:prstGeom prst="rect">
            <a:avLst/>
          </a:prstGeom>
        </p:spPr>
        <p:txBody>
          <a:bodyPr/>
          <a:lstStyle/>
          <a:p>
            <a:pPr marL="0" lvl="1" indent="0">
              <a:buNone/>
            </a:pPr>
            <a:r>
              <a:rPr lang="en-US" sz="2000" b="1" dirty="0">
                <a:solidFill>
                  <a:schemeClr val="tx1">
                    <a:lumMod val="75000"/>
                  </a:schemeClr>
                </a:solidFill>
              </a:rPr>
              <a:t>Establish and Implement Your PSES to:</a:t>
            </a:r>
          </a:p>
          <a:p>
            <a:pPr marL="342900" lvl="1" indent="-342900">
              <a:spcBef>
                <a:spcPts val="1200"/>
              </a:spcBef>
              <a:buFont typeface="Wingdings" pitchFamily="2" charset="2"/>
              <a:buChar char="§"/>
            </a:pPr>
            <a:r>
              <a:rPr lang="en-US" sz="2000" b="1" dirty="0" smtClean="0">
                <a:solidFill>
                  <a:schemeClr val="tx1">
                    <a:lumMod val="75000"/>
                  </a:schemeClr>
                </a:solidFill>
              </a:rPr>
              <a:t>Collect </a:t>
            </a:r>
            <a:r>
              <a:rPr lang="en-US" sz="2000" dirty="0">
                <a:solidFill>
                  <a:schemeClr val="tx1">
                    <a:lumMod val="75000"/>
                  </a:schemeClr>
                </a:solidFill>
              </a:rPr>
              <a:t>data to improve patient safety, healthcare quality and healthcare </a:t>
            </a:r>
            <a:r>
              <a:rPr lang="en-US" sz="2000" dirty="0" smtClean="0">
                <a:solidFill>
                  <a:schemeClr val="tx1">
                    <a:lumMod val="75000"/>
                  </a:schemeClr>
                </a:solidFill>
              </a:rPr>
              <a:t>outcomes</a:t>
            </a:r>
          </a:p>
          <a:p>
            <a:pPr marL="342900" lvl="1" indent="-342900">
              <a:spcBef>
                <a:spcPts val="1200"/>
              </a:spcBef>
              <a:buFont typeface="Wingdings" pitchFamily="2" charset="2"/>
              <a:buChar char="§"/>
            </a:pPr>
            <a:r>
              <a:rPr lang="en-US" sz="2000" b="1" dirty="0" smtClean="0">
                <a:solidFill>
                  <a:schemeClr val="tx1">
                    <a:lumMod val="75000"/>
                  </a:schemeClr>
                </a:solidFill>
              </a:rPr>
              <a:t>Review</a:t>
            </a:r>
            <a:r>
              <a:rPr lang="en-US" sz="2000" b="0" dirty="0" smtClean="0">
                <a:solidFill>
                  <a:schemeClr val="tx1">
                    <a:lumMod val="75000"/>
                  </a:schemeClr>
                </a:solidFill>
              </a:rPr>
              <a:t> </a:t>
            </a:r>
            <a:r>
              <a:rPr lang="en-US" sz="2000" b="0" dirty="0">
                <a:solidFill>
                  <a:schemeClr val="tx1">
                    <a:lumMod val="75000"/>
                  </a:schemeClr>
                </a:solidFill>
              </a:rPr>
              <a:t>data and takes action when needed to mitigate harm or </a:t>
            </a:r>
            <a:r>
              <a:rPr lang="en-US" sz="2000" b="0" dirty="0" smtClean="0">
                <a:solidFill>
                  <a:schemeClr val="tx1">
                    <a:lumMod val="75000"/>
                  </a:schemeClr>
                </a:solidFill>
              </a:rPr>
              <a:t>improve care</a:t>
            </a:r>
          </a:p>
          <a:p>
            <a:pPr marL="342900" lvl="1" indent="-342900">
              <a:spcBef>
                <a:spcPts val="1200"/>
              </a:spcBef>
              <a:buFont typeface="Wingdings" pitchFamily="2" charset="2"/>
              <a:buChar char="§"/>
            </a:pPr>
            <a:r>
              <a:rPr lang="en-US" sz="2000" b="1" dirty="0" smtClean="0">
                <a:solidFill>
                  <a:schemeClr val="tx1">
                    <a:lumMod val="75000"/>
                  </a:schemeClr>
                </a:solidFill>
              </a:rPr>
              <a:t>Analyze</a:t>
            </a:r>
            <a:r>
              <a:rPr lang="en-US" sz="2000" b="0" dirty="0" smtClean="0">
                <a:solidFill>
                  <a:schemeClr val="tx1">
                    <a:lumMod val="75000"/>
                  </a:schemeClr>
                </a:solidFill>
              </a:rPr>
              <a:t> </a:t>
            </a:r>
            <a:r>
              <a:rPr lang="en-US" sz="2000" b="0" dirty="0">
                <a:solidFill>
                  <a:schemeClr val="tx1">
                    <a:lumMod val="75000"/>
                  </a:schemeClr>
                </a:solidFill>
              </a:rPr>
              <a:t>data and makes recommendations to continuously improve </a:t>
            </a:r>
            <a:r>
              <a:rPr lang="en-US" sz="2000" b="0" dirty="0" smtClean="0">
                <a:solidFill>
                  <a:schemeClr val="tx1">
                    <a:lumMod val="75000"/>
                  </a:schemeClr>
                </a:solidFill>
              </a:rPr>
              <a:t>patient </a:t>
            </a:r>
            <a:r>
              <a:rPr lang="en-US" sz="2000" b="0" dirty="0">
                <a:solidFill>
                  <a:schemeClr val="tx1">
                    <a:lumMod val="75000"/>
                  </a:schemeClr>
                </a:solidFill>
              </a:rPr>
              <a:t>safety, healthcare quality and healthcare </a:t>
            </a:r>
            <a:r>
              <a:rPr lang="en-US" sz="2000" b="0" dirty="0" smtClean="0">
                <a:solidFill>
                  <a:schemeClr val="tx1">
                    <a:lumMod val="75000"/>
                  </a:schemeClr>
                </a:solidFill>
              </a:rPr>
              <a:t>outcomes</a:t>
            </a:r>
          </a:p>
          <a:p>
            <a:pPr marL="342900" lvl="1" indent="-342900">
              <a:spcBef>
                <a:spcPts val="1200"/>
              </a:spcBef>
              <a:buFont typeface="Wingdings" pitchFamily="2" charset="2"/>
              <a:buChar char="§"/>
            </a:pPr>
            <a:r>
              <a:rPr lang="en-US" sz="2000" b="0" dirty="0" smtClean="0">
                <a:solidFill>
                  <a:schemeClr val="tx1">
                    <a:lumMod val="75000"/>
                  </a:schemeClr>
                </a:solidFill>
              </a:rPr>
              <a:t>Conduct </a:t>
            </a:r>
            <a:r>
              <a:rPr lang="en-US" sz="2000" b="0" dirty="0">
                <a:solidFill>
                  <a:schemeClr val="tx1">
                    <a:lumMod val="75000"/>
                  </a:schemeClr>
                </a:solidFill>
              </a:rPr>
              <a:t>RCAs, Proactive Risk Assessments, in-depth reviews, and </a:t>
            </a:r>
            <a:r>
              <a:rPr lang="en-US" sz="2000" b="0" dirty="0" smtClean="0">
                <a:solidFill>
                  <a:schemeClr val="tx1">
                    <a:lumMod val="75000"/>
                  </a:schemeClr>
                </a:solidFill>
              </a:rPr>
              <a:t>aggregate RCAs</a:t>
            </a:r>
          </a:p>
          <a:p>
            <a:pPr marL="342900" lvl="1" indent="-342900">
              <a:spcBef>
                <a:spcPts val="1200"/>
              </a:spcBef>
              <a:buFont typeface="Wingdings" pitchFamily="2" charset="2"/>
              <a:buChar char="§"/>
            </a:pPr>
            <a:r>
              <a:rPr lang="en-US" sz="2000" b="0" dirty="0" smtClean="0">
                <a:solidFill>
                  <a:schemeClr val="tx1">
                    <a:lumMod val="75000"/>
                  </a:schemeClr>
                </a:solidFill>
              </a:rPr>
              <a:t>Determine </a:t>
            </a:r>
            <a:r>
              <a:rPr lang="en-US" sz="2000" b="0" dirty="0">
                <a:solidFill>
                  <a:schemeClr val="tx1">
                    <a:lumMod val="75000"/>
                  </a:schemeClr>
                </a:solidFill>
              </a:rPr>
              <a:t>which data will/will not be reported to the </a:t>
            </a:r>
            <a:r>
              <a:rPr lang="en-US" sz="2000" b="0" dirty="0" smtClean="0">
                <a:solidFill>
                  <a:schemeClr val="tx1">
                    <a:lumMod val="75000"/>
                  </a:schemeClr>
                </a:solidFill>
              </a:rPr>
              <a:t>PSO</a:t>
            </a:r>
          </a:p>
          <a:p>
            <a:pPr marL="342900" lvl="1" indent="-342900">
              <a:spcBef>
                <a:spcPts val="1200"/>
              </a:spcBef>
              <a:buFont typeface="Wingdings" pitchFamily="2" charset="2"/>
              <a:buChar char="§"/>
            </a:pPr>
            <a:r>
              <a:rPr lang="en-US" sz="2000" b="0" dirty="0" smtClean="0">
                <a:solidFill>
                  <a:schemeClr val="tx1">
                    <a:lumMod val="75000"/>
                  </a:schemeClr>
                </a:solidFill>
              </a:rPr>
              <a:t>Report to PSO</a:t>
            </a:r>
          </a:p>
          <a:p>
            <a:pPr marL="342900" lvl="1" indent="-342900">
              <a:spcBef>
                <a:spcPts val="1200"/>
              </a:spcBef>
              <a:buFont typeface="Wingdings" pitchFamily="2" charset="2"/>
              <a:buChar char="§"/>
            </a:pPr>
            <a:r>
              <a:rPr lang="en-US" sz="2000" b="0" dirty="0" smtClean="0">
                <a:solidFill>
                  <a:schemeClr val="tx1">
                    <a:lumMod val="75000"/>
                  </a:schemeClr>
                </a:solidFill>
              </a:rPr>
              <a:t>Conduct </a:t>
            </a:r>
            <a:r>
              <a:rPr lang="en-US" sz="2000" b="0" dirty="0">
                <a:solidFill>
                  <a:schemeClr val="tx1">
                    <a:lumMod val="75000"/>
                  </a:schemeClr>
                </a:solidFill>
              </a:rPr>
              <a:t>a</a:t>
            </a:r>
            <a:r>
              <a:rPr lang="en-US" sz="2000" b="0" dirty="0" smtClean="0">
                <a:solidFill>
                  <a:schemeClr val="tx1">
                    <a:lumMod val="75000"/>
                  </a:schemeClr>
                </a:solidFill>
              </a:rPr>
              <a:t>uditing procedures</a:t>
            </a:r>
            <a:endParaRPr lang="en-US" sz="2000" b="0" dirty="0">
              <a:solidFill>
                <a:schemeClr val="tx1">
                  <a:lumMod val="75000"/>
                </a:schemeClr>
              </a:solidFill>
            </a:endParaRPr>
          </a:p>
        </p:txBody>
      </p:sp>
    </p:spTree>
    <p:extLst>
      <p:ext uri="{BB962C8B-B14F-4D97-AF65-F5344CB8AC3E}">
        <p14:creationId xmlns:p14="http://schemas.microsoft.com/office/powerpoint/2010/main" val="325421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3745" y="287406"/>
            <a:ext cx="7281342" cy="668558"/>
          </a:xfrm>
        </p:spPr>
        <p:txBody>
          <a:bodyPr/>
          <a:lstStyle/>
          <a:p>
            <a:r>
              <a:rPr lang="en-US" dirty="0" smtClean="0"/>
              <a:t>PSES Operations </a:t>
            </a:r>
            <a:r>
              <a:rPr lang="en-US" sz="2000" dirty="0" smtClean="0"/>
              <a:t>(cont’d)</a:t>
            </a:r>
            <a:endParaRPr lang="en-US" sz="2000" dirty="0"/>
          </a:p>
        </p:txBody>
      </p:sp>
      <p:sp>
        <p:nvSpPr>
          <p:cNvPr id="4" name="Text Placeholder 3"/>
          <p:cNvSpPr>
            <a:spLocks noGrp="1"/>
          </p:cNvSpPr>
          <p:nvPr>
            <p:ph idx="1"/>
          </p:nvPr>
        </p:nvSpPr>
        <p:spPr>
          <a:xfrm>
            <a:off x="251754" y="1184563"/>
            <a:ext cx="8663333" cy="5372101"/>
          </a:xfrm>
          <a:prstGeom prst="rect">
            <a:avLst/>
          </a:prstGeom>
        </p:spPr>
        <p:txBody>
          <a:bodyPr/>
          <a:lstStyle/>
          <a:p>
            <a:pPr marL="0" indent="0">
              <a:buNone/>
            </a:pPr>
            <a:r>
              <a:rPr lang="en-US" sz="2000" b="1" dirty="0" smtClean="0"/>
              <a:t>Examples in PSES for collectin</a:t>
            </a:r>
            <a:r>
              <a:rPr lang="en-US" sz="2000" b="1" dirty="0"/>
              <a:t>g</a:t>
            </a:r>
            <a:r>
              <a:rPr lang="en-US" sz="2000" b="1" dirty="0" smtClean="0"/>
              <a:t> </a:t>
            </a:r>
            <a:r>
              <a:rPr lang="en-US" sz="2000" b="1" dirty="0"/>
              <a:t>and </a:t>
            </a:r>
            <a:r>
              <a:rPr lang="en-US" sz="2000" b="1" dirty="0" smtClean="0"/>
              <a:t>reporting </a:t>
            </a:r>
            <a:r>
              <a:rPr lang="en-US" sz="2000" b="1" dirty="0"/>
              <a:t>t</a:t>
            </a:r>
            <a:r>
              <a:rPr lang="en-US" sz="2000" b="1" dirty="0" smtClean="0"/>
              <a:t>o a PSO which therefore qualify as PSWP:</a:t>
            </a:r>
          </a:p>
          <a:p>
            <a:pPr>
              <a:spcBef>
                <a:spcPts val="1200"/>
              </a:spcBef>
            </a:pPr>
            <a:r>
              <a:rPr lang="en-US" sz="1800" b="0" dirty="0" smtClean="0">
                <a:solidFill>
                  <a:schemeClr val="tx1">
                    <a:lumMod val="50000"/>
                  </a:schemeClr>
                </a:solidFill>
              </a:rPr>
              <a:t>Medical Error investigations, </a:t>
            </a:r>
            <a:r>
              <a:rPr lang="en-US" sz="1800" b="0" dirty="0">
                <a:solidFill>
                  <a:schemeClr val="tx1">
                    <a:lumMod val="50000"/>
                  </a:schemeClr>
                </a:solidFill>
              </a:rPr>
              <a:t>FMEA or Proactive Risk Assessments, Root </a:t>
            </a:r>
            <a:r>
              <a:rPr lang="en-US" sz="1800" b="0" dirty="0" smtClean="0">
                <a:solidFill>
                  <a:schemeClr val="tx1">
                    <a:lumMod val="50000"/>
                  </a:schemeClr>
                </a:solidFill>
              </a:rPr>
              <a:t>Cause Analysis</a:t>
            </a:r>
          </a:p>
          <a:p>
            <a:pPr>
              <a:spcBef>
                <a:spcPts val="1200"/>
              </a:spcBef>
            </a:pPr>
            <a:r>
              <a:rPr lang="en-US" sz="1800" b="0" dirty="0" smtClean="0">
                <a:solidFill>
                  <a:schemeClr val="tx1">
                    <a:lumMod val="50000"/>
                  </a:schemeClr>
                </a:solidFill>
              </a:rPr>
              <a:t>Risk </a:t>
            </a:r>
            <a:r>
              <a:rPr lang="en-US" sz="1800" b="0" dirty="0">
                <a:solidFill>
                  <a:schemeClr val="tx1">
                    <a:lumMod val="50000"/>
                  </a:schemeClr>
                </a:solidFill>
              </a:rPr>
              <a:t>Management </a:t>
            </a:r>
            <a:r>
              <a:rPr lang="en-US" sz="1800" b="0" dirty="0" smtClean="0">
                <a:solidFill>
                  <a:schemeClr val="tx1">
                    <a:lumMod val="50000"/>
                  </a:schemeClr>
                </a:solidFill>
              </a:rPr>
              <a:t>- incident </a:t>
            </a:r>
            <a:r>
              <a:rPr lang="en-US" sz="1800" b="0" dirty="0">
                <a:solidFill>
                  <a:schemeClr val="tx1">
                    <a:lumMod val="50000"/>
                  </a:schemeClr>
                </a:solidFill>
              </a:rPr>
              <a:t>reports, investigation notes, </a:t>
            </a:r>
            <a:r>
              <a:rPr lang="en-US" sz="1800" b="0" dirty="0" smtClean="0">
                <a:solidFill>
                  <a:schemeClr val="tx1">
                    <a:lumMod val="50000"/>
                  </a:schemeClr>
                </a:solidFill>
              </a:rPr>
              <a:t>interview </a:t>
            </a:r>
            <a:r>
              <a:rPr lang="en-US" sz="1800" b="0" dirty="0">
                <a:solidFill>
                  <a:schemeClr val="tx1">
                    <a:lumMod val="50000"/>
                  </a:schemeClr>
                </a:solidFill>
              </a:rPr>
              <a:t>notes, RCA notes, notes </a:t>
            </a:r>
            <a:r>
              <a:rPr lang="en-US" sz="1800" b="0" dirty="0" smtClean="0">
                <a:solidFill>
                  <a:schemeClr val="tx1">
                    <a:lumMod val="50000"/>
                  </a:schemeClr>
                </a:solidFill>
              </a:rPr>
              <a:t>from risk recommendations  via phone </a:t>
            </a:r>
            <a:r>
              <a:rPr lang="en-US" sz="1800" b="0" dirty="0">
                <a:solidFill>
                  <a:schemeClr val="tx1">
                    <a:lumMod val="50000"/>
                  </a:schemeClr>
                </a:solidFill>
              </a:rPr>
              <a:t>calls or </a:t>
            </a:r>
            <a:r>
              <a:rPr lang="en-US" sz="1800" b="0" dirty="0" smtClean="0">
                <a:solidFill>
                  <a:schemeClr val="tx1">
                    <a:lumMod val="50000"/>
                  </a:schemeClr>
                </a:solidFill>
              </a:rPr>
              <a:t>conversations</a:t>
            </a:r>
            <a:r>
              <a:rPr lang="en-US" sz="1800" b="0" dirty="0">
                <a:solidFill>
                  <a:schemeClr val="tx1">
                    <a:lumMod val="50000"/>
                  </a:schemeClr>
                </a:solidFill>
              </a:rPr>
              <a:t>, notes from PS </a:t>
            </a:r>
            <a:r>
              <a:rPr lang="en-US" sz="1800" b="0" dirty="0" smtClean="0">
                <a:solidFill>
                  <a:schemeClr val="tx1">
                    <a:lumMod val="50000"/>
                  </a:schemeClr>
                </a:solidFill>
              </a:rPr>
              <a:t>rounds which relate to identified patient safety activities</a:t>
            </a:r>
          </a:p>
          <a:p>
            <a:pPr>
              <a:spcBef>
                <a:spcPts val="1200"/>
              </a:spcBef>
            </a:pPr>
            <a:r>
              <a:rPr lang="en-US" dirty="0" smtClean="0">
                <a:solidFill>
                  <a:schemeClr val="tx1">
                    <a:lumMod val="50000"/>
                  </a:schemeClr>
                </a:solidFill>
              </a:rPr>
              <a:t>Claims management is not PSWP</a:t>
            </a:r>
            <a:endParaRPr lang="en-US" sz="1800" b="0" dirty="0" smtClean="0">
              <a:solidFill>
                <a:schemeClr val="tx1">
                  <a:lumMod val="50000"/>
                </a:schemeClr>
              </a:solidFill>
            </a:endParaRPr>
          </a:p>
          <a:p>
            <a:pPr>
              <a:spcBef>
                <a:spcPts val="1200"/>
              </a:spcBef>
            </a:pPr>
            <a:r>
              <a:rPr lang="en-US" sz="1800" dirty="0">
                <a:solidFill>
                  <a:schemeClr val="tx1">
                    <a:lumMod val="50000"/>
                  </a:schemeClr>
                </a:solidFill>
              </a:rPr>
              <a:t>Outcome/Quality - may be practitioner specific, sedation, complications, blood utilization etc.</a:t>
            </a:r>
          </a:p>
          <a:p>
            <a:pPr lvl="0">
              <a:spcBef>
                <a:spcPts val="1200"/>
              </a:spcBef>
            </a:pPr>
            <a:r>
              <a:rPr lang="en-US" sz="1800" dirty="0">
                <a:solidFill>
                  <a:srgbClr val="000000">
                    <a:lumMod val="50000"/>
                  </a:srgbClr>
                </a:solidFill>
              </a:rPr>
              <a:t>Peer Review </a:t>
            </a:r>
          </a:p>
          <a:p>
            <a:pPr lvl="0">
              <a:spcBef>
                <a:spcPts val="1200"/>
              </a:spcBef>
            </a:pPr>
            <a:r>
              <a:rPr lang="en-US" sz="1800" dirty="0">
                <a:solidFill>
                  <a:srgbClr val="000000">
                    <a:lumMod val="50000"/>
                  </a:srgbClr>
                </a:solidFill>
              </a:rPr>
              <a:t>Committee minutes – Those portions of Safety, Quality, Quality and Safety Committee of the Board, Medication, Blood, Physician Peer Review relating to identified patient safety activities</a:t>
            </a:r>
          </a:p>
          <a:p>
            <a:endParaRPr lang="en-US" sz="1800" b="0" dirty="0" smtClean="0">
              <a:solidFill>
                <a:schemeClr val="tx1">
                  <a:lumMod val="50000"/>
                </a:schemeClr>
              </a:solidFill>
            </a:endParaRPr>
          </a:p>
        </p:txBody>
      </p:sp>
    </p:spTree>
    <p:extLst>
      <p:ext uri="{BB962C8B-B14F-4D97-AF65-F5344CB8AC3E}">
        <p14:creationId xmlns:p14="http://schemas.microsoft.com/office/powerpoint/2010/main" val="249836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98071212"/>
              </p:ext>
            </p:extLst>
          </p:nvPr>
        </p:nvGraphicFramePr>
        <p:xfrm>
          <a:off x="2613688" y="1970633"/>
          <a:ext cx="6093584" cy="3952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1643755" y="271191"/>
            <a:ext cx="7250863" cy="679450"/>
          </a:xfrm>
        </p:spPr>
        <p:txBody>
          <a:bodyPr/>
          <a:lstStyle/>
          <a:p>
            <a:r>
              <a:rPr lang="en-US" dirty="0" smtClean="0">
                <a:latin typeface="HelveticaNeueLT Std Cn"/>
                <a:cs typeface="Times New Roman" panose="02020603050405020304" pitchFamily="18" charset="0"/>
              </a:rPr>
              <a:t>Steps to documenting a provider PSES</a:t>
            </a:r>
            <a:endParaRPr lang="en-US" dirty="0">
              <a:latin typeface="HelveticaNeueLT Std Cn"/>
              <a:cs typeface="Times New Roman" panose="02020603050405020304" pitchFamily="18" charset="0"/>
            </a:endParaRPr>
          </a:p>
        </p:txBody>
      </p:sp>
      <p:graphicFrame>
        <p:nvGraphicFramePr>
          <p:cNvPr id="11" name="Diagram 10"/>
          <p:cNvGraphicFramePr/>
          <p:nvPr>
            <p:extLst>
              <p:ext uri="{D42A27DB-BD31-4B8C-83A1-F6EECF244321}">
                <p14:modId xmlns:p14="http://schemas.microsoft.com/office/powerpoint/2010/main" val="1835886524"/>
              </p:ext>
            </p:extLst>
          </p:nvPr>
        </p:nvGraphicFramePr>
        <p:xfrm>
          <a:off x="204716" y="1997930"/>
          <a:ext cx="2309885" cy="3884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bwMode="auto">
          <a:xfrm>
            <a:off x="217714" y="1406998"/>
            <a:ext cx="8447314" cy="590931"/>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a:spcBef>
                <a:spcPts val="300"/>
              </a:spcBef>
              <a:spcAft>
                <a:spcPts val="400"/>
              </a:spcAft>
              <a:buClr>
                <a:schemeClr val="accent5">
                  <a:lumMod val="50000"/>
                </a:schemeClr>
              </a:buClr>
            </a:pPr>
            <a:r>
              <a:rPr lang="en-US" i="1" kern="0" dirty="0" smtClean="0">
                <a:latin typeface="HelveticaNeueLT Std Cn"/>
                <a:cs typeface="Times New Roman" panose="02020603050405020304" pitchFamily="18" charset="0"/>
              </a:rPr>
              <a:t>PSES means </a:t>
            </a:r>
            <a:r>
              <a:rPr lang="en-US" i="1" kern="0" dirty="0">
                <a:latin typeface="HelveticaNeueLT Std Cn"/>
                <a:cs typeface="Times New Roman" panose="02020603050405020304" pitchFamily="18" charset="0"/>
              </a:rPr>
              <a:t>the collection, management, or analysis of information for reporting to or by a PSO</a:t>
            </a:r>
            <a:endParaRPr kumimoji="0" lang="en-US" b="0" i="1" u="none" strike="noStrike" kern="0" cap="none" spc="0" normalizeH="0" baseline="0" noProof="0" dirty="0" smtClean="0">
              <a:ln>
                <a:noFill/>
              </a:ln>
              <a:effectLst/>
              <a:uLnTx/>
              <a:uFillTx/>
              <a:latin typeface="HelveticaNeueLT Std Cn"/>
              <a:cs typeface="Times New Roman" panose="02020603050405020304" pitchFamily="18" charset="0"/>
            </a:endParaRPr>
          </a:p>
        </p:txBody>
      </p:sp>
    </p:spTree>
    <p:extLst>
      <p:ext uri="{BB962C8B-B14F-4D97-AF65-F5344CB8AC3E}">
        <p14:creationId xmlns:p14="http://schemas.microsoft.com/office/powerpoint/2010/main" val="2665501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018" y="173301"/>
            <a:ext cx="7315338" cy="679450"/>
          </a:xfrm>
        </p:spPr>
        <p:txBody>
          <a:bodyPr/>
          <a:lstStyle/>
          <a:p>
            <a:r>
              <a:rPr lang="en-US" dirty="0">
                <a:solidFill>
                  <a:prstClr val="black"/>
                </a:solidFill>
              </a:rPr>
              <a:t>Functional reporting</a:t>
            </a:r>
            <a:endParaRPr lang="en-US" dirty="0"/>
          </a:p>
        </p:txBody>
      </p:sp>
      <p:sp>
        <p:nvSpPr>
          <p:cNvPr id="3" name="Content Placeholder 2"/>
          <p:cNvSpPr>
            <a:spLocks noGrp="1"/>
          </p:cNvSpPr>
          <p:nvPr>
            <p:ph idx="1"/>
          </p:nvPr>
        </p:nvSpPr>
        <p:spPr>
          <a:xfrm>
            <a:off x="321981" y="1246682"/>
            <a:ext cx="8418513" cy="4621212"/>
          </a:xfrm>
        </p:spPr>
        <p:txBody>
          <a:bodyPr/>
          <a:lstStyle/>
          <a:p>
            <a:pPr marL="0" indent="0">
              <a:buNone/>
            </a:pPr>
            <a:r>
              <a:rPr lang="en-US" b="1" dirty="0"/>
              <a:t>What is it?</a:t>
            </a:r>
          </a:p>
          <a:p>
            <a:pPr marL="0" indent="0">
              <a:spcBef>
                <a:spcPts val="600"/>
              </a:spcBef>
              <a:spcAft>
                <a:spcPts val="0"/>
              </a:spcAft>
              <a:buNone/>
            </a:pPr>
            <a:r>
              <a:rPr lang="en-US" dirty="0"/>
              <a:t>Reporting of information to a PSO for the purposes of creating patient safety work product must include authorizing PSO access, pursuant to a contract or equivalent agreement between a provider and a PSO, to specific information in a patient safety evaluation system and authority to process and analyze that information, e.g., comparable to the authority a PSO would have if the information were physically transmitted to the PSO.</a:t>
            </a:r>
          </a:p>
          <a:p>
            <a:pPr marL="0" indent="0">
              <a:spcBef>
                <a:spcPts val="1200"/>
              </a:spcBef>
              <a:spcAft>
                <a:spcPts val="0"/>
              </a:spcAft>
              <a:buNone/>
            </a:pPr>
            <a:r>
              <a:rPr lang="en-US" b="1" dirty="0"/>
              <a:t>Considerations</a:t>
            </a:r>
            <a:r>
              <a:rPr lang="en-US" dirty="0"/>
              <a:t>:</a:t>
            </a:r>
          </a:p>
          <a:p>
            <a:pPr>
              <a:spcBef>
                <a:spcPts val="600"/>
              </a:spcBef>
              <a:buFont typeface="Arial" panose="020B0604020202020204" pitchFamily="34" charset="0"/>
              <a:buChar char="•"/>
            </a:pPr>
            <a:r>
              <a:rPr lang="en-US" dirty="0"/>
              <a:t>How is it maintained by Provider within PSES – cabinet drawers, separate server? </a:t>
            </a:r>
          </a:p>
          <a:p>
            <a:pPr>
              <a:spcBef>
                <a:spcPts val="1200"/>
              </a:spcBef>
              <a:buFont typeface="Arial" panose="020B0604020202020204" pitchFamily="34" charset="0"/>
              <a:buChar char="•"/>
            </a:pPr>
            <a:r>
              <a:rPr lang="en-US" dirty="0"/>
              <a:t>How can the PSO retain the same responsibilities for privacy and security</a:t>
            </a:r>
          </a:p>
          <a:p>
            <a:endParaRPr lang="en-US" sz="2000" dirty="0"/>
          </a:p>
        </p:txBody>
      </p:sp>
    </p:spTree>
    <p:extLst>
      <p:ext uri="{BB962C8B-B14F-4D97-AF65-F5344CB8AC3E}">
        <p14:creationId xmlns:p14="http://schemas.microsoft.com/office/powerpoint/2010/main" val="1667199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991" y="1319645"/>
            <a:ext cx="8385464" cy="4800599"/>
          </a:xfrm>
          <a:prstGeom prst="rect">
            <a:avLst/>
          </a:prstGeom>
        </p:spPr>
        <p:txBody>
          <a:bodyPr>
            <a:noAutofit/>
          </a:bodyPr>
          <a:lstStyle/>
          <a:p>
            <a:r>
              <a:rPr lang="en-US" sz="2000" dirty="0">
                <a:solidFill>
                  <a:prstClr val="black"/>
                </a:solidFill>
                <a:latin typeface="HelveticaNeueLT Std Lt Cn"/>
                <a:cs typeface="HelveticaNeueLT Std Lt Cn"/>
              </a:rPr>
              <a:t>Title © 2018 is published by the American Health Lawyers Association. All rights reserved. No part of this publication may be reproduced in any form except by prior written permission from the publisher. Printed in the United States of America. </a:t>
            </a:r>
            <a:endParaRPr lang="en-US" sz="2000" dirty="0" smtClean="0">
              <a:solidFill>
                <a:prstClr val="black"/>
              </a:solidFill>
              <a:latin typeface="HelveticaNeueLT Std Lt Cn"/>
              <a:cs typeface="HelveticaNeueLT Std Lt Cn"/>
            </a:endParaRPr>
          </a:p>
          <a:p>
            <a:endParaRPr lang="en-US" sz="2000" dirty="0">
              <a:solidFill>
                <a:prstClr val="black"/>
              </a:solidFill>
              <a:latin typeface="HelveticaNeueLT Std Lt Cn"/>
              <a:cs typeface="HelveticaNeueLT Std Lt Cn"/>
            </a:endParaRPr>
          </a:p>
          <a:p>
            <a:r>
              <a:rPr lang="en-US" sz="2000" dirty="0">
                <a:solidFill>
                  <a:prstClr val="black"/>
                </a:solidFill>
                <a:latin typeface="HelveticaNeueLT Std Lt Cn"/>
                <a:cs typeface="HelveticaNeueLT Std Lt Cn"/>
              </a:rPr>
              <a:t>Any views or advice offered in this publication are those of its authors and should not be construed as the position of the American Health Lawyers Association. </a:t>
            </a:r>
            <a:endParaRPr lang="en-US" sz="2000" dirty="0" smtClean="0">
              <a:solidFill>
                <a:prstClr val="black"/>
              </a:solidFill>
              <a:latin typeface="HelveticaNeueLT Std Lt Cn"/>
              <a:cs typeface="HelveticaNeueLT Std Lt Cn"/>
            </a:endParaRPr>
          </a:p>
          <a:p>
            <a:endParaRPr lang="en-US" sz="2000" dirty="0">
              <a:solidFill>
                <a:prstClr val="black"/>
              </a:solidFill>
              <a:latin typeface="HelveticaNeueLT Std Lt Cn"/>
              <a:cs typeface="HelveticaNeueLT Std Lt Cn"/>
            </a:endParaRPr>
          </a:p>
          <a:p>
            <a:r>
              <a:rPr lang="en-US" sz="2000" dirty="0">
                <a:solidFill>
                  <a:prstClr val="black"/>
                </a:solidFill>
                <a:latin typeface="HelveticaNeueLT Std Lt Cn"/>
                <a:cs typeface="HelveticaNeueLT Std Lt Cn"/>
              </a:rPr>
              <a:t>“This publication is designed to provide accurate and authoritative information in regard to the subject matter covered. It is provided with the understanding that the publisher is not engaged in rendering legal or other professional services. If legal advice or other expert assistance is required, the services of a competent professional person should be sought”—from a declaration of the American Bar Association.</a:t>
            </a:r>
            <a:br>
              <a:rPr lang="en-US" sz="2000" dirty="0">
                <a:solidFill>
                  <a:prstClr val="black"/>
                </a:solidFill>
                <a:latin typeface="HelveticaNeueLT Std Lt Cn"/>
                <a:cs typeface="HelveticaNeueLT Std Lt Cn"/>
              </a:rPr>
            </a:br>
            <a:endParaRPr lang="en-US" sz="2000" dirty="0" smtClean="0">
              <a:solidFill>
                <a:prstClr val="black"/>
              </a:solidFill>
              <a:latin typeface="HelveticaNeueLT Std Lt Cn"/>
              <a:cs typeface="HelveticaNeueLT Std Lt Cn"/>
            </a:endParaRPr>
          </a:p>
          <a:p>
            <a:r>
              <a:rPr lang="en-US" dirty="0">
                <a:solidFill>
                  <a:prstClr val="black"/>
                </a:solidFill>
                <a:latin typeface="HelveticaNeueLT Std Lt Cn"/>
                <a:cs typeface="HelveticaNeueLT Std Lt Cn"/>
              </a:rPr>
              <a:t/>
            </a:r>
            <a:br>
              <a:rPr lang="en-US" dirty="0">
                <a:solidFill>
                  <a:prstClr val="black"/>
                </a:solidFill>
                <a:latin typeface="HelveticaNeueLT Std Lt Cn"/>
                <a:cs typeface="HelveticaNeueLT Std Lt Cn"/>
              </a:rPr>
            </a:br>
            <a:endParaRPr lang="en-US" dirty="0"/>
          </a:p>
        </p:txBody>
      </p:sp>
    </p:spTree>
    <p:extLst>
      <p:ext uri="{BB962C8B-B14F-4D97-AF65-F5344CB8AC3E}">
        <p14:creationId xmlns:p14="http://schemas.microsoft.com/office/powerpoint/2010/main" val="1906501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018" y="173301"/>
            <a:ext cx="7315338" cy="679450"/>
          </a:xfrm>
        </p:spPr>
        <p:txBody>
          <a:bodyPr/>
          <a:lstStyle/>
          <a:p>
            <a:r>
              <a:rPr lang="en-US" dirty="0"/>
              <a:t>Functional </a:t>
            </a:r>
            <a:r>
              <a:rPr lang="en-US" dirty="0" smtClean="0"/>
              <a:t>reporting </a:t>
            </a:r>
            <a:r>
              <a:rPr lang="en-US" sz="1600" dirty="0" smtClean="0"/>
              <a:t>(cont’d)</a:t>
            </a:r>
            <a:endParaRPr lang="en-US" dirty="0"/>
          </a:p>
        </p:txBody>
      </p:sp>
      <p:sp>
        <p:nvSpPr>
          <p:cNvPr id="3" name="Content Placeholder 2"/>
          <p:cNvSpPr>
            <a:spLocks noGrp="1"/>
          </p:cNvSpPr>
          <p:nvPr>
            <p:ph idx="1"/>
          </p:nvPr>
        </p:nvSpPr>
        <p:spPr>
          <a:xfrm>
            <a:off x="321981" y="1246682"/>
            <a:ext cx="8418513" cy="4621212"/>
          </a:xfrm>
        </p:spPr>
        <p:txBody>
          <a:bodyPr/>
          <a:lstStyle/>
          <a:p>
            <a:r>
              <a:rPr lang="en-US" sz="2000" dirty="0" smtClean="0"/>
              <a:t>A Functional </a:t>
            </a:r>
            <a:r>
              <a:rPr lang="en-US" sz="2000" dirty="0"/>
              <a:t>Reporting agreement with PSO is necessary that describes how PSO will access to the data and utilize the data to identify quality, patient safety and healthcare outcome improvements</a:t>
            </a:r>
          </a:p>
          <a:p>
            <a:pPr>
              <a:spcBef>
                <a:spcPts val="1200"/>
              </a:spcBef>
            </a:pPr>
            <a:r>
              <a:rPr lang="en-US" sz="2000" dirty="0" smtClean="0"/>
              <a:t>Must decide how and when functional reporting has taken place and must document same</a:t>
            </a:r>
            <a:endParaRPr lang="en-US" sz="2000" dirty="0"/>
          </a:p>
        </p:txBody>
      </p:sp>
      <p:sp>
        <p:nvSpPr>
          <p:cNvPr id="5" name="TextBox 4"/>
          <p:cNvSpPr txBox="1"/>
          <p:nvPr/>
        </p:nvSpPr>
        <p:spPr bwMode="auto">
          <a:xfrm>
            <a:off x="684922" y="4419026"/>
            <a:ext cx="7375857" cy="375487"/>
          </a:xfrm>
          <a:prstGeom prst="rect">
            <a:avLst/>
          </a:prstGeom>
          <a:solidFill>
            <a:schemeClr val="bg1">
              <a:lumMod val="50000"/>
            </a:schemeClr>
          </a:solid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ctr"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2200" b="0" i="0" u="none" strike="noStrike" kern="0" cap="none" spc="0" normalizeH="0" baseline="0" noProof="0" dirty="0" smtClean="0">
                <a:ln>
                  <a:noFill/>
                </a:ln>
                <a:solidFill>
                  <a:srgbClr val="FFFFFF"/>
                </a:solidFill>
                <a:effectLst/>
                <a:uLnTx/>
                <a:uFillTx/>
                <a:latin typeface="Calibri" pitchFamily="34" charset="0"/>
                <a:ea typeface="+mn-ea"/>
                <a:cs typeface="+mn-cs"/>
              </a:rPr>
              <a:t>If PSWP Is Functionally</a:t>
            </a:r>
            <a:r>
              <a:rPr kumimoji="0" lang="en-US" sz="2200" b="0" i="0" u="none" strike="noStrike" kern="0" cap="none" spc="0" normalizeH="0" noProof="0" dirty="0" smtClean="0">
                <a:ln>
                  <a:noFill/>
                </a:ln>
                <a:solidFill>
                  <a:srgbClr val="FFFFFF"/>
                </a:solidFill>
                <a:effectLst/>
                <a:uLnTx/>
                <a:uFillTx/>
                <a:latin typeface="Calibri" pitchFamily="34" charset="0"/>
                <a:ea typeface="+mn-ea"/>
                <a:cs typeface="+mn-cs"/>
              </a:rPr>
              <a:t> Reported, PSO Must Have Access</a:t>
            </a:r>
            <a:endParaRPr kumimoji="0" lang="en-US" sz="2200" b="0" i="0" u="none" strike="noStrike" kern="0" cap="none" spc="0" normalizeH="0" baseline="0" noProof="0" dirty="0" smtClean="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542912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349" y="309817"/>
            <a:ext cx="7339788" cy="679450"/>
          </a:xfrm>
        </p:spPr>
        <p:txBody>
          <a:bodyPr/>
          <a:lstStyle/>
          <a:p>
            <a:r>
              <a:rPr lang="en-US" dirty="0"/>
              <a:t>Deliberations or Analysis</a:t>
            </a:r>
          </a:p>
        </p:txBody>
      </p:sp>
      <p:sp>
        <p:nvSpPr>
          <p:cNvPr id="3" name="TextBox 2"/>
          <p:cNvSpPr txBox="1"/>
          <p:nvPr/>
        </p:nvSpPr>
        <p:spPr>
          <a:xfrm>
            <a:off x="255966" y="1217866"/>
            <a:ext cx="8042564" cy="4455570"/>
          </a:xfrm>
          <a:prstGeom prst="rect">
            <a:avLst/>
          </a:prstGeom>
          <a:noFill/>
        </p:spPr>
        <p:txBody>
          <a:bodyPr wrap="square" rtlCol="0">
            <a:noAutofit/>
          </a:bodyPr>
          <a:lstStyle/>
          <a:p>
            <a:r>
              <a:rPr lang="en-US" sz="2000" b="1" dirty="0" smtClean="0">
                <a:latin typeface="HelveticaNeueLT Std Cn"/>
              </a:rPr>
              <a:t>What is It?</a:t>
            </a:r>
          </a:p>
          <a:p>
            <a:pPr>
              <a:spcBef>
                <a:spcPts val="600"/>
              </a:spcBef>
            </a:pPr>
            <a:r>
              <a:rPr lang="en-US" sz="2000" dirty="0" smtClean="0">
                <a:latin typeface="HelveticaNeueLT Std Cn"/>
              </a:rPr>
              <a:t>Deliberations or analysis is a separate method of creating PSWP.  It is not defined in the Patient Safety Act but would include the oral discussions and communications, analysis, reports, reviews and other forms of work product relating to patient safety activities performed and collected within a provider's or PSO's PSES.</a:t>
            </a:r>
          </a:p>
          <a:p>
            <a:pPr marL="342900" indent="-342900">
              <a:spcBef>
                <a:spcPts val="1200"/>
              </a:spcBef>
              <a:buFont typeface="Wingdings" panose="05000000000000000000" pitchFamily="2" charset="2"/>
              <a:buChar char="§"/>
            </a:pPr>
            <a:r>
              <a:rPr lang="en-US" sz="2000" dirty="0" smtClean="0">
                <a:latin typeface="HelveticaNeueLT Std Cn"/>
              </a:rPr>
              <a:t>Information that is being treated as D or A should be specifically identified in the PSES</a:t>
            </a:r>
          </a:p>
          <a:p>
            <a:pPr marL="342900" indent="-342900">
              <a:spcBef>
                <a:spcPts val="1200"/>
              </a:spcBef>
              <a:buFont typeface="Wingdings" panose="05000000000000000000" pitchFamily="2" charset="2"/>
              <a:buChar char="§"/>
            </a:pPr>
            <a:r>
              <a:rPr lang="en-US" sz="2000" dirty="0" smtClean="0">
                <a:latin typeface="HelveticaNeueLT Std Cn"/>
              </a:rPr>
              <a:t>D or A does not need to be reported to a PSO – it immediately becomes PSWP</a:t>
            </a:r>
          </a:p>
          <a:p>
            <a:pPr marL="342900" indent="-342900">
              <a:spcBef>
                <a:spcPts val="1200"/>
              </a:spcBef>
              <a:buFont typeface="Wingdings" panose="05000000000000000000" pitchFamily="2" charset="2"/>
              <a:buChar char="§"/>
            </a:pPr>
            <a:r>
              <a:rPr lang="en-US" sz="2000" dirty="0" smtClean="0">
                <a:latin typeface="HelveticaNeueLT Std Cn"/>
              </a:rPr>
              <a:t>However, D or A </a:t>
            </a:r>
            <a:r>
              <a:rPr lang="en-US" sz="2000" u="sng" dirty="0" smtClean="0">
                <a:latin typeface="HelveticaNeueLT Std Cn"/>
              </a:rPr>
              <a:t>cannot</a:t>
            </a:r>
            <a:r>
              <a:rPr lang="en-US" sz="2000" dirty="0" smtClean="0">
                <a:latin typeface="HelveticaNeueLT Std Cn"/>
              </a:rPr>
              <a:t> be dropped out of the PSES and used for external purposes</a:t>
            </a:r>
          </a:p>
          <a:p>
            <a:endParaRPr lang="en-US" sz="2000" dirty="0">
              <a:latin typeface="HelveticaNeueLT Std Cn"/>
            </a:endParaRPr>
          </a:p>
        </p:txBody>
      </p:sp>
    </p:spTree>
    <p:extLst>
      <p:ext uri="{BB962C8B-B14F-4D97-AF65-F5344CB8AC3E}">
        <p14:creationId xmlns:p14="http://schemas.microsoft.com/office/powerpoint/2010/main" val="3512624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280909"/>
            <a:ext cx="8572500" cy="4192627"/>
          </a:xfrm>
          <a:prstGeom prst="rect">
            <a:avLst/>
          </a:prstGeom>
        </p:spPr>
        <p:txBody>
          <a:bodyPr>
            <a:normAutofit/>
          </a:bodyPr>
          <a:lstStyle/>
          <a:p>
            <a:pPr lvl="1" fontAlgn="b">
              <a:buNone/>
            </a:pPr>
            <a:endParaRPr lang="en-US" dirty="0" smtClean="0"/>
          </a:p>
          <a:p>
            <a:endParaRPr lang="en-US" dirty="0" smtClean="0"/>
          </a:p>
          <a:p>
            <a:endParaRPr lang="en-US" dirty="0" smtClean="0"/>
          </a:p>
        </p:txBody>
      </p:sp>
      <p:sp>
        <p:nvSpPr>
          <p:cNvPr id="10" name="Text Placeholder 4"/>
          <p:cNvSpPr>
            <a:spLocks noGrp="1"/>
          </p:cNvSpPr>
          <p:nvPr>
            <p:ph type="body" sz="quarter" idx="4294967295"/>
          </p:nvPr>
        </p:nvSpPr>
        <p:spPr>
          <a:xfrm>
            <a:off x="321431" y="1343149"/>
            <a:ext cx="8158091" cy="4195206"/>
          </a:xfrm>
          <a:prstGeom prst="rect">
            <a:avLst/>
          </a:prstGeom>
        </p:spPr>
        <p:txBody>
          <a:bodyPr wrap="square">
            <a:noAutofit/>
          </a:bodyPr>
          <a:lstStyle/>
          <a:p>
            <a:pPr>
              <a:buFont typeface="Wingdings" panose="05000000000000000000" pitchFamily="2" charset="2"/>
              <a:buChar char="§"/>
            </a:pPr>
            <a:r>
              <a:rPr lang="en-US" sz="2000" dirty="0" smtClean="0">
                <a:latin typeface="HelveticaNeueLT Std Cn"/>
              </a:rPr>
              <a:t>The Final Rule </a:t>
            </a:r>
            <a:r>
              <a:rPr lang="en-US" sz="2000" dirty="0">
                <a:latin typeface="HelveticaNeueLT Std Cn"/>
              </a:rPr>
              <a:t>provides a limited opportunity for a provider to remove </a:t>
            </a:r>
            <a:r>
              <a:rPr lang="en-US" sz="2000" dirty="0" smtClean="0">
                <a:latin typeface="HelveticaNeueLT Std Cn"/>
              </a:rPr>
              <a:t>PSWP protections </a:t>
            </a:r>
            <a:r>
              <a:rPr lang="en-US" sz="2000" dirty="0">
                <a:latin typeface="HelveticaNeueLT Std Cn"/>
              </a:rPr>
              <a:t>from information that the provider entered into its </a:t>
            </a:r>
            <a:r>
              <a:rPr lang="en-US" sz="2000" dirty="0" smtClean="0">
                <a:latin typeface="HelveticaNeueLT Std Cn"/>
              </a:rPr>
              <a:t>PSES </a:t>
            </a:r>
            <a:r>
              <a:rPr lang="en-US" sz="2000" dirty="0">
                <a:latin typeface="HelveticaNeueLT Std Cn"/>
              </a:rPr>
              <a:t>for reporting to a PSO. </a:t>
            </a:r>
            <a:endParaRPr lang="en-US" sz="2000" dirty="0" smtClean="0">
              <a:latin typeface="HelveticaNeueLT Std Cn"/>
            </a:endParaRPr>
          </a:p>
          <a:p>
            <a:pPr>
              <a:spcBef>
                <a:spcPts val="1200"/>
              </a:spcBef>
              <a:buFont typeface="Wingdings" panose="05000000000000000000" pitchFamily="2" charset="2"/>
              <a:buChar char="§"/>
            </a:pPr>
            <a:r>
              <a:rPr lang="en-US" sz="2000" dirty="0" smtClean="0">
                <a:latin typeface="HelveticaNeueLT Std Cn"/>
              </a:rPr>
              <a:t>The </a:t>
            </a:r>
            <a:r>
              <a:rPr lang="en-US" sz="2000" dirty="0">
                <a:latin typeface="HelveticaNeueLT Std Cn"/>
              </a:rPr>
              <a:t>drop-out provision can be used for any reason, provided the information that the provider had placed in its PSES has not been reported to a PSO </a:t>
            </a:r>
            <a:r>
              <a:rPr lang="en-US" sz="2000" dirty="0" smtClean="0">
                <a:latin typeface="HelveticaNeueLT Std Cn"/>
              </a:rPr>
              <a:t>or is not being treated as D or A and </a:t>
            </a:r>
            <a:r>
              <a:rPr lang="en-US" sz="2000" dirty="0">
                <a:latin typeface="HelveticaNeueLT Std Cn"/>
              </a:rPr>
              <a:t>the provider documents the action </a:t>
            </a:r>
            <a:r>
              <a:rPr lang="en-US" sz="2000" dirty="0" smtClean="0">
                <a:latin typeface="HelveticaNeueLT Std Cn"/>
              </a:rPr>
              <a:t>to drop out and </a:t>
            </a:r>
            <a:r>
              <a:rPr lang="en-US" sz="2000" dirty="0">
                <a:latin typeface="HelveticaNeueLT Std Cn"/>
              </a:rPr>
              <a:t>its date. </a:t>
            </a:r>
            <a:endParaRPr lang="en-US" sz="2000" dirty="0" smtClean="0">
              <a:latin typeface="HelveticaNeueLT Std Cn"/>
            </a:endParaRPr>
          </a:p>
          <a:p>
            <a:pPr>
              <a:spcBef>
                <a:spcPts val="1200"/>
              </a:spcBef>
              <a:buFont typeface="Wingdings" panose="05000000000000000000" pitchFamily="2" charset="2"/>
              <a:buChar char="§"/>
            </a:pPr>
            <a:r>
              <a:rPr lang="en-US" sz="2000" dirty="0" smtClean="0">
                <a:latin typeface="HelveticaNeueLT Std Cn"/>
              </a:rPr>
              <a:t>Upon </a:t>
            </a:r>
            <a:r>
              <a:rPr lang="en-US" sz="2000" dirty="0">
                <a:latin typeface="HelveticaNeueLT Std Cn"/>
              </a:rPr>
              <a:t>removal, the information is no longer </a:t>
            </a:r>
            <a:r>
              <a:rPr lang="en-US" sz="2000" dirty="0" smtClean="0">
                <a:latin typeface="HelveticaNeueLT Std Cn"/>
              </a:rPr>
              <a:t>PSWP but could be privileged under state law. The </a:t>
            </a:r>
            <a:r>
              <a:rPr lang="en-US" sz="2000" dirty="0">
                <a:latin typeface="HelveticaNeueLT Std Cn"/>
              </a:rPr>
              <a:t>drop-out provision cannot be used if the information has been reported to a </a:t>
            </a:r>
            <a:r>
              <a:rPr lang="en-US" sz="2000" dirty="0" smtClean="0">
                <a:latin typeface="HelveticaNeueLT Std Cn"/>
              </a:rPr>
              <a:t>PSO.</a:t>
            </a:r>
            <a:endParaRPr lang="en-US" sz="2000" dirty="0">
              <a:latin typeface="HelveticaNeueLT Std Cn"/>
            </a:endParaRPr>
          </a:p>
        </p:txBody>
      </p:sp>
      <p:sp>
        <p:nvSpPr>
          <p:cNvPr id="9" name="Title 2"/>
          <p:cNvSpPr txBox="1">
            <a:spLocks/>
          </p:cNvSpPr>
          <p:nvPr/>
        </p:nvSpPr>
        <p:spPr bwMode="auto">
          <a:xfrm>
            <a:off x="1599512" y="374072"/>
            <a:ext cx="7825731" cy="459922"/>
          </a:xfrm>
          <a:prstGeom prst="rect">
            <a:avLst/>
          </a:prstGeom>
          <a:noFill/>
          <a:ln w="9525">
            <a:noFill/>
            <a:miter lim="800000"/>
            <a:headEnd/>
            <a:tailEnd/>
          </a:ln>
        </p:spPr>
        <p:txBody>
          <a:bodyPr vert="horz" wrap="square" lIns="45720" tIns="45720" rIns="45720" bIns="0" numCol="1" anchor="b" anchorCtr="0" compatLnSpc="1">
            <a:prstTxWarp prst="textNoShape">
              <a:avLst/>
            </a:prstTxWarp>
          </a:bodyPr>
          <a:lstStyle>
            <a:lvl1pPr algn="l" rtl="0" eaLnBrk="0" fontAlgn="base" hangingPunct="0">
              <a:lnSpc>
                <a:spcPct val="90000"/>
              </a:lnSpc>
              <a:spcBef>
                <a:spcPct val="0"/>
              </a:spcBef>
              <a:spcAft>
                <a:spcPct val="0"/>
              </a:spcAft>
              <a:defRPr lang="en-US" sz="2400" b="1">
                <a:solidFill>
                  <a:schemeClr val="tx2"/>
                </a:solidFill>
                <a:latin typeface="+mj-lt"/>
                <a:ea typeface="+mj-ea"/>
                <a:cs typeface="Arial" pitchFamily="34" charset="0"/>
              </a:defRPr>
            </a:lvl1pPr>
            <a:lvl2pPr algn="l" rtl="0" eaLnBrk="0" fontAlgn="base" hangingPunct="0">
              <a:lnSpc>
                <a:spcPct val="90000"/>
              </a:lnSpc>
              <a:spcBef>
                <a:spcPct val="0"/>
              </a:spcBef>
              <a:spcAft>
                <a:spcPct val="0"/>
              </a:spcAft>
              <a:defRPr sz="2400" b="1">
                <a:solidFill>
                  <a:schemeClr val="tx2"/>
                </a:solidFill>
                <a:latin typeface="Arial" charset="0"/>
                <a:cs typeface="Arial" charset="0"/>
              </a:defRPr>
            </a:lvl2pPr>
            <a:lvl3pPr algn="l" rtl="0" eaLnBrk="0" fontAlgn="base" hangingPunct="0">
              <a:lnSpc>
                <a:spcPct val="90000"/>
              </a:lnSpc>
              <a:spcBef>
                <a:spcPct val="0"/>
              </a:spcBef>
              <a:spcAft>
                <a:spcPct val="0"/>
              </a:spcAft>
              <a:defRPr sz="2400" b="1">
                <a:solidFill>
                  <a:schemeClr val="tx2"/>
                </a:solidFill>
                <a:latin typeface="Arial" charset="0"/>
                <a:cs typeface="Arial" charset="0"/>
              </a:defRPr>
            </a:lvl3pPr>
            <a:lvl4pPr algn="l" rtl="0" eaLnBrk="0" fontAlgn="base" hangingPunct="0">
              <a:lnSpc>
                <a:spcPct val="90000"/>
              </a:lnSpc>
              <a:spcBef>
                <a:spcPct val="0"/>
              </a:spcBef>
              <a:spcAft>
                <a:spcPct val="0"/>
              </a:spcAft>
              <a:defRPr sz="2400" b="1">
                <a:solidFill>
                  <a:schemeClr val="tx2"/>
                </a:solidFill>
                <a:latin typeface="Arial" charset="0"/>
                <a:cs typeface="Arial" charset="0"/>
              </a:defRPr>
            </a:lvl4pPr>
            <a:lvl5pPr algn="l" rtl="0" eaLnBrk="0" fontAlgn="base" hangingPunct="0">
              <a:lnSpc>
                <a:spcPct val="90000"/>
              </a:lnSpc>
              <a:spcBef>
                <a:spcPct val="0"/>
              </a:spcBef>
              <a:spcAft>
                <a:spcPct val="0"/>
              </a:spcAft>
              <a:defRPr sz="2400" b="1">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a:lstStyle>
          <a:p>
            <a:r>
              <a:rPr lang="en-US" sz="2800" dirty="0">
                <a:solidFill>
                  <a:schemeClr val="tx1"/>
                </a:solidFill>
                <a:latin typeface="HelveticaNeueLT Std Hvy Cn"/>
              </a:rPr>
              <a:t>Drop-Out Provision</a:t>
            </a:r>
          </a:p>
        </p:txBody>
      </p:sp>
    </p:spTree>
    <p:extLst>
      <p:ext uri="{BB962C8B-B14F-4D97-AF65-F5344CB8AC3E}">
        <p14:creationId xmlns:p14="http://schemas.microsoft.com/office/powerpoint/2010/main" val="838243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4812" y="310752"/>
            <a:ext cx="7205634" cy="579365"/>
          </a:xfrm>
        </p:spPr>
        <p:txBody>
          <a:bodyPr/>
          <a:lstStyle/>
          <a:p>
            <a:pPr algn="l"/>
            <a:r>
              <a:rPr lang="en-US" sz="2800" b="1" dirty="0">
                <a:latin typeface="HelveticaNeueLT Std Hvy Cn"/>
              </a:rPr>
              <a:t>PSWP is </a:t>
            </a:r>
            <a:r>
              <a:rPr lang="en-US" sz="2800" b="1" dirty="0" smtClean="0">
                <a:latin typeface="HelveticaNeueLT Std Hvy Cn"/>
              </a:rPr>
              <a:t>Privileged </a:t>
            </a:r>
            <a:r>
              <a:rPr lang="en-US" sz="3200" dirty="0" smtClean="0"/>
              <a:t>:</a:t>
            </a:r>
            <a:endParaRPr lang="en-US" dirty="0"/>
          </a:p>
        </p:txBody>
      </p:sp>
      <p:sp>
        <p:nvSpPr>
          <p:cNvPr id="5" name="Text Placeholder 4"/>
          <p:cNvSpPr>
            <a:spLocks noGrp="1"/>
          </p:cNvSpPr>
          <p:nvPr>
            <p:ph type="body" idx="1"/>
          </p:nvPr>
        </p:nvSpPr>
        <p:spPr>
          <a:xfrm>
            <a:off x="531812" y="1220444"/>
            <a:ext cx="4040188" cy="494614"/>
          </a:xfrm>
          <a:prstGeom prst="rect">
            <a:avLst/>
          </a:prstGeom>
        </p:spPr>
        <p:txBody>
          <a:bodyPr/>
          <a:lstStyle/>
          <a:p>
            <a:r>
              <a:rPr lang="en-US" b="1" dirty="0" smtClean="0"/>
              <a:t>Not Subject to:</a:t>
            </a:r>
            <a:endParaRPr lang="en-US" b="1" dirty="0"/>
          </a:p>
        </p:txBody>
      </p:sp>
      <p:sp>
        <p:nvSpPr>
          <p:cNvPr id="6" name="Content Placeholder 5"/>
          <p:cNvSpPr>
            <a:spLocks noGrp="1"/>
          </p:cNvSpPr>
          <p:nvPr>
            <p:ph sz="half" idx="2"/>
          </p:nvPr>
        </p:nvSpPr>
        <p:spPr>
          <a:xfrm>
            <a:off x="531812" y="1977013"/>
            <a:ext cx="4040188" cy="3247737"/>
          </a:xfrm>
          <a:prstGeom prst="rect">
            <a:avLst/>
          </a:prstGeom>
        </p:spPr>
        <p:txBody>
          <a:bodyPr/>
          <a:lstStyle/>
          <a:p>
            <a:pPr lvl="1">
              <a:buClrTx/>
            </a:pPr>
            <a:r>
              <a:rPr lang="en-US" sz="2000" dirty="0" smtClean="0"/>
              <a:t>subpoenas </a:t>
            </a:r>
            <a:r>
              <a:rPr lang="en-US" sz="2000" dirty="0"/>
              <a:t>or </a:t>
            </a:r>
            <a:r>
              <a:rPr lang="en-US" sz="2000" dirty="0" smtClean="0"/>
              <a:t>court order</a:t>
            </a:r>
            <a:endParaRPr lang="en-US" sz="2000" dirty="0"/>
          </a:p>
          <a:p>
            <a:pPr lvl="1">
              <a:buClrTx/>
            </a:pPr>
            <a:r>
              <a:rPr lang="en-US" sz="2000" dirty="0" smtClean="0"/>
              <a:t>discovery</a:t>
            </a:r>
            <a:endParaRPr lang="en-US" sz="2000" dirty="0"/>
          </a:p>
          <a:p>
            <a:pPr lvl="1">
              <a:buClrTx/>
            </a:pPr>
            <a:r>
              <a:rPr lang="en-US" sz="2000" dirty="0" smtClean="0"/>
              <a:t>FOIA </a:t>
            </a:r>
            <a:r>
              <a:rPr lang="en-US" sz="2000" dirty="0"/>
              <a:t>or other similar </a:t>
            </a:r>
            <a:r>
              <a:rPr lang="en-US" sz="2000" dirty="0" smtClean="0"/>
              <a:t>law</a:t>
            </a:r>
          </a:p>
          <a:p>
            <a:pPr lvl="1">
              <a:buClrTx/>
            </a:pPr>
            <a:r>
              <a:rPr lang="en-US" sz="2000" dirty="0" smtClean="0"/>
              <a:t>requests from accrediting bodies or CMS</a:t>
            </a:r>
            <a:endParaRPr lang="en-US" sz="2000" dirty="0"/>
          </a:p>
          <a:p>
            <a:endParaRPr lang="en-US" dirty="0"/>
          </a:p>
        </p:txBody>
      </p:sp>
      <p:sp>
        <p:nvSpPr>
          <p:cNvPr id="7" name="Text Placeholder 6"/>
          <p:cNvSpPr>
            <a:spLocks noGrp="1"/>
          </p:cNvSpPr>
          <p:nvPr>
            <p:ph type="body" sz="quarter" idx="3"/>
          </p:nvPr>
        </p:nvSpPr>
        <p:spPr>
          <a:xfrm>
            <a:off x="4571999" y="1215248"/>
            <a:ext cx="4041775" cy="505005"/>
          </a:xfrm>
          <a:prstGeom prst="rect">
            <a:avLst/>
          </a:prstGeom>
        </p:spPr>
        <p:txBody>
          <a:bodyPr/>
          <a:lstStyle/>
          <a:p>
            <a:r>
              <a:rPr lang="en-US" b="1" dirty="0" smtClean="0"/>
              <a:t>Not Admissible in:</a:t>
            </a:r>
            <a:endParaRPr lang="en-US" b="1" dirty="0"/>
          </a:p>
        </p:txBody>
      </p:sp>
      <p:sp>
        <p:nvSpPr>
          <p:cNvPr id="8" name="Content Placeholder 7"/>
          <p:cNvSpPr>
            <a:spLocks noGrp="1"/>
          </p:cNvSpPr>
          <p:nvPr>
            <p:ph sz="quarter" idx="4"/>
          </p:nvPr>
        </p:nvSpPr>
        <p:spPr>
          <a:xfrm>
            <a:off x="4571999" y="1883495"/>
            <a:ext cx="4041775" cy="3951288"/>
          </a:xfrm>
          <a:prstGeom prst="rect">
            <a:avLst/>
          </a:prstGeom>
        </p:spPr>
        <p:txBody>
          <a:bodyPr/>
          <a:lstStyle/>
          <a:p>
            <a:pPr lvl="1">
              <a:buClrTx/>
            </a:pPr>
            <a:r>
              <a:rPr lang="en-US" sz="2000" dirty="0" smtClean="0"/>
              <a:t>any state, federal or other legal proceeding</a:t>
            </a:r>
            <a:endParaRPr lang="en-US" sz="2000" dirty="0"/>
          </a:p>
          <a:p>
            <a:pPr lvl="1">
              <a:buClrTx/>
            </a:pPr>
            <a:r>
              <a:rPr lang="en-US" sz="2000" dirty="0" smtClean="0"/>
              <a:t>state licensure proceedings</a:t>
            </a:r>
          </a:p>
          <a:p>
            <a:pPr lvl="1">
              <a:buClrTx/>
            </a:pPr>
            <a:r>
              <a:rPr lang="en-US" sz="2000" dirty="0" smtClean="0"/>
              <a:t>hospital peer review disciplinary proceedings</a:t>
            </a:r>
            <a:endParaRPr lang="en-US" sz="2000" dirty="0"/>
          </a:p>
          <a:p>
            <a:endParaRPr lang="en-US" sz="2000" dirty="0"/>
          </a:p>
        </p:txBody>
      </p:sp>
    </p:spTree>
    <p:extLst>
      <p:ext uri="{BB962C8B-B14F-4D97-AF65-F5344CB8AC3E}">
        <p14:creationId xmlns:p14="http://schemas.microsoft.com/office/powerpoint/2010/main" val="4089320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644" y="156628"/>
            <a:ext cx="7250930" cy="1243233"/>
          </a:xfrm>
        </p:spPr>
        <p:txBody>
          <a:bodyPr>
            <a:noAutofit/>
          </a:bodyPr>
          <a:lstStyle/>
          <a:p>
            <a:r>
              <a:rPr lang="en-US" sz="2500" b="1" dirty="0" smtClean="0"/>
              <a:t>Patient Safety Act Privilege and </a:t>
            </a:r>
            <a:br>
              <a:rPr lang="en-US" sz="2500" b="1" dirty="0" smtClean="0"/>
            </a:br>
            <a:r>
              <a:rPr lang="en-US" sz="2500" b="1" dirty="0" smtClean="0"/>
              <a:t>Confidentiality Prevail Over State Law Protections</a:t>
            </a:r>
            <a:endParaRPr lang="en-US" sz="2500" b="1" dirty="0"/>
          </a:p>
        </p:txBody>
      </p:sp>
      <p:pic>
        <p:nvPicPr>
          <p:cNvPr id="1036" name="Picture 12" descr="http://www.clker.com/cliparts/f/b/2/f/1238968076936815408scott_kirkwood_scales.svg.med.png">
            <a:hlinkClick r:id="rId3" tooltip="Download as SVG 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575414" y="4626796"/>
            <a:ext cx="3216434" cy="13498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6720" y="1694832"/>
            <a:ext cx="2892834" cy="369332"/>
          </a:xfrm>
          <a:prstGeom prst="rect">
            <a:avLst/>
          </a:prstGeom>
          <a:noFill/>
        </p:spPr>
        <p:txBody>
          <a:bodyPr wrap="square" rtlCol="0">
            <a:spAutoFit/>
          </a:bodyPr>
          <a:lstStyle/>
          <a:p>
            <a:r>
              <a:rPr lang="en-US" b="1" dirty="0" smtClean="0">
                <a:latin typeface="+mn-lt"/>
              </a:rPr>
              <a:t>State Peer Review</a:t>
            </a:r>
            <a:endParaRPr lang="en-US" b="1" dirty="0">
              <a:latin typeface="+mn-lt"/>
            </a:endParaRPr>
          </a:p>
        </p:txBody>
      </p:sp>
      <p:sp>
        <p:nvSpPr>
          <p:cNvPr id="19" name="TextBox 18"/>
          <p:cNvSpPr txBox="1"/>
          <p:nvPr/>
        </p:nvSpPr>
        <p:spPr>
          <a:xfrm>
            <a:off x="5118891" y="1673565"/>
            <a:ext cx="3053039" cy="369332"/>
          </a:xfrm>
          <a:prstGeom prst="rect">
            <a:avLst/>
          </a:prstGeom>
          <a:noFill/>
        </p:spPr>
        <p:txBody>
          <a:bodyPr wrap="square" rtlCol="0">
            <a:spAutoFit/>
          </a:bodyPr>
          <a:lstStyle/>
          <a:p>
            <a:r>
              <a:rPr lang="en-US" b="1" dirty="0" smtClean="0">
                <a:latin typeface="+mj-lt"/>
              </a:rPr>
              <a:t>Patient Safety Act</a:t>
            </a:r>
            <a:endParaRPr lang="en-US" b="1" dirty="0">
              <a:latin typeface="+mj-lt"/>
            </a:endParaRPr>
          </a:p>
        </p:txBody>
      </p:sp>
      <p:sp>
        <p:nvSpPr>
          <p:cNvPr id="8" name="TextBox 7"/>
          <p:cNvSpPr txBox="1"/>
          <p:nvPr/>
        </p:nvSpPr>
        <p:spPr>
          <a:xfrm>
            <a:off x="1413544" y="6051056"/>
            <a:ext cx="6114314" cy="400110"/>
          </a:xfrm>
          <a:prstGeom prst="rect">
            <a:avLst/>
          </a:prstGeom>
          <a:noFill/>
        </p:spPr>
        <p:txBody>
          <a:bodyPr wrap="square" rtlCol="0">
            <a:spAutoFit/>
          </a:bodyPr>
          <a:lstStyle/>
          <a:p>
            <a:r>
              <a:rPr lang="en-US" sz="1000" i="1" dirty="0" smtClean="0"/>
              <a:t>Working with a PSO must be implemented in a way that facilitates a Just Learning Environment while taking advantage of privilege and confidentiality protections.</a:t>
            </a:r>
            <a:endParaRPr lang="en-US" sz="1000" i="1" dirty="0"/>
          </a:p>
        </p:txBody>
      </p:sp>
      <p:sp>
        <p:nvSpPr>
          <p:cNvPr id="3" name="TextBox 2"/>
          <p:cNvSpPr txBox="1"/>
          <p:nvPr/>
        </p:nvSpPr>
        <p:spPr>
          <a:xfrm>
            <a:off x="314131" y="1443743"/>
            <a:ext cx="8915400" cy="246221"/>
          </a:xfrm>
          <a:prstGeom prst="rect">
            <a:avLst/>
          </a:prstGeom>
          <a:noFill/>
        </p:spPr>
        <p:txBody>
          <a:bodyPr wrap="square" rtlCol="0">
            <a:spAutoFit/>
          </a:bodyPr>
          <a:lstStyle/>
          <a:p>
            <a:r>
              <a:rPr lang="en-US" sz="1000" b="1" i="1" dirty="0" smtClean="0"/>
              <a:t>The privileged and confidentiality protections and restriction of disciplinary activity supports development of a Just Learning  Culture </a:t>
            </a:r>
            <a:endParaRPr lang="en-US" sz="1000" b="1" i="1" dirty="0"/>
          </a:p>
        </p:txBody>
      </p:sp>
      <p:sp>
        <p:nvSpPr>
          <p:cNvPr id="4" name="TextBox 3"/>
          <p:cNvSpPr txBox="1"/>
          <p:nvPr/>
        </p:nvSpPr>
        <p:spPr>
          <a:xfrm>
            <a:off x="314131" y="2092699"/>
            <a:ext cx="3522820" cy="2308324"/>
          </a:xfrm>
          <a:prstGeom prst="rect">
            <a:avLst/>
          </a:prstGeom>
          <a:solidFill>
            <a:srgbClr val="002A7E"/>
          </a:solidFill>
        </p:spPr>
        <p:txBody>
          <a:bodyPr wrap="square" rtlCol="0">
            <a:spAutoFit/>
          </a:bodyPr>
          <a:lstStyle/>
          <a:p>
            <a:pPr marL="285750" indent="-285750">
              <a:buFont typeface="Arial" panose="020B0604020202020204" pitchFamily="34" charset="0"/>
              <a:buChar char="•"/>
            </a:pPr>
            <a:r>
              <a:rPr lang="en-US" sz="1600" b="1" dirty="0" smtClean="0">
                <a:solidFill>
                  <a:srgbClr val="FFFFFF"/>
                </a:solidFill>
                <a:latin typeface="+mj-lt"/>
              </a:rPr>
              <a:t>Limited </a:t>
            </a:r>
            <a:r>
              <a:rPr lang="en-US" sz="1600" b="1" dirty="0">
                <a:solidFill>
                  <a:srgbClr val="FFFFFF"/>
                </a:solidFill>
                <a:latin typeface="+mj-lt"/>
              </a:rPr>
              <a:t>in </a:t>
            </a:r>
            <a:r>
              <a:rPr lang="en-US" sz="1600" b="1" dirty="0" smtClean="0">
                <a:solidFill>
                  <a:srgbClr val="FFFFFF"/>
                </a:solidFill>
                <a:latin typeface="+mj-lt"/>
              </a:rPr>
              <a:t>scope of covered activities and in scope of covered entities</a:t>
            </a:r>
            <a:endParaRPr lang="en-US" sz="1600" b="1" dirty="0">
              <a:solidFill>
                <a:srgbClr val="FFFFFF"/>
              </a:solidFill>
              <a:latin typeface="+mj-lt"/>
            </a:endParaRPr>
          </a:p>
          <a:p>
            <a:pPr marL="285750" indent="-285750">
              <a:buFont typeface="Arial" panose="020B0604020202020204" pitchFamily="34" charset="0"/>
              <a:buChar char="•"/>
            </a:pPr>
            <a:r>
              <a:rPr lang="en-US" sz="1600" b="1" dirty="0" smtClean="0">
                <a:solidFill>
                  <a:srgbClr val="FFFFFF"/>
                </a:solidFill>
                <a:latin typeface="+mj-lt"/>
              </a:rPr>
              <a:t>State law protections do not apply in federal claims</a:t>
            </a:r>
          </a:p>
          <a:p>
            <a:pPr marL="285750" indent="-285750">
              <a:buFont typeface="Arial" panose="020B0604020202020204" pitchFamily="34" charset="0"/>
              <a:buChar char="•"/>
            </a:pPr>
            <a:r>
              <a:rPr lang="en-US" sz="1600" b="1" dirty="0" smtClean="0">
                <a:solidFill>
                  <a:srgbClr val="FFFFFF"/>
                </a:solidFill>
                <a:latin typeface="+mj-lt"/>
              </a:rPr>
              <a:t>State laws usually do not protect information when shared </a:t>
            </a:r>
            <a:r>
              <a:rPr lang="en-US" sz="1600" b="1" dirty="0">
                <a:solidFill>
                  <a:srgbClr val="FFFFFF"/>
                </a:solidFill>
                <a:latin typeface="+mj-lt"/>
              </a:rPr>
              <a:t>outside the </a:t>
            </a:r>
            <a:r>
              <a:rPr lang="en-US" sz="1600" b="1" dirty="0" smtClean="0">
                <a:solidFill>
                  <a:srgbClr val="FFFFFF"/>
                </a:solidFill>
                <a:latin typeface="+mj-lt"/>
              </a:rPr>
              <a:t>institution – considered waived</a:t>
            </a:r>
            <a:endParaRPr lang="en-US" sz="1600" b="1" dirty="0">
              <a:solidFill>
                <a:srgbClr val="FFFFFF"/>
              </a:solidFill>
              <a:latin typeface="+mj-lt"/>
            </a:endParaRPr>
          </a:p>
        </p:txBody>
      </p:sp>
      <p:sp>
        <p:nvSpPr>
          <p:cNvPr id="5" name="TextBox 4"/>
          <p:cNvSpPr txBox="1"/>
          <p:nvPr/>
        </p:nvSpPr>
        <p:spPr>
          <a:xfrm>
            <a:off x="4555771" y="2039533"/>
            <a:ext cx="4005945" cy="2554545"/>
          </a:xfrm>
          <a:prstGeom prst="rect">
            <a:avLst/>
          </a:prstGeom>
          <a:solidFill>
            <a:schemeClr val="accent4"/>
          </a:solidFill>
          <a:ln>
            <a:solidFill>
              <a:schemeClr val="accent4"/>
            </a:solidFill>
          </a:ln>
        </p:spPr>
        <p:txBody>
          <a:bodyPr wrap="square" rtlCol="0">
            <a:spAutoFit/>
          </a:bodyPr>
          <a:lstStyle/>
          <a:p>
            <a:pPr marL="285750" indent="-285750">
              <a:buFont typeface="Arial" panose="020B0604020202020204" pitchFamily="34" charset="0"/>
              <a:buChar char="•"/>
            </a:pPr>
            <a:r>
              <a:rPr lang="en-US" sz="1600" b="1" dirty="0" smtClean="0">
                <a:solidFill>
                  <a:srgbClr val="FFFFFF"/>
                </a:solidFill>
                <a:latin typeface="+mn-lt"/>
              </a:rPr>
              <a:t>Consistent  national standard</a:t>
            </a:r>
          </a:p>
          <a:p>
            <a:pPr marL="285750" indent="-285750">
              <a:buFont typeface="Arial" panose="020B0604020202020204" pitchFamily="34" charset="0"/>
              <a:buChar char="•"/>
            </a:pPr>
            <a:r>
              <a:rPr lang="en-US" sz="1600" b="1" dirty="0" smtClean="0">
                <a:solidFill>
                  <a:srgbClr val="FFFFFF"/>
                </a:solidFill>
                <a:latin typeface="+mn-lt"/>
              </a:rPr>
              <a:t>Applies in all state </a:t>
            </a:r>
            <a:r>
              <a:rPr lang="en-US" sz="1600" b="1" u="sng" dirty="0" smtClean="0">
                <a:solidFill>
                  <a:srgbClr val="FFFFFF"/>
                </a:solidFill>
                <a:latin typeface="+mn-lt"/>
              </a:rPr>
              <a:t>and</a:t>
            </a:r>
            <a:r>
              <a:rPr lang="en-US" sz="1600" b="1" dirty="0" smtClean="0">
                <a:solidFill>
                  <a:srgbClr val="FFFFFF"/>
                </a:solidFill>
                <a:latin typeface="+mn-lt"/>
              </a:rPr>
              <a:t> federal proceedings</a:t>
            </a:r>
          </a:p>
          <a:p>
            <a:pPr marL="285750" indent="-285750">
              <a:buFont typeface="Arial" panose="020B0604020202020204" pitchFamily="34" charset="0"/>
              <a:buChar char="•"/>
            </a:pPr>
            <a:r>
              <a:rPr lang="en-US" sz="1600" b="1" dirty="0" smtClean="0">
                <a:solidFill>
                  <a:srgbClr val="FFFFFF"/>
                </a:solidFill>
                <a:latin typeface="+mn-lt"/>
              </a:rPr>
              <a:t>Scope of covered activities and providers is broader</a:t>
            </a:r>
          </a:p>
          <a:p>
            <a:pPr marL="285750" indent="-285750">
              <a:buFont typeface="Arial" panose="020B0604020202020204" pitchFamily="34" charset="0"/>
              <a:buChar char="•"/>
            </a:pPr>
            <a:r>
              <a:rPr lang="en-US" sz="1600" b="1" dirty="0" smtClean="0">
                <a:solidFill>
                  <a:srgbClr val="FFFFFF"/>
                </a:solidFill>
                <a:latin typeface="+mn-lt"/>
              </a:rPr>
              <a:t>Protections can never be waived</a:t>
            </a:r>
          </a:p>
          <a:p>
            <a:pPr marL="285750" indent="-285750">
              <a:buFont typeface="Arial" panose="020B0604020202020204" pitchFamily="34" charset="0"/>
              <a:buChar char="•"/>
            </a:pPr>
            <a:r>
              <a:rPr lang="en-US" sz="1600" b="1" dirty="0" smtClean="0">
                <a:solidFill>
                  <a:srgbClr val="FFFFFF"/>
                </a:solidFill>
                <a:latin typeface="+mn-lt"/>
              </a:rPr>
              <a:t>PSWP can be more freely shared throughout a health care system</a:t>
            </a:r>
          </a:p>
          <a:p>
            <a:pPr marL="285750" indent="-285750">
              <a:buFont typeface="Arial" panose="020B0604020202020204" pitchFamily="34" charset="0"/>
              <a:buChar char="•"/>
            </a:pPr>
            <a:r>
              <a:rPr lang="en-US" sz="1600" b="1" dirty="0" smtClean="0">
                <a:solidFill>
                  <a:srgbClr val="FFFFFF"/>
                </a:solidFill>
                <a:latin typeface="+mn-lt"/>
              </a:rPr>
              <a:t>PSES can include non-provider corporate parent</a:t>
            </a:r>
          </a:p>
        </p:txBody>
      </p:sp>
    </p:spTree>
    <p:extLst>
      <p:ext uri="{BB962C8B-B14F-4D97-AF65-F5344CB8AC3E}">
        <p14:creationId xmlns:p14="http://schemas.microsoft.com/office/powerpoint/2010/main" val="3461030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ck Arc 3"/>
          <p:cNvSpPr/>
          <p:nvPr/>
        </p:nvSpPr>
        <p:spPr>
          <a:xfrm>
            <a:off x="2959788" y="2162738"/>
            <a:ext cx="3705651" cy="3705651"/>
          </a:xfrm>
          <a:prstGeom prst="blockArc">
            <a:avLst>
              <a:gd name="adj1" fmla="val 14399346"/>
              <a:gd name="adj2" fmla="val 16152589"/>
              <a:gd name="adj3" fmla="val 230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Block Arc 27"/>
          <p:cNvSpPr/>
          <p:nvPr/>
        </p:nvSpPr>
        <p:spPr>
          <a:xfrm>
            <a:off x="2889446" y="2162358"/>
            <a:ext cx="3705651" cy="3705651"/>
          </a:xfrm>
          <a:prstGeom prst="blockArc">
            <a:avLst>
              <a:gd name="adj1" fmla="val 16284635"/>
              <a:gd name="adj2" fmla="val 18002082"/>
              <a:gd name="adj3" fmla="val 230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2" name="Freeform 41"/>
          <p:cNvSpPr/>
          <p:nvPr/>
        </p:nvSpPr>
        <p:spPr>
          <a:xfrm>
            <a:off x="4181686" y="1614232"/>
            <a:ext cx="1211340" cy="1140099"/>
          </a:xfrm>
          <a:custGeom>
            <a:avLst/>
            <a:gdLst>
              <a:gd name="connsiteX0" fmla="*/ 0 w 1211340"/>
              <a:gd name="connsiteY0" fmla="*/ 570050 h 1140099"/>
              <a:gd name="connsiteX1" fmla="*/ 605670 w 1211340"/>
              <a:gd name="connsiteY1" fmla="*/ 0 h 1140099"/>
              <a:gd name="connsiteX2" fmla="*/ 1211340 w 1211340"/>
              <a:gd name="connsiteY2" fmla="*/ 570050 h 1140099"/>
              <a:gd name="connsiteX3" fmla="*/ 605670 w 1211340"/>
              <a:gd name="connsiteY3" fmla="*/ 1140100 h 1140099"/>
              <a:gd name="connsiteX4" fmla="*/ 0 w 1211340"/>
              <a:gd name="connsiteY4" fmla="*/ 570050 h 11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340" h="1140099">
                <a:moveTo>
                  <a:pt x="0" y="570050"/>
                </a:moveTo>
                <a:cubicBezTo>
                  <a:pt x="0" y="255220"/>
                  <a:pt x="271168" y="0"/>
                  <a:pt x="605670" y="0"/>
                </a:cubicBezTo>
                <a:cubicBezTo>
                  <a:pt x="940172" y="0"/>
                  <a:pt x="1211340" y="255220"/>
                  <a:pt x="1211340" y="570050"/>
                </a:cubicBezTo>
                <a:cubicBezTo>
                  <a:pt x="1211340" y="884880"/>
                  <a:pt x="940172" y="1140100"/>
                  <a:pt x="605670" y="1140100"/>
                </a:cubicBezTo>
                <a:cubicBezTo>
                  <a:pt x="271168" y="1140100"/>
                  <a:pt x="0" y="884880"/>
                  <a:pt x="0" y="570050"/>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1367" tIns="180934" rIns="191367" bIns="180934" numCol="1" spcCol="1270" anchor="ctr" anchorCtr="0">
            <a:noAutofit/>
          </a:bodyPr>
          <a:lstStyle/>
          <a:p>
            <a:pPr lvl="0" algn="ctr" defTabSz="466725">
              <a:lnSpc>
                <a:spcPct val="90000"/>
              </a:lnSpc>
              <a:spcBef>
                <a:spcPct val="0"/>
              </a:spcBef>
              <a:spcAft>
                <a:spcPct val="35000"/>
              </a:spcAft>
            </a:pPr>
            <a:r>
              <a:rPr lang="en-US" sz="1050" b="1" kern="1200" dirty="0" smtClean="0">
                <a:latin typeface="Arial" panose="020B0604020202020204" pitchFamily="34" charset="0"/>
                <a:cs typeface="Arial" panose="020B0604020202020204" pitchFamily="34" charset="0"/>
              </a:rPr>
              <a:t>Criminal</a:t>
            </a:r>
          </a:p>
          <a:p>
            <a:pPr lvl="0" algn="ctr" defTabSz="466725">
              <a:lnSpc>
                <a:spcPct val="90000"/>
              </a:lnSpc>
              <a:spcBef>
                <a:spcPct val="0"/>
              </a:spcBef>
              <a:spcAft>
                <a:spcPct val="35000"/>
              </a:spcAft>
            </a:pPr>
            <a:r>
              <a:rPr lang="en-US" sz="1050" b="1" kern="1200" dirty="0" smtClean="0">
                <a:latin typeface="Arial" panose="020B0604020202020204" pitchFamily="34" charset="0"/>
                <a:cs typeface="Arial" panose="020B0604020202020204" pitchFamily="34" charset="0"/>
              </a:rPr>
              <a:t>activity</a:t>
            </a:r>
            <a:endParaRPr lang="en-US" sz="1050" b="1" kern="1200" dirty="0">
              <a:latin typeface="Arial" panose="020B0604020202020204" pitchFamily="34" charset="0"/>
              <a:cs typeface="Arial" panose="020B0604020202020204" pitchFamily="34" charset="0"/>
            </a:endParaRPr>
          </a:p>
        </p:txBody>
      </p:sp>
      <p:sp>
        <p:nvSpPr>
          <p:cNvPr id="18" name="Block Arc 17"/>
          <p:cNvSpPr/>
          <p:nvPr/>
        </p:nvSpPr>
        <p:spPr>
          <a:xfrm>
            <a:off x="2777179" y="2255016"/>
            <a:ext cx="3705651" cy="3705651"/>
          </a:xfrm>
          <a:prstGeom prst="blockArc">
            <a:avLst>
              <a:gd name="adj1" fmla="val 13028019"/>
              <a:gd name="adj2" fmla="val 14783591"/>
              <a:gd name="adj3" fmla="val 230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Title 1"/>
          <p:cNvSpPr txBox="1">
            <a:spLocks/>
          </p:cNvSpPr>
          <p:nvPr/>
        </p:nvSpPr>
        <p:spPr>
          <a:xfrm>
            <a:off x="1639598" y="113319"/>
            <a:ext cx="7446672" cy="926290"/>
          </a:xfrm>
          <a:prstGeom prst="rect">
            <a:avLst/>
          </a:prstGeom>
        </p:spPr>
        <p:txBody>
          <a:bodyPr anchor="ctr"/>
          <a:lstStyle>
            <a:lvl1pPr algn="l" defTabSz="914400" rtl="0" eaLnBrk="1" latinLnBrk="0" hangingPunct="1">
              <a:lnSpc>
                <a:spcPct val="90000"/>
              </a:lnSpc>
              <a:spcBef>
                <a:spcPct val="0"/>
              </a:spcBef>
              <a:buNone/>
              <a:defRPr sz="3000" b="1" kern="1200">
                <a:solidFill>
                  <a:srgbClr val="005A8B"/>
                </a:solidFill>
                <a:latin typeface="Arial" pitchFamily="34" charset="0"/>
                <a:ea typeface="+mj-ea"/>
                <a:cs typeface="Arial" pitchFamily="34" charset="0"/>
              </a:defRPr>
            </a:lvl1pPr>
          </a:lstStyle>
          <a:p>
            <a:r>
              <a:rPr lang="en-US" sz="2500" dirty="0" smtClean="0">
                <a:solidFill>
                  <a:schemeClr val="tx1"/>
                </a:solidFill>
                <a:latin typeface="HelveticaNeueLT Std Hvy Cn"/>
              </a:rPr>
              <a:t>PSWP is confidential and not subject to disclosure with limited exceptions</a:t>
            </a:r>
            <a:endParaRPr lang="en-US" sz="2500" dirty="0">
              <a:solidFill>
                <a:schemeClr val="tx1"/>
              </a:solidFill>
              <a:latin typeface="HelveticaNeueLT Std Hvy Cn"/>
            </a:endParaRPr>
          </a:p>
        </p:txBody>
      </p:sp>
      <p:sp>
        <p:nvSpPr>
          <p:cNvPr id="7" name="TextBox 6"/>
          <p:cNvSpPr txBox="1"/>
          <p:nvPr/>
        </p:nvSpPr>
        <p:spPr>
          <a:xfrm>
            <a:off x="5214252" y="1400306"/>
            <a:ext cx="821874" cy="400110"/>
          </a:xfrm>
          <a:prstGeom prst="rect">
            <a:avLst/>
          </a:prstGeom>
          <a:noFill/>
          <a:ln>
            <a:solidFill>
              <a:schemeClr val="tx1"/>
            </a:solidFill>
          </a:ln>
        </p:spPr>
        <p:txBody>
          <a:bodyPr wrap="square" rtlCol="0">
            <a:spAutoFit/>
          </a:bodyPr>
          <a:lstStyle/>
          <a:p>
            <a:r>
              <a:rPr lang="en-US" sz="1000" dirty="0" smtClean="0">
                <a:latin typeface="Arial" panose="020B0604020202020204" pitchFamily="34" charset="0"/>
                <a:cs typeface="Arial" panose="020B0604020202020204" pitchFamily="34" charset="0"/>
              </a:rPr>
              <a:t>In camera inspection</a:t>
            </a:r>
            <a:endParaRPr lang="en-US" sz="1000" dirty="0">
              <a:latin typeface="Arial" panose="020B0604020202020204" pitchFamily="34" charset="0"/>
              <a:cs typeface="Arial" panose="020B0604020202020204" pitchFamily="34" charset="0"/>
            </a:endParaRPr>
          </a:p>
        </p:txBody>
      </p:sp>
      <p:sp>
        <p:nvSpPr>
          <p:cNvPr id="8" name="TextBox 7"/>
          <p:cNvSpPr txBox="1"/>
          <p:nvPr/>
        </p:nvSpPr>
        <p:spPr>
          <a:xfrm>
            <a:off x="6203708" y="1734790"/>
            <a:ext cx="914400" cy="400110"/>
          </a:xfrm>
          <a:prstGeom prst="rect">
            <a:avLst/>
          </a:prstGeom>
          <a:noFill/>
          <a:ln>
            <a:solidFill>
              <a:schemeClr val="tx1"/>
            </a:solidFill>
          </a:ln>
        </p:spPr>
        <p:txBody>
          <a:bodyPr wrap="square" rtlCol="0">
            <a:spAutoFit/>
          </a:bodyPr>
          <a:lstStyle/>
          <a:p>
            <a:r>
              <a:rPr lang="en-US" sz="1000" dirty="0" smtClean="0">
                <a:latin typeface="Arial" panose="020B0604020202020204" pitchFamily="34" charset="0"/>
                <a:cs typeface="Arial" panose="020B0604020202020204" pitchFamily="34" charset="0"/>
              </a:rPr>
              <a:t>Valid written authorization</a:t>
            </a:r>
            <a:endParaRPr lang="en-US" sz="1000" dirty="0">
              <a:latin typeface="Arial" panose="020B0604020202020204" pitchFamily="34" charset="0"/>
              <a:cs typeface="Arial" panose="020B0604020202020204" pitchFamily="34" charset="0"/>
            </a:endParaRPr>
          </a:p>
        </p:txBody>
      </p:sp>
      <p:sp>
        <p:nvSpPr>
          <p:cNvPr id="9" name="TextBox 8"/>
          <p:cNvSpPr txBox="1"/>
          <p:nvPr/>
        </p:nvSpPr>
        <p:spPr>
          <a:xfrm>
            <a:off x="1676400" y="2259031"/>
            <a:ext cx="914400" cy="707886"/>
          </a:xfrm>
          <a:prstGeom prst="rect">
            <a:avLst/>
          </a:prstGeom>
          <a:noFill/>
          <a:ln>
            <a:solidFill>
              <a:schemeClr val="tx1"/>
            </a:solidFill>
          </a:ln>
        </p:spPr>
        <p:txBody>
          <a:bodyPr wrap="square" rtlCol="0">
            <a:spAutoFit/>
          </a:bodyPr>
          <a:lstStyle/>
          <a:p>
            <a:r>
              <a:rPr lang="en-US" sz="1000" dirty="0" smtClean="0">
                <a:latin typeface="Arial" panose="020B0604020202020204" pitchFamily="34" charset="0"/>
                <a:cs typeface="Arial" panose="020B0604020202020204" pitchFamily="34" charset="0"/>
              </a:rPr>
              <a:t>Need protective order for work product</a:t>
            </a:r>
            <a:endParaRPr lang="en-US" sz="1000" dirty="0">
              <a:latin typeface="Arial" panose="020B0604020202020204" pitchFamily="34" charset="0"/>
              <a:cs typeface="Arial" panose="020B0604020202020204" pitchFamily="34" charset="0"/>
            </a:endParaRPr>
          </a:p>
        </p:txBody>
      </p:sp>
      <p:sp>
        <p:nvSpPr>
          <p:cNvPr id="10" name="TextBox 9"/>
          <p:cNvSpPr txBox="1"/>
          <p:nvPr/>
        </p:nvSpPr>
        <p:spPr>
          <a:xfrm>
            <a:off x="5214252" y="6220347"/>
            <a:ext cx="1643748" cy="246221"/>
          </a:xfrm>
          <a:prstGeom prst="rect">
            <a:avLst/>
          </a:prstGeom>
          <a:noFill/>
          <a:ln>
            <a:solidFill>
              <a:schemeClr val="tx1"/>
            </a:solidFill>
          </a:ln>
        </p:spPr>
        <p:txBody>
          <a:bodyPr wrap="square" rtlCol="0">
            <a:spAutoFit/>
          </a:bodyPr>
          <a:lstStyle/>
          <a:p>
            <a:pPr lvl="0" algn="ctr"/>
            <a:r>
              <a:rPr lang="en-US" sz="1000" b="1" dirty="0" smtClean="0">
                <a:latin typeface="Arial" panose="020B0604020202020204" pitchFamily="34" charset="0"/>
                <a:cs typeface="Arial" panose="020B0604020202020204" pitchFamily="34" charset="0"/>
              </a:rPr>
              <a:t>Patient </a:t>
            </a:r>
            <a:r>
              <a:rPr lang="en-US" sz="1000" b="1" dirty="0">
                <a:latin typeface="Arial" panose="020B0604020202020204" pitchFamily="34" charset="0"/>
                <a:cs typeface="Arial" panose="020B0604020202020204" pitchFamily="34" charset="0"/>
              </a:rPr>
              <a:t>Safety Activities</a:t>
            </a:r>
          </a:p>
        </p:txBody>
      </p:sp>
      <p:sp>
        <p:nvSpPr>
          <p:cNvPr id="11" name="TextBox 10"/>
          <p:cNvSpPr txBox="1"/>
          <p:nvPr/>
        </p:nvSpPr>
        <p:spPr>
          <a:xfrm>
            <a:off x="2590800" y="1414480"/>
            <a:ext cx="914400" cy="553998"/>
          </a:xfrm>
          <a:prstGeom prst="rect">
            <a:avLst/>
          </a:prstGeom>
          <a:noFill/>
          <a:ln>
            <a:solidFill>
              <a:schemeClr val="tx1"/>
            </a:solidFill>
          </a:ln>
        </p:spPr>
        <p:txBody>
          <a:bodyPr wrap="square" rtlCol="0">
            <a:spAutoFit/>
          </a:bodyPr>
          <a:lstStyle/>
          <a:p>
            <a:pPr lvl="0" algn="ctr"/>
            <a:r>
              <a:rPr lang="en-US" sz="1000" b="1" dirty="0" smtClean="0">
                <a:latin typeface="Arial" panose="020B0604020202020204" pitchFamily="34" charset="0"/>
                <a:cs typeface="Arial" panose="020B0604020202020204" pitchFamily="34" charset="0"/>
              </a:rPr>
              <a:t>Direct identifiers removed</a:t>
            </a:r>
            <a:endParaRPr lang="en-US" sz="1000" b="1" dirty="0">
              <a:latin typeface="Arial" panose="020B0604020202020204" pitchFamily="34" charset="0"/>
              <a:cs typeface="Arial" panose="020B0604020202020204" pitchFamily="34" charset="0"/>
            </a:endParaRPr>
          </a:p>
        </p:txBody>
      </p:sp>
      <p:sp>
        <p:nvSpPr>
          <p:cNvPr id="12" name="TextBox 11"/>
          <p:cNvSpPr txBox="1"/>
          <p:nvPr/>
        </p:nvSpPr>
        <p:spPr>
          <a:xfrm>
            <a:off x="1576320" y="5625405"/>
            <a:ext cx="1524000" cy="553998"/>
          </a:xfrm>
          <a:prstGeom prst="rect">
            <a:avLst/>
          </a:prstGeom>
          <a:noFill/>
          <a:ln>
            <a:solidFill>
              <a:schemeClr val="tx1"/>
            </a:solidFill>
          </a:ln>
        </p:spPr>
        <p:txBody>
          <a:bodyPr wrap="square" rtlCol="0">
            <a:spAutoFit/>
          </a:bodyPr>
          <a:lstStyle/>
          <a:p>
            <a:pPr lvl="0" algn="ctr"/>
            <a:r>
              <a:rPr lang="en-US" sz="1000" b="1" dirty="0" smtClean="0">
                <a:latin typeface="Arial" panose="020B0604020202020204" pitchFamily="34" charset="0"/>
                <a:cs typeface="Arial" panose="020B0604020202020204" pitchFamily="34" charset="0"/>
              </a:rPr>
              <a:t>Patient </a:t>
            </a:r>
            <a:r>
              <a:rPr lang="en-US" sz="1000" b="1" dirty="0">
                <a:latin typeface="Arial" panose="020B0604020202020204" pitchFamily="34" charset="0"/>
                <a:cs typeface="Arial" panose="020B0604020202020204" pitchFamily="34" charset="0"/>
              </a:rPr>
              <a:t>Safety </a:t>
            </a:r>
            <a:r>
              <a:rPr lang="en-US" sz="1000" b="1" dirty="0" smtClean="0">
                <a:latin typeface="Arial" panose="020B0604020202020204" pitchFamily="34" charset="0"/>
                <a:cs typeface="Arial" panose="020B0604020202020204" pitchFamily="34" charset="0"/>
              </a:rPr>
              <a:t>Activities</a:t>
            </a:r>
          </a:p>
          <a:p>
            <a:pPr lvl="0" algn="ctr"/>
            <a:r>
              <a:rPr lang="en-US" sz="1000" b="1" dirty="0" smtClean="0">
                <a:latin typeface="Arial" panose="020B0604020202020204" pitchFamily="34" charset="0"/>
                <a:cs typeface="Arial" panose="020B0604020202020204" pitchFamily="34" charset="0"/>
              </a:rPr>
              <a:t>No further disclosure</a:t>
            </a:r>
            <a:endParaRPr lang="en-US" sz="1000" b="1" dirty="0">
              <a:latin typeface="Arial" panose="020B0604020202020204" pitchFamily="34" charset="0"/>
              <a:cs typeface="Arial" panose="020B0604020202020204" pitchFamily="34" charset="0"/>
            </a:endParaRPr>
          </a:p>
        </p:txBody>
      </p:sp>
      <p:sp>
        <p:nvSpPr>
          <p:cNvPr id="13" name="TextBox 12"/>
          <p:cNvSpPr txBox="1"/>
          <p:nvPr/>
        </p:nvSpPr>
        <p:spPr>
          <a:xfrm>
            <a:off x="1483056" y="3595048"/>
            <a:ext cx="914400" cy="553998"/>
          </a:xfrm>
          <a:prstGeom prst="rect">
            <a:avLst/>
          </a:prstGeom>
          <a:noFill/>
          <a:ln>
            <a:solidFill>
              <a:schemeClr val="tx1"/>
            </a:solidFill>
          </a:ln>
        </p:spPr>
        <p:txBody>
          <a:bodyPr wrap="square" rtlCol="0">
            <a:spAutoFit/>
          </a:bodyPr>
          <a:lstStyle/>
          <a:p>
            <a:pPr lvl="0" algn="ctr"/>
            <a:r>
              <a:rPr lang="en-US" sz="1000" b="1" dirty="0" smtClean="0">
                <a:latin typeface="Arial" panose="020B0604020202020204" pitchFamily="34" charset="0"/>
                <a:cs typeface="Arial" panose="020B0604020202020204" pitchFamily="34" charset="0"/>
              </a:rPr>
              <a:t>Patient </a:t>
            </a:r>
            <a:r>
              <a:rPr lang="en-US" sz="1000" b="1" dirty="0">
                <a:latin typeface="Arial" panose="020B0604020202020204" pitchFamily="34" charset="0"/>
                <a:cs typeface="Arial" panose="020B0604020202020204" pitchFamily="34" charset="0"/>
              </a:rPr>
              <a:t>Safety Activities</a:t>
            </a:r>
          </a:p>
        </p:txBody>
      </p:sp>
      <p:sp>
        <p:nvSpPr>
          <p:cNvPr id="14" name="TextBox 13"/>
          <p:cNvSpPr txBox="1"/>
          <p:nvPr/>
        </p:nvSpPr>
        <p:spPr>
          <a:xfrm>
            <a:off x="6988460" y="2335143"/>
            <a:ext cx="1828800" cy="707886"/>
          </a:xfrm>
          <a:prstGeom prst="rect">
            <a:avLst/>
          </a:prstGeom>
          <a:noFill/>
          <a:ln>
            <a:solidFill>
              <a:schemeClr val="tx1"/>
            </a:solidFill>
          </a:ln>
        </p:spPr>
        <p:txBody>
          <a:bodyPr wrap="square" rtlCol="0">
            <a:spAutoFit/>
          </a:bodyPr>
          <a:lstStyle/>
          <a:p>
            <a:pPr lvl="0" algn="ctr"/>
            <a:r>
              <a:rPr lang="en-US" sz="1000" b="1" dirty="0" smtClean="0">
                <a:latin typeface="Arial" panose="020B0604020202020204" pitchFamily="34" charset="0"/>
                <a:cs typeface="Arial" panose="020B0604020202020204" pitchFamily="34" charset="0"/>
              </a:rPr>
              <a:t>Sanctioned by Secretary HHS</a:t>
            </a:r>
          </a:p>
          <a:p>
            <a:pPr lvl="0" algn="ctr"/>
            <a:r>
              <a:rPr lang="en-US" sz="1000" b="1" dirty="0" smtClean="0">
                <a:latin typeface="Arial" panose="020B0604020202020204" pitchFamily="34" charset="0"/>
                <a:cs typeface="Arial" panose="020B0604020202020204" pitchFamily="34" charset="0"/>
              </a:rPr>
              <a:t>HIPAA Privacy Rule Compliant</a:t>
            </a:r>
            <a:endParaRPr lang="en-US" sz="1000" b="1" dirty="0">
              <a:latin typeface="Arial" panose="020B0604020202020204" pitchFamily="34" charset="0"/>
              <a:cs typeface="Arial" panose="020B0604020202020204" pitchFamily="34" charset="0"/>
            </a:endParaRPr>
          </a:p>
        </p:txBody>
      </p:sp>
      <p:sp>
        <p:nvSpPr>
          <p:cNvPr id="15" name="TextBox 14"/>
          <p:cNvSpPr txBox="1"/>
          <p:nvPr/>
        </p:nvSpPr>
        <p:spPr>
          <a:xfrm>
            <a:off x="1524000" y="4292768"/>
            <a:ext cx="914400" cy="1015663"/>
          </a:xfrm>
          <a:prstGeom prst="rect">
            <a:avLst/>
          </a:prstGeom>
          <a:noFill/>
          <a:ln>
            <a:solidFill>
              <a:schemeClr val="tx1"/>
            </a:solidFill>
          </a:ln>
        </p:spPr>
        <p:txBody>
          <a:bodyPr wrap="square" rtlCol="0">
            <a:spAutoFit/>
          </a:bodyPr>
          <a:lstStyle/>
          <a:p>
            <a:pPr lvl="0" algn="ctr"/>
            <a:r>
              <a:rPr lang="en-US" sz="1000" b="1" dirty="0" smtClean="0">
                <a:latin typeface="Arial" panose="020B0604020202020204" pitchFamily="34" charset="0"/>
                <a:cs typeface="Arial" panose="020B0604020202020204" pitchFamily="34" charset="0"/>
              </a:rPr>
              <a:t>Further disclosure limited to patient safety activities</a:t>
            </a:r>
            <a:endParaRPr lang="en-US" sz="1000" b="1" dirty="0">
              <a:latin typeface="Arial" panose="020B0604020202020204" pitchFamily="34" charset="0"/>
              <a:cs typeface="Arial" panose="020B0604020202020204" pitchFamily="34" charset="0"/>
            </a:endParaRPr>
          </a:p>
        </p:txBody>
      </p:sp>
      <p:sp>
        <p:nvSpPr>
          <p:cNvPr id="16" name="TextBox 15"/>
          <p:cNvSpPr txBox="1"/>
          <p:nvPr/>
        </p:nvSpPr>
        <p:spPr>
          <a:xfrm>
            <a:off x="7199200" y="3581400"/>
            <a:ext cx="914400" cy="707886"/>
          </a:xfrm>
          <a:prstGeom prst="rect">
            <a:avLst/>
          </a:prstGeom>
          <a:noFill/>
          <a:ln>
            <a:solidFill>
              <a:schemeClr val="tx1"/>
            </a:solidFill>
          </a:ln>
        </p:spPr>
        <p:txBody>
          <a:bodyPr wrap="square" rtlCol="0">
            <a:spAutoFit/>
          </a:bodyPr>
          <a:lstStyle/>
          <a:p>
            <a:pPr lvl="0" algn="ctr"/>
            <a:r>
              <a:rPr lang="en-US" sz="1000" b="1" dirty="0" smtClean="0">
                <a:latin typeface="Arial" panose="020B0604020202020204" pitchFamily="34" charset="0"/>
                <a:cs typeface="Arial" panose="020B0604020202020204" pitchFamily="34" charset="0"/>
              </a:rPr>
              <a:t>No further disclosure and limits on use</a:t>
            </a:r>
            <a:endParaRPr lang="en-US" sz="1000" b="1" dirty="0">
              <a:latin typeface="Arial" panose="020B0604020202020204" pitchFamily="34" charset="0"/>
              <a:cs typeface="Arial" panose="020B0604020202020204" pitchFamily="34" charset="0"/>
            </a:endParaRPr>
          </a:p>
        </p:txBody>
      </p:sp>
      <p:sp>
        <p:nvSpPr>
          <p:cNvPr id="17" name="TextBox 16"/>
          <p:cNvSpPr txBox="1"/>
          <p:nvPr/>
        </p:nvSpPr>
        <p:spPr>
          <a:xfrm>
            <a:off x="6939888" y="4800600"/>
            <a:ext cx="914400" cy="707886"/>
          </a:xfrm>
          <a:prstGeom prst="rect">
            <a:avLst/>
          </a:prstGeom>
          <a:noFill/>
          <a:ln>
            <a:solidFill>
              <a:schemeClr val="tx1"/>
            </a:solidFill>
          </a:ln>
        </p:spPr>
        <p:txBody>
          <a:bodyPr wrap="square" rtlCol="0">
            <a:spAutoFit/>
          </a:bodyPr>
          <a:lstStyle/>
          <a:p>
            <a:pPr lvl="0" algn="ctr"/>
            <a:r>
              <a:rPr lang="en-US" sz="1000" b="1" dirty="0" smtClean="0">
                <a:latin typeface="Arial" panose="020B0604020202020204" pitchFamily="34" charset="0"/>
                <a:cs typeface="Arial" panose="020B0604020202020204" pitchFamily="34" charset="0"/>
              </a:rPr>
              <a:t>Business operations</a:t>
            </a:r>
          </a:p>
          <a:p>
            <a:pPr lvl="0" algn="ctr"/>
            <a:r>
              <a:rPr lang="en-US" sz="1000" b="1" dirty="0" smtClean="0">
                <a:latin typeface="Arial" panose="020B0604020202020204" pitchFamily="34" charset="0"/>
                <a:cs typeface="Arial" panose="020B0604020202020204" pitchFamily="34" charset="0"/>
              </a:rPr>
              <a:t>No further disclosure</a:t>
            </a:r>
            <a:endParaRPr lang="en-US" sz="1000" b="1" dirty="0">
              <a:latin typeface="Arial" panose="020B0604020202020204" pitchFamily="34" charset="0"/>
              <a:cs typeface="Arial" panose="020B0604020202020204" pitchFamily="34" charset="0"/>
            </a:endParaRPr>
          </a:p>
        </p:txBody>
      </p:sp>
      <p:sp>
        <p:nvSpPr>
          <p:cNvPr id="19" name="Block Arc 18"/>
          <p:cNvSpPr/>
          <p:nvPr/>
        </p:nvSpPr>
        <p:spPr>
          <a:xfrm>
            <a:off x="2949413" y="1979921"/>
            <a:ext cx="3705651" cy="3705651"/>
          </a:xfrm>
          <a:prstGeom prst="blockArc">
            <a:avLst>
              <a:gd name="adj1" fmla="val 10455940"/>
              <a:gd name="adj2" fmla="val 12417995"/>
              <a:gd name="adj3" fmla="val 230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Block Arc 19"/>
          <p:cNvSpPr/>
          <p:nvPr/>
        </p:nvSpPr>
        <p:spPr>
          <a:xfrm>
            <a:off x="2958578" y="2162913"/>
            <a:ext cx="3705651" cy="3705651"/>
          </a:xfrm>
          <a:prstGeom prst="blockArc">
            <a:avLst>
              <a:gd name="adj1" fmla="val 9000000"/>
              <a:gd name="adj2" fmla="val 10800000"/>
              <a:gd name="adj3" fmla="val 230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Block Arc 20"/>
          <p:cNvSpPr/>
          <p:nvPr/>
        </p:nvSpPr>
        <p:spPr>
          <a:xfrm>
            <a:off x="2992254" y="2223891"/>
            <a:ext cx="3705651" cy="3705651"/>
          </a:xfrm>
          <a:prstGeom prst="blockArc">
            <a:avLst>
              <a:gd name="adj1" fmla="val 7417186"/>
              <a:gd name="adj2" fmla="val 9130763"/>
              <a:gd name="adj3" fmla="val 230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Block Arc 21"/>
          <p:cNvSpPr/>
          <p:nvPr/>
        </p:nvSpPr>
        <p:spPr>
          <a:xfrm>
            <a:off x="2893944" y="2162913"/>
            <a:ext cx="3705651" cy="3705651"/>
          </a:xfrm>
          <a:prstGeom prst="blockArc">
            <a:avLst>
              <a:gd name="adj1" fmla="val 5397459"/>
              <a:gd name="adj2" fmla="val 7200002"/>
              <a:gd name="adj3" fmla="val 230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Block Arc 22"/>
          <p:cNvSpPr/>
          <p:nvPr/>
        </p:nvSpPr>
        <p:spPr>
          <a:xfrm>
            <a:off x="2893743" y="2162913"/>
            <a:ext cx="3705651" cy="3705651"/>
          </a:xfrm>
          <a:prstGeom prst="blockArc">
            <a:avLst>
              <a:gd name="adj1" fmla="val 3599998"/>
              <a:gd name="adj2" fmla="val 5397082"/>
              <a:gd name="adj3" fmla="val 230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Block Arc 23"/>
          <p:cNvSpPr/>
          <p:nvPr/>
        </p:nvSpPr>
        <p:spPr>
          <a:xfrm>
            <a:off x="2778467" y="2235309"/>
            <a:ext cx="3705651" cy="3705651"/>
          </a:xfrm>
          <a:prstGeom prst="blockArc">
            <a:avLst>
              <a:gd name="adj1" fmla="val 1444213"/>
              <a:gd name="adj2" fmla="val 3344426"/>
              <a:gd name="adj3" fmla="val 230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Block Arc 24"/>
          <p:cNvSpPr/>
          <p:nvPr/>
        </p:nvSpPr>
        <p:spPr>
          <a:xfrm>
            <a:off x="2871542" y="2054605"/>
            <a:ext cx="3705651" cy="3705651"/>
          </a:xfrm>
          <a:prstGeom prst="blockArc">
            <a:avLst>
              <a:gd name="adj1" fmla="val 25106"/>
              <a:gd name="adj2" fmla="val 1825950"/>
              <a:gd name="adj3" fmla="val 230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Block Arc 25"/>
          <p:cNvSpPr/>
          <p:nvPr/>
        </p:nvSpPr>
        <p:spPr>
          <a:xfrm>
            <a:off x="2871627" y="2045803"/>
            <a:ext cx="3705651" cy="3705651"/>
          </a:xfrm>
          <a:prstGeom prst="blockArc">
            <a:avLst>
              <a:gd name="adj1" fmla="val 19840586"/>
              <a:gd name="adj2" fmla="val 41627"/>
              <a:gd name="adj3" fmla="val 230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Block Arc 26"/>
          <p:cNvSpPr/>
          <p:nvPr/>
        </p:nvSpPr>
        <p:spPr>
          <a:xfrm>
            <a:off x="2974784" y="2208722"/>
            <a:ext cx="3705651" cy="3705651"/>
          </a:xfrm>
          <a:prstGeom prst="blockArc">
            <a:avLst>
              <a:gd name="adj1" fmla="val 17819762"/>
              <a:gd name="adj2" fmla="val 19478464"/>
              <a:gd name="adj3" fmla="val 230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Freeform 28"/>
          <p:cNvSpPr/>
          <p:nvPr/>
        </p:nvSpPr>
        <p:spPr>
          <a:xfrm>
            <a:off x="3896583" y="3350756"/>
            <a:ext cx="1703016" cy="1235032"/>
          </a:xfrm>
          <a:custGeom>
            <a:avLst/>
            <a:gdLst>
              <a:gd name="connsiteX0" fmla="*/ 0 w 1151226"/>
              <a:gd name="connsiteY0" fmla="*/ 423981 h 847961"/>
              <a:gd name="connsiteX1" fmla="*/ 575613 w 1151226"/>
              <a:gd name="connsiteY1" fmla="*/ 0 h 847961"/>
              <a:gd name="connsiteX2" fmla="*/ 1151226 w 1151226"/>
              <a:gd name="connsiteY2" fmla="*/ 423981 h 847961"/>
              <a:gd name="connsiteX3" fmla="*/ 575613 w 1151226"/>
              <a:gd name="connsiteY3" fmla="*/ 847962 h 847961"/>
              <a:gd name="connsiteX4" fmla="*/ 0 w 1151226"/>
              <a:gd name="connsiteY4" fmla="*/ 423981 h 847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226" h="847961">
                <a:moveTo>
                  <a:pt x="0" y="423981"/>
                </a:moveTo>
                <a:cubicBezTo>
                  <a:pt x="0" y="189823"/>
                  <a:pt x="257711" y="0"/>
                  <a:pt x="575613" y="0"/>
                </a:cubicBezTo>
                <a:cubicBezTo>
                  <a:pt x="893515" y="0"/>
                  <a:pt x="1151226" y="189823"/>
                  <a:pt x="1151226" y="423981"/>
                </a:cubicBezTo>
                <a:cubicBezTo>
                  <a:pt x="1151226" y="658139"/>
                  <a:pt x="893515" y="847962"/>
                  <a:pt x="575613" y="847962"/>
                </a:cubicBezTo>
                <a:cubicBezTo>
                  <a:pt x="257711" y="847962"/>
                  <a:pt x="0" y="658139"/>
                  <a:pt x="0" y="423981"/>
                </a:cubicBez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1293" tIns="136881" rIns="181293" bIns="136881" numCol="1" spcCol="1270" anchor="ctr" anchorCtr="0">
            <a:noAutofit/>
          </a:bodyPr>
          <a:lstStyle/>
          <a:p>
            <a:pPr lvl="0" algn="ctr" defTabSz="4445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Confidential</a:t>
            </a:r>
            <a:endParaRPr lang="en-US" sz="1600" b="1" kern="1200" dirty="0">
              <a:latin typeface="Arial" panose="020B0604020202020204" pitchFamily="34" charset="0"/>
              <a:cs typeface="Arial" panose="020B0604020202020204" pitchFamily="34" charset="0"/>
            </a:endParaRPr>
          </a:p>
        </p:txBody>
      </p:sp>
      <p:sp>
        <p:nvSpPr>
          <p:cNvPr id="2" name="TextBox 1"/>
          <p:cNvSpPr txBox="1"/>
          <p:nvPr/>
        </p:nvSpPr>
        <p:spPr bwMode="auto">
          <a:xfrm>
            <a:off x="173628" y="1968478"/>
            <a:ext cx="1136555" cy="2342693"/>
          </a:xfrm>
          <a:prstGeom prst="rect">
            <a:avLst/>
          </a:prstGeom>
          <a:solidFill>
            <a:srgbClr val="002060"/>
          </a:solid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ctr"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2400" b="0" i="0" u="none" strike="noStrike" kern="0" cap="none" spc="0" normalizeH="0" baseline="0" noProof="0" dirty="0" smtClean="0">
                <a:ln>
                  <a:noFill/>
                </a:ln>
                <a:solidFill>
                  <a:srgbClr val="FFFFFF"/>
                </a:solidFill>
                <a:effectLst/>
                <a:uLnTx/>
                <a:uFillTx/>
                <a:latin typeface="Calibri" pitchFamily="34" charset="0"/>
                <a:ea typeface="+mn-ea"/>
                <a:cs typeface="+mn-cs"/>
              </a:rPr>
              <a:t>Please see Patient Safety </a:t>
            </a:r>
            <a:r>
              <a:rPr lang="en-US" sz="2400" kern="0" dirty="0">
                <a:solidFill>
                  <a:srgbClr val="FFFFFF"/>
                </a:solidFill>
                <a:latin typeface="Calibri" pitchFamily="34" charset="0"/>
              </a:rPr>
              <a:t>F</a:t>
            </a:r>
            <a:r>
              <a:rPr kumimoji="0" lang="en-US" sz="2400" b="0" i="0" u="none" strike="noStrike" kern="0" cap="none" spc="0" normalizeH="0" baseline="0" noProof="0" dirty="0" smtClean="0">
                <a:ln>
                  <a:noFill/>
                </a:ln>
                <a:solidFill>
                  <a:srgbClr val="FFFFFF"/>
                </a:solidFill>
                <a:effectLst/>
                <a:uLnTx/>
                <a:uFillTx/>
                <a:latin typeface="Calibri" pitchFamily="34" charset="0"/>
                <a:ea typeface="+mn-ea"/>
                <a:cs typeface="+mn-cs"/>
              </a:rPr>
              <a:t>inal </a:t>
            </a:r>
          </a:p>
          <a:p>
            <a:pPr marL="0" marR="0" indent="0" algn="ctr"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2400" b="0" i="0" u="none" strike="noStrike" kern="0" cap="none" spc="0" normalizeH="0" baseline="0" noProof="0" dirty="0" smtClean="0">
                <a:ln>
                  <a:noFill/>
                </a:ln>
                <a:solidFill>
                  <a:srgbClr val="FFFFFF"/>
                </a:solidFill>
                <a:effectLst/>
                <a:uLnTx/>
                <a:uFillTx/>
                <a:latin typeface="Calibri" pitchFamily="34" charset="0"/>
                <a:ea typeface="+mn-ea"/>
                <a:cs typeface="+mn-cs"/>
              </a:rPr>
              <a:t>Rule </a:t>
            </a:r>
          </a:p>
        </p:txBody>
      </p:sp>
      <p:sp>
        <p:nvSpPr>
          <p:cNvPr id="41" name="Freeform 40"/>
          <p:cNvSpPr/>
          <p:nvPr/>
        </p:nvSpPr>
        <p:spPr>
          <a:xfrm>
            <a:off x="3289286" y="1902876"/>
            <a:ext cx="1214593" cy="1182403"/>
          </a:xfrm>
          <a:custGeom>
            <a:avLst/>
            <a:gdLst>
              <a:gd name="connsiteX0" fmla="*/ 0 w 1214593"/>
              <a:gd name="connsiteY0" fmla="*/ 591202 h 1182403"/>
              <a:gd name="connsiteX1" fmla="*/ 607297 w 1214593"/>
              <a:gd name="connsiteY1" fmla="*/ 0 h 1182403"/>
              <a:gd name="connsiteX2" fmla="*/ 1214594 w 1214593"/>
              <a:gd name="connsiteY2" fmla="*/ 591202 h 1182403"/>
              <a:gd name="connsiteX3" fmla="*/ 607297 w 1214593"/>
              <a:gd name="connsiteY3" fmla="*/ 1182404 h 1182403"/>
              <a:gd name="connsiteX4" fmla="*/ 0 w 1214593"/>
              <a:gd name="connsiteY4" fmla="*/ 591202 h 1182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593" h="1182403">
                <a:moveTo>
                  <a:pt x="0" y="591202"/>
                </a:moveTo>
                <a:cubicBezTo>
                  <a:pt x="0" y="264690"/>
                  <a:pt x="271896" y="0"/>
                  <a:pt x="607297" y="0"/>
                </a:cubicBezTo>
                <a:cubicBezTo>
                  <a:pt x="942698" y="0"/>
                  <a:pt x="1214594" y="264690"/>
                  <a:pt x="1214594" y="591202"/>
                </a:cubicBezTo>
                <a:cubicBezTo>
                  <a:pt x="1214594" y="917714"/>
                  <a:pt x="942698" y="1182404"/>
                  <a:pt x="607297" y="1182404"/>
                </a:cubicBezTo>
                <a:cubicBezTo>
                  <a:pt x="271896" y="1182404"/>
                  <a:pt x="0" y="917714"/>
                  <a:pt x="0" y="591202"/>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1843" tIns="187129" rIns="191843" bIns="187129" numCol="1" spcCol="1270" anchor="ctr" anchorCtr="0">
            <a:noAutofit/>
          </a:bodyPr>
          <a:lstStyle/>
          <a:p>
            <a:pPr lvl="0" algn="ctr" defTabSz="466725">
              <a:lnSpc>
                <a:spcPct val="90000"/>
              </a:lnSpc>
              <a:spcBef>
                <a:spcPct val="0"/>
              </a:spcBef>
              <a:spcAft>
                <a:spcPct val="35000"/>
              </a:spcAft>
            </a:pPr>
            <a:r>
              <a:rPr lang="en-US" sz="1050" b="1" kern="1200" dirty="0" smtClean="0">
                <a:latin typeface="Arial" panose="020B0604020202020204" pitchFamily="34" charset="0"/>
                <a:cs typeface="Arial" panose="020B0604020202020204" pitchFamily="34" charset="0"/>
              </a:rPr>
              <a:t>Another PSO or provider</a:t>
            </a:r>
            <a:endParaRPr lang="en-US" sz="1050" b="1" kern="1200" dirty="0">
              <a:latin typeface="Arial" panose="020B0604020202020204" pitchFamily="34" charset="0"/>
              <a:cs typeface="Arial" panose="020B0604020202020204" pitchFamily="34" charset="0"/>
            </a:endParaRPr>
          </a:p>
        </p:txBody>
      </p:sp>
      <p:sp>
        <p:nvSpPr>
          <p:cNvPr id="40" name="Freeform 39"/>
          <p:cNvSpPr/>
          <p:nvPr/>
        </p:nvSpPr>
        <p:spPr>
          <a:xfrm>
            <a:off x="2494650" y="2578281"/>
            <a:ext cx="1211340" cy="1140099"/>
          </a:xfrm>
          <a:custGeom>
            <a:avLst/>
            <a:gdLst>
              <a:gd name="connsiteX0" fmla="*/ 0 w 1211340"/>
              <a:gd name="connsiteY0" fmla="*/ 570050 h 1140099"/>
              <a:gd name="connsiteX1" fmla="*/ 605670 w 1211340"/>
              <a:gd name="connsiteY1" fmla="*/ 0 h 1140099"/>
              <a:gd name="connsiteX2" fmla="*/ 1211340 w 1211340"/>
              <a:gd name="connsiteY2" fmla="*/ 570050 h 1140099"/>
              <a:gd name="connsiteX3" fmla="*/ 605670 w 1211340"/>
              <a:gd name="connsiteY3" fmla="*/ 1140100 h 1140099"/>
              <a:gd name="connsiteX4" fmla="*/ 0 w 1211340"/>
              <a:gd name="connsiteY4" fmla="*/ 570050 h 11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340" h="1140099">
                <a:moveTo>
                  <a:pt x="0" y="570050"/>
                </a:moveTo>
                <a:cubicBezTo>
                  <a:pt x="0" y="255220"/>
                  <a:pt x="271168" y="0"/>
                  <a:pt x="605670" y="0"/>
                </a:cubicBezTo>
                <a:cubicBezTo>
                  <a:pt x="940172" y="0"/>
                  <a:pt x="1211340" y="255220"/>
                  <a:pt x="1211340" y="570050"/>
                </a:cubicBezTo>
                <a:cubicBezTo>
                  <a:pt x="1211340" y="884880"/>
                  <a:pt x="940172" y="1140100"/>
                  <a:pt x="605670" y="1140100"/>
                </a:cubicBezTo>
                <a:cubicBezTo>
                  <a:pt x="271168" y="1140100"/>
                  <a:pt x="0" y="884880"/>
                  <a:pt x="0" y="570050"/>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1367" tIns="180934" rIns="191367" bIns="180934" numCol="1" spcCol="1270" anchor="ctr" anchorCtr="0">
            <a:noAutofit/>
          </a:bodyPr>
          <a:lstStyle/>
          <a:p>
            <a:pPr lvl="0" algn="ctr" defTabSz="466725">
              <a:lnSpc>
                <a:spcPct val="90000"/>
              </a:lnSpc>
              <a:spcBef>
                <a:spcPct val="0"/>
              </a:spcBef>
              <a:spcAft>
                <a:spcPct val="35000"/>
              </a:spcAft>
            </a:pPr>
            <a:r>
              <a:rPr lang="en-US" sz="1050" b="1" kern="1200" dirty="0" smtClean="0">
                <a:latin typeface="Arial" panose="020B0604020202020204" pitchFamily="34" charset="0"/>
                <a:cs typeface="Arial" panose="020B0604020202020204" pitchFamily="34" charset="0"/>
              </a:rPr>
              <a:t>Equitable Relief of Reporter</a:t>
            </a:r>
            <a:endParaRPr lang="en-US" sz="1050" b="1" kern="1200" dirty="0">
              <a:latin typeface="Arial" panose="020B0604020202020204" pitchFamily="34" charset="0"/>
              <a:cs typeface="Arial" panose="020B0604020202020204" pitchFamily="34" charset="0"/>
            </a:endParaRPr>
          </a:p>
        </p:txBody>
      </p:sp>
      <p:sp>
        <p:nvSpPr>
          <p:cNvPr id="39" name="Freeform 38"/>
          <p:cNvSpPr/>
          <p:nvPr/>
        </p:nvSpPr>
        <p:spPr>
          <a:xfrm>
            <a:off x="2374276" y="3445689"/>
            <a:ext cx="1211340" cy="1140099"/>
          </a:xfrm>
          <a:custGeom>
            <a:avLst/>
            <a:gdLst>
              <a:gd name="connsiteX0" fmla="*/ 0 w 1211340"/>
              <a:gd name="connsiteY0" fmla="*/ 570050 h 1140099"/>
              <a:gd name="connsiteX1" fmla="*/ 605670 w 1211340"/>
              <a:gd name="connsiteY1" fmla="*/ 0 h 1140099"/>
              <a:gd name="connsiteX2" fmla="*/ 1211340 w 1211340"/>
              <a:gd name="connsiteY2" fmla="*/ 570050 h 1140099"/>
              <a:gd name="connsiteX3" fmla="*/ 605670 w 1211340"/>
              <a:gd name="connsiteY3" fmla="*/ 1140100 h 1140099"/>
              <a:gd name="connsiteX4" fmla="*/ 0 w 1211340"/>
              <a:gd name="connsiteY4" fmla="*/ 570050 h 11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340" h="1140099">
                <a:moveTo>
                  <a:pt x="0" y="570050"/>
                </a:moveTo>
                <a:cubicBezTo>
                  <a:pt x="0" y="255220"/>
                  <a:pt x="271168" y="0"/>
                  <a:pt x="605670" y="0"/>
                </a:cubicBezTo>
                <a:cubicBezTo>
                  <a:pt x="940172" y="0"/>
                  <a:pt x="1211340" y="255220"/>
                  <a:pt x="1211340" y="570050"/>
                </a:cubicBezTo>
                <a:cubicBezTo>
                  <a:pt x="1211340" y="884880"/>
                  <a:pt x="940172" y="1140100"/>
                  <a:pt x="605670" y="1140100"/>
                </a:cubicBezTo>
                <a:cubicBezTo>
                  <a:pt x="271168" y="1140100"/>
                  <a:pt x="0" y="884880"/>
                  <a:pt x="0" y="570050"/>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1367" tIns="180934" rIns="191367" bIns="180934" numCol="1" spcCol="1270" anchor="ctr" anchorCtr="0">
            <a:noAutofit/>
          </a:bodyPr>
          <a:lstStyle/>
          <a:p>
            <a:pPr lvl="0" algn="ctr" defTabSz="466725">
              <a:lnSpc>
                <a:spcPct val="90000"/>
              </a:lnSpc>
              <a:spcBef>
                <a:spcPct val="0"/>
              </a:spcBef>
              <a:spcAft>
                <a:spcPct val="35000"/>
              </a:spcAft>
            </a:pPr>
            <a:r>
              <a:rPr lang="en-US" sz="1050" b="1" kern="1200" dirty="0" smtClean="0">
                <a:latin typeface="Arial" panose="020B0604020202020204" pitchFamily="34" charset="0"/>
                <a:cs typeface="Arial" panose="020B0604020202020204" pitchFamily="34" charset="0"/>
              </a:rPr>
              <a:t>Affiliated Providers</a:t>
            </a:r>
            <a:endParaRPr lang="en-US" sz="1050" b="1" kern="1200" dirty="0">
              <a:latin typeface="Arial" panose="020B0604020202020204" pitchFamily="34" charset="0"/>
              <a:cs typeface="Arial" panose="020B0604020202020204" pitchFamily="34" charset="0"/>
            </a:endParaRPr>
          </a:p>
        </p:txBody>
      </p:sp>
      <p:sp>
        <p:nvSpPr>
          <p:cNvPr id="38" name="Freeform 37"/>
          <p:cNvSpPr/>
          <p:nvPr/>
        </p:nvSpPr>
        <p:spPr>
          <a:xfrm>
            <a:off x="2619645" y="4311171"/>
            <a:ext cx="1211340" cy="1140099"/>
          </a:xfrm>
          <a:custGeom>
            <a:avLst/>
            <a:gdLst>
              <a:gd name="connsiteX0" fmla="*/ 0 w 1211340"/>
              <a:gd name="connsiteY0" fmla="*/ 570050 h 1140099"/>
              <a:gd name="connsiteX1" fmla="*/ 605670 w 1211340"/>
              <a:gd name="connsiteY1" fmla="*/ 0 h 1140099"/>
              <a:gd name="connsiteX2" fmla="*/ 1211340 w 1211340"/>
              <a:gd name="connsiteY2" fmla="*/ 570050 h 1140099"/>
              <a:gd name="connsiteX3" fmla="*/ 605670 w 1211340"/>
              <a:gd name="connsiteY3" fmla="*/ 1140100 h 1140099"/>
              <a:gd name="connsiteX4" fmla="*/ 0 w 1211340"/>
              <a:gd name="connsiteY4" fmla="*/ 570050 h 11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340" h="1140099">
                <a:moveTo>
                  <a:pt x="0" y="570050"/>
                </a:moveTo>
                <a:cubicBezTo>
                  <a:pt x="0" y="255220"/>
                  <a:pt x="271168" y="0"/>
                  <a:pt x="605670" y="0"/>
                </a:cubicBezTo>
                <a:cubicBezTo>
                  <a:pt x="940172" y="0"/>
                  <a:pt x="1211340" y="255220"/>
                  <a:pt x="1211340" y="570050"/>
                </a:cubicBezTo>
                <a:cubicBezTo>
                  <a:pt x="1211340" y="884880"/>
                  <a:pt x="940172" y="1140100"/>
                  <a:pt x="605670" y="1140100"/>
                </a:cubicBezTo>
                <a:cubicBezTo>
                  <a:pt x="271168" y="1140100"/>
                  <a:pt x="0" y="884880"/>
                  <a:pt x="0" y="570050"/>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1367" tIns="180934" rIns="191367" bIns="180934" numCol="1" spcCol="1270" anchor="ctr" anchorCtr="0">
            <a:noAutofit/>
          </a:bodyPr>
          <a:lstStyle/>
          <a:p>
            <a:pPr lvl="0" algn="ctr" defTabSz="466725">
              <a:lnSpc>
                <a:spcPct val="90000"/>
              </a:lnSpc>
              <a:spcBef>
                <a:spcPct val="0"/>
              </a:spcBef>
              <a:spcAft>
                <a:spcPct val="35000"/>
              </a:spcAft>
            </a:pPr>
            <a:r>
              <a:rPr lang="en-US" sz="1050" b="1" kern="1200" dirty="0" smtClean="0">
                <a:latin typeface="Arial" panose="020B0604020202020204" pitchFamily="34" charset="0"/>
                <a:cs typeface="Arial" panose="020B0604020202020204" pitchFamily="34" charset="0"/>
              </a:rPr>
              <a:t>FDA</a:t>
            </a:r>
            <a:endParaRPr lang="en-US" sz="1050" b="1" kern="1200" dirty="0">
              <a:latin typeface="Arial" panose="020B0604020202020204" pitchFamily="34" charset="0"/>
              <a:cs typeface="Arial" panose="020B0604020202020204" pitchFamily="34" charset="0"/>
            </a:endParaRPr>
          </a:p>
        </p:txBody>
      </p:sp>
      <p:sp>
        <p:nvSpPr>
          <p:cNvPr id="37" name="Freeform 36"/>
          <p:cNvSpPr/>
          <p:nvPr/>
        </p:nvSpPr>
        <p:spPr>
          <a:xfrm>
            <a:off x="3143483" y="5004481"/>
            <a:ext cx="1211340" cy="1140099"/>
          </a:xfrm>
          <a:custGeom>
            <a:avLst/>
            <a:gdLst>
              <a:gd name="connsiteX0" fmla="*/ 0 w 1211340"/>
              <a:gd name="connsiteY0" fmla="*/ 570050 h 1140099"/>
              <a:gd name="connsiteX1" fmla="*/ 605670 w 1211340"/>
              <a:gd name="connsiteY1" fmla="*/ 0 h 1140099"/>
              <a:gd name="connsiteX2" fmla="*/ 1211340 w 1211340"/>
              <a:gd name="connsiteY2" fmla="*/ 570050 h 1140099"/>
              <a:gd name="connsiteX3" fmla="*/ 605670 w 1211340"/>
              <a:gd name="connsiteY3" fmla="*/ 1140100 h 1140099"/>
              <a:gd name="connsiteX4" fmla="*/ 0 w 1211340"/>
              <a:gd name="connsiteY4" fmla="*/ 570050 h 11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340" h="1140099">
                <a:moveTo>
                  <a:pt x="0" y="570050"/>
                </a:moveTo>
                <a:cubicBezTo>
                  <a:pt x="0" y="255220"/>
                  <a:pt x="271168" y="0"/>
                  <a:pt x="605670" y="0"/>
                </a:cubicBezTo>
                <a:cubicBezTo>
                  <a:pt x="940172" y="0"/>
                  <a:pt x="1211340" y="255220"/>
                  <a:pt x="1211340" y="570050"/>
                </a:cubicBezTo>
                <a:cubicBezTo>
                  <a:pt x="1211340" y="884880"/>
                  <a:pt x="940172" y="1140100"/>
                  <a:pt x="605670" y="1140100"/>
                </a:cubicBezTo>
                <a:cubicBezTo>
                  <a:pt x="271168" y="1140100"/>
                  <a:pt x="0" y="884880"/>
                  <a:pt x="0" y="570050"/>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1367" tIns="180934" rIns="191367" bIns="180934" numCol="1" spcCol="1270" anchor="ctr" anchorCtr="0">
            <a:noAutofit/>
          </a:bodyPr>
          <a:lstStyle/>
          <a:p>
            <a:pPr lvl="0" algn="ctr" defTabSz="466725">
              <a:lnSpc>
                <a:spcPct val="90000"/>
              </a:lnSpc>
              <a:spcBef>
                <a:spcPct val="0"/>
              </a:spcBef>
              <a:spcAft>
                <a:spcPct val="35000"/>
              </a:spcAft>
            </a:pPr>
            <a:r>
              <a:rPr lang="en-US" sz="1050" b="1" kern="1200" dirty="0" smtClean="0">
                <a:latin typeface="Arial" panose="020B0604020202020204" pitchFamily="34" charset="0"/>
                <a:cs typeface="Arial" panose="020B0604020202020204" pitchFamily="34" charset="0"/>
              </a:rPr>
              <a:t>Contractor of a Provider</a:t>
            </a:r>
            <a:endParaRPr lang="en-US" sz="1050" b="1" kern="1200" dirty="0">
              <a:latin typeface="Arial" panose="020B0604020202020204" pitchFamily="34" charset="0"/>
              <a:cs typeface="Arial" panose="020B0604020202020204" pitchFamily="34" charset="0"/>
            </a:endParaRPr>
          </a:p>
        </p:txBody>
      </p:sp>
      <p:sp>
        <p:nvSpPr>
          <p:cNvPr id="36" name="Freeform 35"/>
          <p:cNvSpPr/>
          <p:nvPr/>
        </p:nvSpPr>
        <p:spPr>
          <a:xfrm>
            <a:off x="4142454" y="5277146"/>
            <a:ext cx="1211340" cy="1140099"/>
          </a:xfrm>
          <a:custGeom>
            <a:avLst/>
            <a:gdLst>
              <a:gd name="connsiteX0" fmla="*/ 0 w 1211340"/>
              <a:gd name="connsiteY0" fmla="*/ 570050 h 1140099"/>
              <a:gd name="connsiteX1" fmla="*/ 605670 w 1211340"/>
              <a:gd name="connsiteY1" fmla="*/ 0 h 1140099"/>
              <a:gd name="connsiteX2" fmla="*/ 1211340 w 1211340"/>
              <a:gd name="connsiteY2" fmla="*/ 570050 h 1140099"/>
              <a:gd name="connsiteX3" fmla="*/ 605670 w 1211340"/>
              <a:gd name="connsiteY3" fmla="*/ 1140100 h 1140099"/>
              <a:gd name="connsiteX4" fmla="*/ 0 w 1211340"/>
              <a:gd name="connsiteY4" fmla="*/ 570050 h 11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340" h="1140099">
                <a:moveTo>
                  <a:pt x="0" y="570050"/>
                </a:moveTo>
                <a:cubicBezTo>
                  <a:pt x="0" y="255220"/>
                  <a:pt x="271168" y="0"/>
                  <a:pt x="605670" y="0"/>
                </a:cubicBezTo>
                <a:cubicBezTo>
                  <a:pt x="940172" y="0"/>
                  <a:pt x="1211340" y="255220"/>
                  <a:pt x="1211340" y="570050"/>
                </a:cubicBezTo>
                <a:cubicBezTo>
                  <a:pt x="1211340" y="884880"/>
                  <a:pt x="940172" y="1140100"/>
                  <a:pt x="605670" y="1140100"/>
                </a:cubicBezTo>
                <a:cubicBezTo>
                  <a:pt x="271168" y="1140100"/>
                  <a:pt x="0" y="884880"/>
                  <a:pt x="0" y="570050"/>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1367" tIns="180934" rIns="191367" bIns="180934" numCol="1" spcCol="1270" anchor="ctr" anchorCtr="0">
            <a:noAutofit/>
          </a:bodyPr>
          <a:lstStyle/>
          <a:p>
            <a:pPr lvl="0" algn="ctr" defTabSz="466725">
              <a:lnSpc>
                <a:spcPct val="90000"/>
              </a:lnSpc>
              <a:spcBef>
                <a:spcPct val="0"/>
              </a:spcBef>
              <a:spcAft>
                <a:spcPct val="35000"/>
              </a:spcAft>
            </a:pPr>
            <a:r>
              <a:rPr lang="en-US" sz="1050" b="1" kern="1200" dirty="0" smtClean="0">
                <a:latin typeface="Arial" panose="020B0604020202020204" pitchFamily="34" charset="0"/>
                <a:cs typeface="Arial" panose="020B0604020202020204" pitchFamily="34" charset="0"/>
              </a:rPr>
              <a:t>Provider to PSO</a:t>
            </a:r>
            <a:endParaRPr lang="en-US" sz="1050" b="1" kern="1200" dirty="0">
              <a:latin typeface="Arial" panose="020B0604020202020204" pitchFamily="34" charset="0"/>
              <a:cs typeface="Arial" panose="020B0604020202020204" pitchFamily="34" charset="0"/>
            </a:endParaRPr>
          </a:p>
        </p:txBody>
      </p:sp>
      <p:sp>
        <p:nvSpPr>
          <p:cNvPr id="35" name="Freeform 34"/>
          <p:cNvSpPr/>
          <p:nvPr/>
        </p:nvSpPr>
        <p:spPr>
          <a:xfrm>
            <a:off x="5188662" y="5031777"/>
            <a:ext cx="1211340" cy="1140099"/>
          </a:xfrm>
          <a:custGeom>
            <a:avLst/>
            <a:gdLst>
              <a:gd name="connsiteX0" fmla="*/ 0 w 1211340"/>
              <a:gd name="connsiteY0" fmla="*/ 570050 h 1140099"/>
              <a:gd name="connsiteX1" fmla="*/ 605670 w 1211340"/>
              <a:gd name="connsiteY1" fmla="*/ 0 h 1140099"/>
              <a:gd name="connsiteX2" fmla="*/ 1211340 w 1211340"/>
              <a:gd name="connsiteY2" fmla="*/ 570050 h 1140099"/>
              <a:gd name="connsiteX3" fmla="*/ 605670 w 1211340"/>
              <a:gd name="connsiteY3" fmla="*/ 1140100 h 1140099"/>
              <a:gd name="connsiteX4" fmla="*/ 0 w 1211340"/>
              <a:gd name="connsiteY4" fmla="*/ 570050 h 11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340" h="1140099">
                <a:moveTo>
                  <a:pt x="0" y="570050"/>
                </a:moveTo>
                <a:cubicBezTo>
                  <a:pt x="0" y="255220"/>
                  <a:pt x="271168" y="0"/>
                  <a:pt x="605670" y="0"/>
                </a:cubicBezTo>
                <a:cubicBezTo>
                  <a:pt x="940172" y="0"/>
                  <a:pt x="1211340" y="255220"/>
                  <a:pt x="1211340" y="570050"/>
                </a:cubicBezTo>
                <a:cubicBezTo>
                  <a:pt x="1211340" y="884880"/>
                  <a:pt x="940172" y="1140100"/>
                  <a:pt x="605670" y="1140100"/>
                </a:cubicBezTo>
                <a:cubicBezTo>
                  <a:pt x="271168" y="1140100"/>
                  <a:pt x="0" y="884880"/>
                  <a:pt x="0" y="570050"/>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1367" tIns="180934" rIns="191367" bIns="180934" numCol="1" spcCol="1270" anchor="ctr" anchorCtr="0">
            <a:noAutofit/>
          </a:bodyPr>
          <a:lstStyle/>
          <a:p>
            <a:pPr lvl="0" algn="ctr" defTabSz="466725">
              <a:lnSpc>
                <a:spcPct val="90000"/>
              </a:lnSpc>
              <a:spcBef>
                <a:spcPct val="0"/>
              </a:spcBef>
              <a:spcAft>
                <a:spcPct val="35000"/>
              </a:spcAft>
            </a:pPr>
            <a:r>
              <a:rPr lang="en-US" sz="1050" b="1" kern="1200" dirty="0" smtClean="0">
                <a:latin typeface="Arial" panose="020B0604020202020204" pitchFamily="34" charset="0"/>
                <a:cs typeface="Arial" panose="020B0604020202020204" pitchFamily="34" charset="0"/>
              </a:rPr>
              <a:t>Non –identifiable  PSWP</a:t>
            </a:r>
            <a:endParaRPr lang="en-US" sz="1050" b="1" kern="1200" dirty="0">
              <a:latin typeface="Arial" panose="020B0604020202020204" pitchFamily="34" charset="0"/>
              <a:cs typeface="Arial" panose="020B0604020202020204" pitchFamily="34" charset="0"/>
            </a:endParaRPr>
          </a:p>
        </p:txBody>
      </p:sp>
      <p:sp>
        <p:nvSpPr>
          <p:cNvPr id="34" name="Freeform 33"/>
          <p:cNvSpPr/>
          <p:nvPr/>
        </p:nvSpPr>
        <p:spPr>
          <a:xfrm>
            <a:off x="5697828" y="4265056"/>
            <a:ext cx="1211340" cy="1140099"/>
          </a:xfrm>
          <a:custGeom>
            <a:avLst/>
            <a:gdLst>
              <a:gd name="connsiteX0" fmla="*/ 0 w 1211340"/>
              <a:gd name="connsiteY0" fmla="*/ 570050 h 1140099"/>
              <a:gd name="connsiteX1" fmla="*/ 605670 w 1211340"/>
              <a:gd name="connsiteY1" fmla="*/ 0 h 1140099"/>
              <a:gd name="connsiteX2" fmla="*/ 1211340 w 1211340"/>
              <a:gd name="connsiteY2" fmla="*/ 570050 h 1140099"/>
              <a:gd name="connsiteX3" fmla="*/ 605670 w 1211340"/>
              <a:gd name="connsiteY3" fmla="*/ 1140100 h 1140099"/>
              <a:gd name="connsiteX4" fmla="*/ 0 w 1211340"/>
              <a:gd name="connsiteY4" fmla="*/ 570050 h 11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340" h="1140099">
                <a:moveTo>
                  <a:pt x="0" y="570050"/>
                </a:moveTo>
                <a:cubicBezTo>
                  <a:pt x="0" y="255220"/>
                  <a:pt x="271168" y="0"/>
                  <a:pt x="605670" y="0"/>
                </a:cubicBezTo>
                <a:cubicBezTo>
                  <a:pt x="940172" y="0"/>
                  <a:pt x="1211340" y="255220"/>
                  <a:pt x="1211340" y="570050"/>
                </a:cubicBezTo>
                <a:cubicBezTo>
                  <a:pt x="1211340" y="884880"/>
                  <a:pt x="940172" y="1140100"/>
                  <a:pt x="605670" y="1140100"/>
                </a:cubicBezTo>
                <a:cubicBezTo>
                  <a:pt x="271168" y="1140100"/>
                  <a:pt x="0" y="884880"/>
                  <a:pt x="0" y="570050"/>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1367" tIns="180934" rIns="191367" bIns="180934" numCol="1" spcCol="1270" anchor="ctr" anchorCtr="0">
            <a:noAutofit/>
          </a:bodyPr>
          <a:lstStyle/>
          <a:p>
            <a:pPr lvl="0" algn="ctr" defTabSz="466725">
              <a:lnSpc>
                <a:spcPct val="90000"/>
              </a:lnSpc>
              <a:spcBef>
                <a:spcPct val="0"/>
              </a:spcBef>
              <a:spcAft>
                <a:spcPct val="35000"/>
              </a:spcAft>
            </a:pPr>
            <a:r>
              <a:rPr lang="en-US" sz="1050" b="1" kern="1200" dirty="0" smtClean="0">
                <a:latin typeface="Arial" panose="020B0604020202020204" pitchFamily="34" charset="0"/>
                <a:cs typeface="Arial" panose="020B0604020202020204" pitchFamily="34" charset="0"/>
              </a:rPr>
              <a:t>Business Associates </a:t>
            </a:r>
            <a:endParaRPr lang="en-US" sz="1050" b="1" kern="1200" dirty="0">
              <a:latin typeface="Arial" panose="020B0604020202020204" pitchFamily="34" charset="0"/>
              <a:cs typeface="Arial" panose="020B0604020202020204" pitchFamily="34" charset="0"/>
            </a:endParaRPr>
          </a:p>
        </p:txBody>
      </p:sp>
      <p:sp>
        <p:nvSpPr>
          <p:cNvPr id="33" name="Freeform 32"/>
          <p:cNvSpPr/>
          <p:nvPr/>
        </p:nvSpPr>
        <p:spPr>
          <a:xfrm>
            <a:off x="5950106" y="3350756"/>
            <a:ext cx="1211340" cy="1140099"/>
          </a:xfrm>
          <a:custGeom>
            <a:avLst/>
            <a:gdLst>
              <a:gd name="connsiteX0" fmla="*/ 0 w 1211340"/>
              <a:gd name="connsiteY0" fmla="*/ 570050 h 1140099"/>
              <a:gd name="connsiteX1" fmla="*/ 605670 w 1211340"/>
              <a:gd name="connsiteY1" fmla="*/ 0 h 1140099"/>
              <a:gd name="connsiteX2" fmla="*/ 1211340 w 1211340"/>
              <a:gd name="connsiteY2" fmla="*/ 570050 h 1140099"/>
              <a:gd name="connsiteX3" fmla="*/ 605670 w 1211340"/>
              <a:gd name="connsiteY3" fmla="*/ 1140100 h 1140099"/>
              <a:gd name="connsiteX4" fmla="*/ 0 w 1211340"/>
              <a:gd name="connsiteY4" fmla="*/ 570050 h 11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340" h="1140099">
                <a:moveTo>
                  <a:pt x="0" y="570050"/>
                </a:moveTo>
                <a:cubicBezTo>
                  <a:pt x="0" y="255220"/>
                  <a:pt x="271168" y="0"/>
                  <a:pt x="605670" y="0"/>
                </a:cubicBezTo>
                <a:cubicBezTo>
                  <a:pt x="940172" y="0"/>
                  <a:pt x="1211340" y="255220"/>
                  <a:pt x="1211340" y="570050"/>
                </a:cubicBezTo>
                <a:cubicBezTo>
                  <a:pt x="1211340" y="884880"/>
                  <a:pt x="940172" y="1140100"/>
                  <a:pt x="605670" y="1140100"/>
                </a:cubicBezTo>
                <a:cubicBezTo>
                  <a:pt x="271168" y="1140100"/>
                  <a:pt x="0" y="884880"/>
                  <a:pt x="0" y="570050"/>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1367" tIns="180934" rIns="191367" bIns="180934" numCol="1" spcCol="1270" anchor="ctr" anchorCtr="0">
            <a:noAutofit/>
          </a:bodyPr>
          <a:lstStyle/>
          <a:p>
            <a:pPr lvl="0" algn="ctr" defTabSz="466725">
              <a:lnSpc>
                <a:spcPct val="90000"/>
              </a:lnSpc>
              <a:spcBef>
                <a:spcPct val="0"/>
              </a:spcBef>
              <a:spcAft>
                <a:spcPct val="35000"/>
              </a:spcAft>
            </a:pPr>
            <a:r>
              <a:rPr lang="en-US" sz="1050" b="1" kern="1200" dirty="0" smtClean="0">
                <a:latin typeface="Arial" panose="020B0604020202020204" pitchFamily="34" charset="0"/>
                <a:cs typeface="Arial" panose="020B0604020202020204" pitchFamily="34" charset="0"/>
              </a:rPr>
              <a:t>Accrediting Bodies</a:t>
            </a:r>
            <a:endParaRPr lang="en-US" sz="1050" b="1" kern="1200" dirty="0">
              <a:latin typeface="Arial" panose="020B0604020202020204" pitchFamily="34" charset="0"/>
              <a:cs typeface="Arial" panose="020B0604020202020204" pitchFamily="34" charset="0"/>
            </a:endParaRPr>
          </a:p>
        </p:txBody>
      </p:sp>
      <p:sp>
        <p:nvSpPr>
          <p:cNvPr id="32" name="Freeform 31"/>
          <p:cNvSpPr/>
          <p:nvPr/>
        </p:nvSpPr>
        <p:spPr>
          <a:xfrm>
            <a:off x="5728548" y="2429650"/>
            <a:ext cx="1211340" cy="1140099"/>
          </a:xfrm>
          <a:custGeom>
            <a:avLst/>
            <a:gdLst>
              <a:gd name="connsiteX0" fmla="*/ 0 w 1211340"/>
              <a:gd name="connsiteY0" fmla="*/ 570050 h 1140099"/>
              <a:gd name="connsiteX1" fmla="*/ 605670 w 1211340"/>
              <a:gd name="connsiteY1" fmla="*/ 0 h 1140099"/>
              <a:gd name="connsiteX2" fmla="*/ 1211340 w 1211340"/>
              <a:gd name="connsiteY2" fmla="*/ 570050 h 1140099"/>
              <a:gd name="connsiteX3" fmla="*/ 605670 w 1211340"/>
              <a:gd name="connsiteY3" fmla="*/ 1140100 h 1140099"/>
              <a:gd name="connsiteX4" fmla="*/ 0 w 1211340"/>
              <a:gd name="connsiteY4" fmla="*/ 570050 h 11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340" h="1140099">
                <a:moveTo>
                  <a:pt x="0" y="570050"/>
                </a:moveTo>
                <a:cubicBezTo>
                  <a:pt x="0" y="255220"/>
                  <a:pt x="271168" y="0"/>
                  <a:pt x="605670" y="0"/>
                </a:cubicBezTo>
                <a:cubicBezTo>
                  <a:pt x="940172" y="0"/>
                  <a:pt x="1211340" y="255220"/>
                  <a:pt x="1211340" y="570050"/>
                </a:cubicBezTo>
                <a:cubicBezTo>
                  <a:pt x="1211340" y="884880"/>
                  <a:pt x="940172" y="1140100"/>
                  <a:pt x="605670" y="1140100"/>
                </a:cubicBezTo>
                <a:cubicBezTo>
                  <a:pt x="271168" y="1140100"/>
                  <a:pt x="0" y="884880"/>
                  <a:pt x="0" y="570050"/>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1367" tIns="180934" rIns="191367" bIns="180934" numCol="1" spcCol="1270" anchor="ctr" anchorCtr="0">
            <a:noAutofit/>
          </a:bodyPr>
          <a:lstStyle/>
          <a:p>
            <a:pPr lvl="0" algn="ctr" defTabSz="466725">
              <a:lnSpc>
                <a:spcPct val="90000"/>
              </a:lnSpc>
              <a:spcBef>
                <a:spcPct val="0"/>
              </a:spcBef>
              <a:spcAft>
                <a:spcPct val="35000"/>
              </a:spcAft>
            </a:pPr>
            <a:r>
              <a:rPr lang="en-US" sz="1050" b="1" kern="1200" dirty="0" smtClean="0">
                <a:latin typeface="Arial" panose="020B0604020202020204" pitchFamily="34" charset="0"/>
                <a:cs typeface="Arial" panose="020B0604020202020204" pitchFamily="34" charset="0"/>
              </a:rPr>
              <a:t>Research</a:t>
            </a:r>
            <a:endParaRPr lang="en-US" sz="1050" b="1" kern="1200" dirty="0">
              <a:latin typeface="Arial" panose="020B0604020202020204" pitchFamily="34" charset="0"/>
              <a:cs typeface="Arial" panose="020B0604020202020204" pitchFamily="34" charset="0"/>
            </a:endParaRPr>
          </a:p>
        </p:txBody>
      </p:sp>
      <p:sp>
        <p:nvSpPr>
          <p:cNvPr id="31" name="Freeform 30"/>
          <p:cNvSpPr/>
          <p:nvPr/>
        </p:nvSpPr>
        <p:spPr>
          <a:xfrm>
            <a:off x="5053291" y="1859601"/>
            <a:ext cx="1211340" cy="1140099"/>
          </a:xfrm>
          <a:custGeom>
            <a:avLst/>
            <a:gdLst>
              <a:gd name="connsiteX0" fmla="*/ 0 w 1211340"/>
              <a:gd name="connsiteY0" fmla="*/ 570050 h 1140099"/>
              <a:gd name="connsiteX1" fmla="*/ 605670 w 1211340"/>
              <a:gd name="connsiteY1" fmla="*/ 0 h 1140099"/>
              <a:gd name="connsiteX2" fmla="*/ 1211340 w 1211340"/>
              <a:gd name="connsiteY2" fmla="*/ 570050 h 1140099"/>
              <a:gd name="connsiteX3" fmla="*/ 605670 w 1211340"/>
              <a:gd name="connsiteY3" fmla="*/ 1140100 h 1140099"/>
              <a:gd name="connsiteX4" fmla="*/ 0 w 1211340"/>
              <a:gd name="connsiteY4" fmla="*/ 570050 h 11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340" h="1140099">
                <a:moveTo>
                  <a:pt x="0" y="570050"/>
                </a:moveTo>
                <a:cubicBezTo>
                  <a:pt x="0" y="255220"/>
                  <a:pt x="271168" y="0"/>
                  <a:pt x="605670" y="0"/>
                </a:cubicBezTo>
                <a:cubicBezTo>
                  <a:pt x="940172" y="0"/>
                  <a:pt x="1211340" y="255220"/>
                  <a:pt x="1211340" y="570050"/>
                </a:cubicBezTo>
                <a:cubicBezTo>
                  <a:pt x="1211340" y="884880"/>
                  <a:pt x="940172" y="1140100"/>
                  <a:pt x="605670" y="1140100"/>
                </a:cubicBezTo>
                <a:cubicBezTo>
                  <a:pt x="271168" y="1140100"/>
                  <a:pt x="0" y="884880"/>
                  <a:pt x="0" y="570050"/>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1367" tIns="180934" rIns="191367" bIns="180934" numCol="1" spcCol="1270" anchor="ctr" anchorCtr="0">
            <a:noAutofit/>
          </a:bodyPr>
          <a:lstStyle/>
          <a:p>
            <a:pPr lvl="0" algn="ctr" defTabSz="466725">
              <a:lnSpc>
                <a:spcPct val="90000"/>
              </a:lnSpc>
              <a:spcBef>
                <a:spcPct val="0"/>
              </a:spcBef>
              <a:spcAft>
                <a:spcPct val="35000"/>
              </a:spcAft>
            </a:pPr>
            <a:r>
              <a:rPr lang="en-US" sz="1050" b="1" kern="1200" dirty="0" smtClean="0">
                <a:latin typeface="Arial" panose="020B0604020202020204" pitchFamily="34" charset="0"/>
                <a:cs typeface="Arial" panose="020B0604020202020204" pitchFamily="34" charset="0"/>
              </a:rPr>
              <a:t>Approved disclosure</a:t>
            </a:r>
            <a:endParaRPr lang="en-US" sz="1050" b="1"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469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 Case Study</a:t>
            </a:r>
            <a:endParaRPr lang="en-US" dirty="0"/>
          </a:p>
        </p:txBody>
      </p:sp>
      <p:sp>
        <p:nvSpPr>
          <p:cNvPr id="3" name="Content Placeholder 2"/>
          <p:cNvSpPr>
            <a:spLocks noGrp="1"/>
          </p:cNvSpPr>
          <p:nvPr>
            <p:ph idx="1"/>
          </p:nvPr>
        </p:nvSpPr>
        <p:spPr>
          <a:xfrm>
            <a:off x="408616" y="1264392"/>
            <a:ext cx="8418513" cy="4621212"/>
          </a:xfrm>
        </p:spPr>
        <p:txBody>
          <a:bodyPr/>
          <a:lstStyle/>
          <a:p>
            <a:r>
              <a:rPr lang="en-US" sz="1800" dirty="0"/>
              <a:t>A loyal, highly respected senior orthopedic surgeon, who is one of the hospital’s biggest admitters, had the following adverse patient events within a two month period of time:</a:t>
            </a:r>
          </a:p>
          <a:p>
            <a:pPr lvl="1"/>
            <a:r>
              <a:rPr lang="en-US" sz="1800" dirty="0"/>
              <a:t>Wrong site pre-operative procedure;</a:t>
            </a:r>
          </a:p>
          <a:p>
            <a:pPr lvl="1"/>
            <a:r>
              <a:rPr lang="en-US" sz="1800" dirty="0"/>
              <a:t>Used the wrong orthopedic medical device in two patients, one of which was chosen by a medical device rep who was in the operating room;</a:t>
            </a:r>
          </a:p>
          <a:p>
            <a:pPr lvl="1"/>
            <a:r>
              <a:rPr lang="en-US" sz="1800" dirty="0"/>
              <a:t>Two other patients who were morbidly obese with cardiac conditions, died shortly after their respective orthopedic procedures.  The operations went forward despite objections from the surgeon’s partners.</a:t>
            </a:r>
          </a:p>
          <a:p>
            <a:r>
              <a:rPr lang="en-US" sz="1800" dirty="0"/>
              <a:t>After the second patient’s death, a meeting was requested by the Chief Medical Officer at which the Department Chair, the Risk Manager, the Quality Manager, </a:t>
            </a:r>
            <a:r>
              <a:rPr lang="en-US" sz="1800" dirty="0" smtClean="0"/>
              <a:t>the </a:t>
            </a:r>
            <a:r>
              <a:rPr lang="en-US" sz="1800" dirty="0"/>
              <a:t>PSO Liaison </a:t>
            </a:r>
            <a:r>
              <a:rPr lang="en-US" sz="1800" dirty="0" smtClean="0"/>
              <a:t>the MSP and in-house counsel were </a:t>
            </a:r>
            <a:r>
              <a:rPr lang="en-US" sz="1800" dirty="0"/>
              <a:t>present.  The following comments, questions and concerns were expressed.</a:t>
            </a:r>
          </a:p>
          <a:p>
            <a:endParaRPr lang="en-US" sz="1800" dirty="0"/>
          </a:p>
        </p:txBody>
      </p:sp>
    </p:spTree>
    <p:extLst>
      <p:ext uri="{BB962C8B-B14F-4D97-AF65-F5344CB8AC3E}">
        <p14:creationId xmlns:p14="http://schemas.microsoft.com/office/powerpoint/2010/main" val="1205441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 Case Study: Questions</a:t>
            </a:r>
            <a:endParaRPr lang="en-US" dirty="0"/>
          </a:p>
        </p:txBody>
      </p:sp>
      <p:sp>
        <p:nvSpPr>
          <p:cNvPr id="3" name="Content Placeholder 2"/>
          <p:cNvSpPr>
            <a:spLocks noGrp="1"/>
          </p:cNvSpPr>
          <p:nvPr>
            <p:ph idx="1"/>
          </p:nvPr>
        </p:nvSpPr>
        <p:spPr>
          <a:xfrm>
            <a:off x="476193" y="1326737"/>
            <a:ext cx="8417257" cy="4399701"/>
          </a:xfrm>
        </p:spPr>
        <p:txBody>
          <a:bodyPr/>
          <a:lstStyle/>
          <a:p>
            <a:pPr marL="0" indent="0">
              <a:buNone/>
            </a:pPr>
            <a:r>
              <a:rPr lang="en-US" sz="2000" b="1" dirty="0" smtClean="0"/>
              <a:t>Risk Manager</a:t>
            </a:r>
          </a:p>
          <a:p>
            <a:pPr marL="747713" indent="-290513">
              <a:buFont typeface="Arial" panose="020B0604020202020204" pitchFamily="34" charset="0"/>
              <a:buChar char="•"/>
            </a:pPr>
            <a:r>
              <a:rPr lang="en-US" sz="2000" dirty="0" smtClean="0"/>
              <a:t>Needs to contact insurance carrier and defense counsel regarding possible litigation in one or more of the adverse events.</a:t>
            </a:r>
          </a:p>
          <a:p>
            <a:pPr marL="0" indent="0">
              <a:buNone/>
            </a:pPr>
            <a:endParaRPr lang="en-US" sz="1000" b="1" dirty="0" smtClean="0"/>
          </a:p>
          <a:p>
            <a:pPr marL="0" indent="0">
              <a:buNone/>
            </a:pPr>
            <a:r>
              <a:rPr lang="en-US" sz="2000" b="1" dirty="0" smtClean="0"/>
              <a:t>Questions/Concerns</a:t>
            </a:r>
          </a:p>
          <a:p>
            <a:pPr lvl="1">
              <a:buFont typeface="Arial" panose="020B0604020202020204" pitchFamily="34" charset="0"/>
              <a:buChar char="•"/>
            </a:pPr>
            <a:r>
              <a:rPr lang="en-US" sz="2000" dirty="0" smtClean="0"/>
              <a:t>Can she share PSWP with carrier?</a:t>
            </a:r>
          </a:p>
          <a:p>
            <a:pPr lvl="1">
              <a:buFont typeface="Arial" panose="020B0604020202020204" pitchFamily="34" charset="0"/>
              <a:buChar char="•"/>
            </a:pPr>
            <a:r>
              <a:rPr lang="en-US" sz="2000" dirty="0" smtClean="0"/>
              <a:t>Can she share PSWP with defense counsel?</a:t>
            </a:r>
          </a:p>
        </p:txBody>
      </p:sp>
    </p:spTree>
    <p:extLst>
      <p:ext uri="{BB962C8B-B14F-4D97-AF65-F5344CB8AC3E}">
        <p14:creationId xmlns:p14="http://schemas.microsoft.com/office/powerpoint/2010/main" val="3774874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a:t>
            </a:r>
            <a:r>
              <a:rPr lang="en-US" dirty="0"/>
              <a:t>Review </a:t>
            </a:r>
            <a:r>
              <a:rPr lang="en-US" dirty="0" smtClean="0"/>
              <a:t>Case Study: Analysis</a:t>
            </a:r>
            <a:endParaRPr lang="en-US" dirty="0"/>
          </a:p>
        </p:txBody>
      </p:sp>
      <p:sp>
        <p:nvSpPr>
          <p:cNvPr id="3" name="Content Placeholder 2"/>
          <p:cNvSpPr>
            <a:spLocks noGrp="1"/>
          </p:cNvSpPr>
          <p:nvPr>
            <p:ph idx="1"/>
          </p:nvPr>
        </p:nvSpPr>
        <p:spPr>
          <a:xfrm>
            <a:off x="197219" y="1347518"/>
            <a:ext cx="8629910" cy="4548556"/>
          </a:xfrm>
        </p:spPr>
        <p:txBody>
          <a:bodyPr/>
          <a:lstStyle/>
          <a:p>
            <a:r>
              <a:rPr lang="en-US" sz="2000" dirty="0" smtClean="0"/>
              <a:t>Under </a:t>
            </a:r>
            <a:r>
              <a:rPr lang="en-US" sz="2000" dirty="0"/>
              <a:t>the Final Rule, there are a limited number of PSWP disclosure exceptions.  Section 3.206(b)(9) allows disclosure for business operations to “professionals” including attorneys and accountants, in part, because they also </a:t>
            </a:r>
            <a:r>
              <a:rPr lang="en-US" sz="2000" dirty="0" smtClean="0"/>
              <a:t>owe a </a:t>
            </a:r>
            <a:r>
              <a:rPr lang="en-US" sz="2000" dirty="0"/>
              <a:t>fiduciary </a:t>
            </a:r>
            <a:r>
              <a:rPr lang="en-US" sz="2000" dirty="0" smtClean="0"/>
              <a:t>obligation to </a:t>
            </a:r>
            <a:r>
              <a:rPr lang="en-US" sz="2000" dirty="0"/>
              <a:t>their </a:t>
            </a:r>
            <a:r>
              <a:rPr lang="en-US" sz="2000" dirty="0" smtClean="0"/>
              <a:t>clients.  Therefore, PSWP can be shared with defense counsel.  </a:t>
            </a:r>
          </a:p>
          <a:p>
            <a:r>
              <a:rPr lang="en-US" sz="2000" dirty="0" smtClean="0"/>
              <a:t>However, the question you should ask is whether counsel needs PSWP in order to defend any suit.  This depends on the nature of the claims and what information is needed.  Also, has the information been reported as PSWP to a PSO (actually or functionally) or treated as D or A or is it being held within the PSES?</a:t>
            </a:r>
            <a:endParaRPr lang="en-US" sz="2000" dirty="0"/>
          </a:p>
          <a:p>
            <a:pPr lvl="1"/>
            <a:endParaRPr lang="en-US" sz="2000" dirty="0"/>
          </a:p>
          <a:p>
            <a:endParaRPr lang="en-US" sz="2000" dirty="0"/>
          </a:p>
        </p:txBody>
      </p:sp>
    </p:spTree>
    <p:extLst>
      <p:ext uri="{BB962C8B-B14F-4D97-AF65-F5344CB8AC3E}">
        <p14:creationId xmlns:p14="http://schemas.microsoft.com/office/powerpoint/2010/main" val="3431554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 Case Study: Analysis</a:t>
            </a:r>
            <a:endParaRPr lang="en-US" dirty="0"/>
          </a:p>
        </p:txBody>
      </p:sp>
      <p:sp>
        <p:nvSpPr>
          <p:cNvPr id="3" name="Content Placeholder 2"/>
          <p:cNvSpPr>
            <a:spLocks noGrp="1"/>
          </p:cNvSpPr>
          <p:nvPr>
            <p:ph idx="1"/>
          </p:nvPr>
        </p:nvSpPr>
        <p:spPr>
          <a:xfrm>
            <a:off x="394855" y="1316346"/>
            <a:ext cx="8354291" cy="4299926"/>
          </a:xfrm>
        </p:spPr>
        <p:txBody>
          <a:bodyPr/>
          <a:lstStyle/>
          <a:p>
            <a:r>
              <a:rPr lang="en-US" sz="2000" dirty="0" smtClean="0"/>
              <a:t>With respect to the insurance carrier, the business operations exception specifically was not extended to this category “at this time”.  However, if the carrier is conducting, in part, patient safety activities such as benchmarking, risk analysis, studies, etc., and in order to do so needs access to some PSWP, Section 3.206(b)(4) allows disclosure of PSWP to contractors involved in patient safety activities.  If not, the only other way is through a written authorization under Section 3.206(b)(3) “by the parties from whom the authorization is sought.”</a:t>
            </a:r>
          </a:p>
          <a:p>
            <a:pPr marL="0" indent="0">
              <a:buNone/>
            </a:pPr>
            <a:endParaRPr lang="en-US" sz="1800" dirty="0"/>
          </a:p>
        </p:txBody>
      </p:sp>
    </p:spTree>
    <p:extLst>
      <p:ext uri="{BB962C8B-B14F-4D97-AF65-F5344CB8AC3E}">
        <p14:creationId xmlns:p14="http://schemas.microsoft.com/office/powerpoint/2010/main" val="3942850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886" y="169905"/>
            <a:ext cx="7317470" cy="1399122"/>
          </a:xfrm>
        </p:spPr>
        <p:txBody>
          <a:bodyPr/>
          <a:lstStyle/>
          <a:p>
            <a:pPr algn="l"/>
            <a:r>
              <a:rPr lang="en-US" dirty="0" smtClean="0"/>
              <a:t>What Every Medical Services Professional and Attorney Needs to Know about Patient Safety Organizations</a:t>
            </a:r>
            <a:endParaRPr lang="en-US" dirty="0"/>
          </a:p>
        </p:txBody>
      </p:sp>
      <p:sp>
        <p:nvSpPr>
          <p:cNvPr id="3" name="Content Placeholder 2"/>
          <p:cNvSpPr>
            <a:spLocks noGrp="1"/>
          </p:cNvSpPr>
          <p:nvPr>
            <p:ph idx="1"/>
          </p:nvPr>
        </p:nvSpPr>
        <p:spPr>
          <a:xfrm>
            <a:off x="351021" y="1711802"/>
            <a:ext cx="8418513" cy="4314925"/>
          </a:xfrm>
        </p:spPr>
        <p:txBody>
          <a:bodyPr/>
          <a:lstStyle/>
          <a:p>
            <a:pPr marL="0" indent="0">
              <a:buNone/>
            </a:pPr>
            <a:r>
              <a:rPr lang="en-US" sz="2000" dirty="0" smtClean="0"/>
              <a:t>The purpose of this program is to provide an overview of the Patient Safety Act, the fundamental principles and requirements under the Act, and the privilege protections afforded to licensed providers who contract with a federally certified patient safety organization.  In addition, the presentation will apply these standards to a hypothetical peer review scenario. Topics to be discussed including the following:</a:t>
            </a:r>
          </a:p>
          <a:p>
            <a:pPr>
              <a:spcBef>
                <a:spcPts val="1200"/>
              </a:spcBef>
            </a:pPr>
            <a:r>
              <a:rPr lang="en-US" sz="2000" dirty="0" smtClean="0"/>
              <a:t>Overview of Patient Safety Act</a:t>
            </a:r>
          </a:p>
          <a:p>
            <a:pPr>
              <a:spcBef>
                <a:spcPts val="1200"/>
              </a:spcBef>
            </a:pPr>
            <a:r>
              <a:rPr lang="en-US" sz="2000" dirty="0" smtClean="0"/>
              <a:t>What is a Patient Safety Evaluation System (PSES) and how is it formed?</a:t>
            </a:r>
          </a:p>
          <a:p>
            <a:pPr>
              <a:spcBef>
                <a:spcPts val="1200"/>
              </a:spcBef>
            </a:pPr>
            <a:r>
              <a:rPr lang="en-US" dirty="0"/>
              <a:t>What information can be considered privileged and confidential patient Safety Work Product (PSWP), and therefore not subject to discovery or admissibility into evidence?</a:t>
            </a:r>
          </a:p>
          <a:p>
            <a:pPr>
              <a:spcBef>
                <a:spcPts val="1200"/>
              </a:spcBef>
            </a:pPr>
            <a:endParaRPr lang="en-US" sz="2000" dirty="0" smtClean="0"/>
          </a:p>
          <a:p>
            <a:endParaRPr lang="en-US" sz="2200" dirty="0"/>
          </a:p>
        </p:txBody>
      </p:sp>
    </p:spTree>
    <p:extLst>
      <p:ext uri="{BB962C8B-B14F-4D97-AF65-F5344CB8AC3E}">
        <p14:creationId xmlns:p14="http://schemas.microsoft.com/office/powerpoint/2010/main" val="1855757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a:t>
            </a:r>
            <a:r>
              <a:rPr lang="en-US" dirty="0"/>
              <a:t>Review </a:t>
            </a:r>
            <a:r>
              <a:rPr lang="en-US" dirty="0" smtClean="0"/>
              <a:t>Case Study: Analysis </a:t>
            </a:r>
            <a:r>
              <a:rPr lang="en-US" sz="1600" dirty="0"/>
              <a:t>(cont’d)</a:t>
            </a:r>
            <a:endParaRPr lang="en-US" dirty="0"/>
          </a:p>
        </p:txBody>
      </p:sp>
      <p:sp>
        <p:nvSpPr>
          <p:cNvPr id="3" name="Content Placeholder 2"/>
          <p:cNvSpPr>
            <a:spLocks noGrp="1"/>
          </p:cNvSpPr>
          <p:nvPr>
            <p:ph idx="1"/>
          </p:nvPr>
        </p:nvSpPr>
        <p:spPr>
          <a:xfrm>
            <a:off x="327398" y="1391660"/>
            <a:ext cx="8661807" cy="4293375"/>
          </a:xfrm>
        </p:spPr>
        <p:txBody>
          <a:bodyPr/>
          <a:lstStyle/>
          <a:p>
            <a:r>
              <a:rPr lang="en-US" sz="2000" b="1" u="sng" dirty="0" smtClean="0"/>
              <a:t>REMEMBER</a:t>
            </a:r>
            <a:r>
              <a:rPr lang="en-US" sz="2000" dirty="0" smtClean="0"/>
              <a:t> – Once it has been reported to the PSO it CANNOT be disclosed to an outside independent party, such as a court.  Because the attorney is an agent/fiduciary, PSWP can be disclosed to him/her even if it already has been reported.  If not reported it can be removed, but it is no longer PSWP.  However, the state confidentiality protections might apply.</a:t>
            </a:r>
          </a:p>
          <a:p>
            <a:endParaRPr lang="en-US" sz="2000" dirty="0"/>
          </a:p>
        </p:txBody>
      </p:sp>
    </p:spTree>
    <p:extLst>
      <p:ext uri="{BB962C8B-B14F-4D97-AF65-F5344CB8AC3E}">
        <p14:creationId xmlns:p14="http://schemas.microsoft.com/office/powerpoint/2010/main" val="3623488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 Case Study: Questions</a:t>
            </a:r>
            <a:endParaRPr lang="en-US" dirty="0"/>
          </a:p>
        </p:txBody>
      </p:sp>
      <p:sp>
        <p:nvSpPr>
          <p:cNvPr id="3" name="Content Placeholder 2"/>
          <p:cNvSpPr>
            <a:spLocks noGrp="1"/>
          </p:cNvSpPr>
          <p:nvPr>
            <p:ph idx="1"/>
          </p:nvPr>
        </p:nvSpPr>
        <p:spPr>
          <a:xfrm>
            <a:off x="461963" y="1305955"/>
            <a:ext cx="8164099" cy="4540403"/>
          </a:xfrm>
        </p:spPr>
        <p:txBody>
          <a:bodyPr/>
          <a:lstStyle/>
          <a:p>
            <a:pPr marL="0" indent="0">
              <a:buNone/>
            </a:pPr>
            <a:r>
              <a:rPr lang="en-US" b="1" dirty="0" smtClean="0"/>
              <a:t>Quality Manager </a:t>
            </a:r>
          </a:p>
          <a:p>
            <a:r>
              <a:rPr lang="en-US" dirty="0" smtClean="0"/>
              <a:t>Needs to send three never events reports to CMS.  She is concerned that a CMS/state surveyor will show up to investigate and will demand to see any root cause analyses that are generated as well as some or all of the peer review materials that are developed as a result of the plan.  What, if anything, does she have to give to CMS, The Joint Commission or any other third party?  </a:t>
            </a:r>
          </a:p>
          <a:p>
            <a:r>
              <a:rPr lang="en-US" dirty="0" smtClean="0"/>
              <a:t>Can the proposed morbidity/mortality study and RCA be done within the PSES and results shared?  What entity should conduct the study?</a:t>
            </a:r>
          </a:p>
          <a:p>
            <a:r>
              <a:rPr lang="en-US" dirty="0" smtClean="0"/>
              <a:t>What documents and records can or should be protected?</a:t>
            </a:r>
          </a:p>
          <a:p>
            <a:endParaRPr lang="en-US" sz="2000" dirty="0"/>
          </a:p>
        </p:txBody>
      </p:sp>
    </p:spTree>
    <p:extLst>
      <p:ext uri="{BB962C8B-B14F-4D97-AF65-F5344CB8AC3E}">
        <p14:creationId xmlns:p14="http://schemas.microsoft.com/office/powerpoint/2010/main" val="684822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a:t>
            </a:r>
            <a:r>
              <a:rPr lang="en-US" dirty="0"/>
              <a:t>Review Case </a:t>
            </a:r>
            <a:r>
              <a:rPr lang="en-US" dirty="0" smtClean="0"/>
              <a:t>Study: Analysis</a:t>
            </a:r>
            <a:endParaRPr lang="en-US" dirty="0"/>
          </a:p>
        </p:txBody>
      </p:sp>
      <p:sp>
        <p:nvSpPr>
          <p:cNvPr id="3" name="Content Placeholder 2"/>
          <p:cNvSpPr>
            <a:spLocks noGrp="1"/>
          </p:cNvSpPr>
          <p:nvPr>
            <p:ph idx="1"/>
          </p:nvPr>
        </p:nvSpPr>
        <p:spPr>
          <a:xfrm>
            <a:off x="477601" y="1295564"/>
            <a:ext cx="8349528" cy="4377845"/>
          </a:xfrm>
        </p:spPr>
        <p:txBody>
          <a:bodyPr/>
          <a:lstStyle/>
          <a:p>
            <a:r>
              <a:rPr lang="en-US" sz="2000" dirty="0" smtClean="0"/>
              <a:t>Final Rule requires that reports that must be filed with the state or federal government and agencies, i.e., never events, adverse events, must still be reported.  These reports should not be reported to a PSO, but a copy may be sent. </a:t>
            </a:r>
          </a:p>
          <a:p>
            <a:r>
              <a:rPr lang="en-US" sz="2000" dirty="0" smtClean="0"/>
              <a:t>Everything else can be collected in the PSES for reporting to a PSO.</a:t>
            </a:r>
          </a:p>
          <a:p>
            <a:r>
              <a:rPr lang="en-US" sz="2000" dirty="0" smtClean="0"/>
              <a:t>CMS is on record as saying it will not require providers to turn over PSWP BUT you otherwise have to demonstrate compliance with QAPI requirements.</a:t>
            </a:r>
          </a:p>
          <a:p>
            <a:r>
              <a:rPr lang="en-US" dirty="0" smtClean="0"/>
              <a:t>Be prepared to turn over the resulting action plan which is generated as part of the RCA.</a:t>
            </a:r>
          </a:p>
          <a:p>
            <a:pPr lvl="2"/>
            <a:endParaRPr lang="en-US" sz="1800" dirty="0"/>
          </a:p>
        </p:txBody>
      </p:sp>
    </p:spTree>
    <p:extLst>
      <p:ext uri="{BB962C8B-B14F-4D97-AF65-F5344CB8AC3E}">
        <p14:creationId xmlns:p14="http://schemas.microsoft.com/office/powerpoint/2010/main" val="2682130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573" y="252433"/>
            <a:ext cx="6905192" cy="679450"/>
          </a:xfrm>
        </p:spPr>
        <p:txBody>
          <a:bodyPr/>
          <a:lstStyle/>
          <a:p>
            <a:r>
              <a:rPr lang="en-US" dirty="0" smtClean="0"/>
              <a:t>Peer </a:t>
            </a:r>
            <a:r>
              <a:rPr lang="en-US" dirty="0"/>
              <a:t>Review Case </a:t>
            </a:r>
            <a:r>
              <a:rPr lang="en-US" dirty="0" smtClean="0"/>
              <a:t>Study: Analysis</a:t>
            </a:r>
            <a:endParaRPr lang="en-US" dirty="0"/>
          </a:p>
        </p:txBody>
      </p:sp>
      <p:sp>
        <p:nvSpPr>
          <p:cNvPr id="3" name="Content Placeholder 2"/>
          <p:cNvSpPr>
            <a:spLocks noGrp="1"/>
          </p:cNvSpPr>
          <p:nvPr>
            <p:ph idx="1"/>
          </p:nvPr>
        </p:nvSpPr>
        <p:spPr>
          <a:xfrm>
            <a:off x="269819" y="1341741"/>
            <a:ext cx="8666363" cy="5142185"/>
          </a:xfrm>
        </p:spPr>
        <p:txBody>
          <a:bodyPr/>
          <a:lstStyle/>
          <a:p>
            <a:pPr>
              <a:spcBef>
                <a:spcPts val="500"/>
              </a:spcBef>
            </a:pPr>
            <a:r>
              <a:rPr lang="en-US" sz="2000" dirty="0" smtClean="0"/>
              <a:t>TJC has taken the same position and will not require the hospital to turn over PSWP BUT Section 3.206(b)(8) allows for a voluntary disclosure to an accrediting body as long as certain identifiers are removed and the non-disclosing provider agrees to the disclosure, e.g., the physician.</a:t>
            </a:r>
          </a:p>
          <a:p>
            <a:pPr>
              <a:spcBef>
                <a:spcPts val="500"/>
              </a:spcBef>
            </a:pPr>
            <a:r>
              <a:rPr lang="en-US" sz="2000" dirty="0" smtClean="0"/>
              <a:t>Keep in mind, if information collected in the PSES has not been functionally or actually reported or treated as D or A it can be dropped out and turned over to a third party.</a:t>
            </a:r>
          </a:p>
          <a:p>
            <a:pPr>
              <a:spcBef>
                <a:spcPts val="500"/>
              </a:spcBef>
            </a:pPr>
            <a:r>
              <a:rPr lang="en-US" sz="2000" dirty="0" smtClean="0"/>
              <a:t>With respect to the M&amp;M study and RCA, </a:t>
            </a:r>
            <a:r>
              <a:rPr lang="en-US" dirty="0" smtClean="0"/>
              <a:t>both are </a:t>
            </a:r>
            <a:r>
              <a:rPr lang="en-US" sz="2000" dirty="0" smtClean="0"/>
              <a:t>a patient safety activity and thus can be included in the hospital’s PSES.  PSO can collect this PSWP from participating hospitals, create a study/report and send back to all.  The report also is considered PSWP.  It must be decided whether hospitals included in the study will or will not be identified.</a:t>
            </a:r>
          </a:p>
          <a:p>
            <a:pPr>
              <a:spcBef>
                <a:spcPts val="500"/>
              </a:spcBef>
            </a:pPr>
            <a:r>
              <a:rPr lang="en-US" sz="2000" dirty="0" smtClean="0"/>
              <a:t>If hospitals/providers are identified, you must obtain written authorization in accordance with requirements in the final rule.</a:t>
            </a:r>
            <a:endParaRPr lang="en-US" sz="2000" dirty="0"/>
          </a:p>
        </p:txBody>
      </p:sp>
    </p:spTree>
    <p:extLst>
      <p:ext uri="{BB962C8B-B14F-4D97-AF65-F5344CB8AC3E}">
        <p14:creationId xmlns:p14="http://schemas.microsoft.com/office/powerpoint/2010/main" val="2929880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137" y="335559"/>
            <a:ext cx="6915582" cy="679450"/>
          </a:xfrm>
        </p:spPr>
        <p:txBody>
          <a:bodyPr/>
          <a:lstStyle/>
          <a:p>
            <a:r>
              <a:rPr lang="en-US" dirty="0" smtClean="0"/>
              <a:t>Peer </a:t>
            </a:r>
            <a:r>
              <a:rPr lang="en-US" dirty="0"/>
              <a:t>Review Case </a:t>
            </a:r>
            <a:r>
              <a:rPr lang="en-US" dirty="0" smtClean="0"/>
              <a:t>Study: Analysis </a:t>
            </a:r>
            <a:endParaRPr lang="en-US" dirty="0"/>
          </a:p>
        </p:txBody>
      </p:sp>
      <p:sp>
        <p:nvSpPr>
          <p:cNvPr id="3" name="Content Placeholder 2"/>
          <p:cNvSpPr>
            <a:spLocks noGrp="1"/>
          </p:cNvSpPr>
          <p:nvPr>
            <p:ph idx="1"/>
          </p:nvPr>
        </p:nvSpPr>
        <p:spPr>
          <a:xfrm>
            <a:off x="297954" y="1275241"/>
            <a:ext cx="8550778" cy="5073603"/>
          </a:xfrm>
        </p:spPr>
        <p:txBody>
          <a:bodyPr/>
          <a:lstStyle/>
          <a:p>
            <a:pPr marL="0" lvl="0" indent="0">
              <a:buNone/>
            </a:pPr>
            <a:r>
              <a:rPr lang="en-US" b="1" dirty="0">
                <a:solidFill>
                  <a:srgbClr val="000000"/>
                </a:solidFill>
              </a:rPr>
              <a:t>CMO and Department Chair</a:t>
            </a:r>
          </a:p>
          <a:p>
            <a:pPr lvl="0"/>
            <a:r>
              <a:rPr lang="en-US" dirty="0">
                <a:solidFill>
                  <a:srgbClr val="000000"/>
                </a:solidFill>
              </a:rPr>
              <a:t>Both have agreed to authorize a fitness for duty assessment.  Depending on outcome, a 360 degree FPPE assessment will be conducted which will include peer interviews, direct proctoring of 10 cases and a requirement that he meet with the Department Chair when wanting to operate on morbidly obese patients.  </a:t>
            </a:r>
            <a:r>
              <a:rPr lang="en-US" dirty="0" smtClean="0">
                <a:solidFill>
                  <a:srgbClr val="000000"/>
                </a:solidFill>
              </a:rPr>
              <a:t>They want to know what documents can and cannot be protected.</a:t>
            </a:r>
            <a:endParaRPr lang="en-US" dirty="0">
              <a:solidFill>
                <a:srgbClr val="000000"/>
              </a:solidFill>
            </a:endParaRPr>
          </a:p>
          <a:p>
            <a:pPr marL="0" indent="0">
              <a:buNone/>
            </a:pPr>
            <a:r>
              <a:rPr lang="en-US" sz="2000" b="1" dirty="0" smtClean="0"/>
              <a:t>List of Documents</a:t>
            </a:r>
          </a:p>
          <a:p>
            <a:r>
              <a:rPr lang="en-US" dirty="0" smtClean="0"/>
              <a:t>Medical records – not protected under Patient Safety Act.  Patients have legal right to obtain their records under state laws.</a:t>
            </a:r>
          </a:p>
          <a:p>
            <a:r>
              <a:rPr lang="en-US" dirty="0" smtClean="0"/>
              <a:t>Internal incident reports – if collected within PSES for reporting to a PSO, they are PSWP.  Can be used for internal purposes and can be shared with in-house and outside counsel.</a:t>
            </a:r>
          </a:p>
          <a:p>
            <a:pPr marL="0" indent="0">
              <a:buNone/>
            </a:pPr>
            <a:endParaRPr lang="en-US" dirty="0" smtClean="0"/>
          </a:p>
        </p:txBody>
      </p:sp>
    </p:spTree>
    <p:extLst>
      <p:ext uri="{BB962C8B-B14F-4D97-AF65-F5344CB8AC3E}">
        <p14:creationId xmlns:p14="http://schemas.microsoft.com/office/powerpoint/2010/main" val="493630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076" y="188281"/>
            <a:ext cx="7058505" cy="838200"/>
          </a:xfrm>
        </p:spPr>
        <p:txBody>
          <a:bodyPr/>
          <a:lstStyle/>
          <a:p>
            <a:r>
              <a:rPr lang="en-US" dirty="0" smtClean="0"/>
              <a:t>Peer </a:t>
            </a:r>
            <a:r>
              <a:rPr lang="en-US" dirty="0"/>
              <a:t>Review Case </a:t>
            </a:r>
            <a:r>
              <a:rPr lang="en-US" dirty="0" smtClean="0"/>
              <a:t>Study: Analysis</a:t>
            </a:r>
            <a:endParaRPr lang="en-US" dirty="0"/>
          </a:p>
        </p:txBody>
      </p:sp>
      <p:sp>
        <p:nvSpPr>
          <p:cNvPr id="3" name="Content Placeholder 2"/>
          <p:cNvSpPr>
            <a:spLocks noGrp="1"/>
          </p:cNvSpPr>
          <p:nvPr>
            <p:ph idx="1"/>
          </p:nvPr>
        </p:nvSpPr>
        <p:spPr>
          <a:xfrm>
            <a:off x="276447" y="1277361"/>
            <a:ext cx="8640541" cy="4957184"/>
          </a:xfrm>
        </p:spPr>
        <p:txBody>
          <a:bodyPr/>
          <a:lstStyle/>
          <a:p>
            <a:r>
              <a:rPr lang="en-US" dirty="0">
                <a:solidFill>
                  <a:srgbClr val="000000"/>
                </a:solidFill>
              </a:rPr>
              <a:t>Fitness for duty report – if physician is an employee, is the evaluation being conducted for HR purposes or for improving patient care and reducing risk?  If being collected outside of PSES and/or for a purpose different from a patient safety activity, it will not qualify as PSWP.  Physician in this Scenario is independent and not employed or under </a:t>
            </a:r>
            <a:r>
              <a:rPr lang="en-US" dirty="0" smtClean="0">
                <a:solidFill>
                  <a:srgbClr val="000000"/>
                </a:solidFill>
              </a:rPr>
              <a:t>contract.</a:t>
            </a:r>
            <a:endParaRPr lang="en-US" dirty="0">
              <a:solidFill>
                <a:srgbClr val="000000"/>
              </a:solidFill>
            </a:endParaRPr>
          </a:p>
          <a:p>
            <a:r>
              <a:rPr lang="en-US" dirty="0" smtClean="0"/>
              <a:t>You have to make this call on the front end when designing your PSES.  Because there may be a corporate negligence claim, patient complaint, CMS/state surveyor, investigation, etc., you will want to take steps to maximize your confidentiality/privilege protections under state and/or federal law.</a:t>
            </a:r>
          </a:p>
          <a:p>
            <a:r>
              <a:rPr lang="en-US" dirty="0" smtClean="0"/>
              <a:t>Never event or mandated state reports – not protected</a:t>
            </a:r>
          </a:p>
          <a:p>
            <a:r>
              <a:rPr lang="en-US" dirty="0" smtClean="0"/>
              <a:t>FPPE assessment – can be included in PSES</a:t>
            </a:r>
          </a:p>
          <a:p>
            <a:endParaRPr lang="en-US" dirty="0" smtClean="0"/>
          </a:p>
          <a:p>
            <a:pPr marL="457200" lvl="1" indent="0">
              <a:buNone/>
            </a:pPr>
            <a:endParaRPr lang="en-US" sz="2000" dirty="0" smtClean="0"/>
          </a:p>
        </p:txBody>
      </p:sp>
    </p:spTree>
    <p:extLst>
      <p:ext uri="{BB962C8B-B14F-4D97-AF65-F5344CB8AC3E}">
        <p14:creationId xmlns:p14="http://schemas.microsoft.com/office/powerpoint/2010/main" val="2035085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181" y="1318924"/>
            <a:ext cx="8661807" cy="5019531"/>
          </a:xfrm>
        </p:spPr>
        <p:txBody>
          <a:bodyPr/>
          <a:lstStyle/>
          <a:p>
            <a:r>
              <a:rPr lang="en-US" sz="2000" dirty="0" smtClean="0">
                <a:solidFill>
                  <a:srgbClr val="000000"/>
                </a:solidFill>
              </a:rPr>
              <a:t>Can </a:t>
            </a:r>
            <a:r>
              <a:rPr lang="en-US" sz="2000" dirty="0">
                <a:solidFill>
                  <a:srgbClr val="000000"/>
                </a:solidFill>
              </a:rPr>
              <a:t>peer review activities and documents such as committee reports, peer review analyses, outside reviews, </a:t>
            </a:r>
            <a:r>
              <a:rPr lang="en-US" sz="2000" dirty="0" smtClean="0">
                <a:solidFill>
                  <a:srgbClr val="000000"/>
                </a:solidFill>
              </a:rPr>
              <a:t>be </a:t>
            </a:r>
            <a:r>
              <a:rPr lang="en-US" sz="2000" dirty="0">
                <a:solidFill>
                  <a:srgbClr val="000000"/>
                </a:solidFill>
              </a:rPr>
              <a:t>collected in a PSES for reporting to </a:t>
            </a:r>
            <a:r>
              <a:rPr lang="en-US" sz="2000" dirty="0" smtClean="0">
                <a:solidFill>
                  <a:srgbClr val="000000"/>
                </a:solidFill>
              </a:rPr>
              <a:t>a PSO </a:t>
            </a:r>
            <a:r>
              <a:rPr lang="en-US" sz="2000" dirty="0">
                <a:solidFill>
                  <a:srgbClr val="000000"/>
                </a:solidFill>
              </a:rPr>
              <a:t>and therefore be considered PSWP</a:t>
            </a:r>
            <a:r>
              <a:rPr lang="en-US" sz="2000" dirty="0" smtClean="0">
                <a:solidFill>
                  <a:srgbClr val="000000"/>
                </a:solidFill>
              </a:rPr>
              <a:t>? </a:t>
            </a:r>
            <a:r>
              <a:rPr lang="en-US" sz="2000" dirty="0" smtClean="0">
                <a:solidFill>
                  <a:srgbClr val="000000"/>
                </a:solidFill>
                <a:sym typeface="Symbol" panose="05050102010706020507" pitchFamily="18" charset="2"/>
              </a:rPr>
              <a:t> Yes</a:t>
            </a:r>
          </a:p>
          <a:p>
            <a:pPr lvl="0">
              <a:spcAft>
                <a:spcPts val="0"/>
              </a:spcAft>
            </a:pPr>
            <a:r>
              <a:rPr lang="en-US" dirty="0">
                <a:solidFill>
                  <a:srgbClr val="000000"/>
                </a:solidFill>
              </a:rPr>
              <a:t>Can the protections be waived if not properly disclosed? </a:t>
            </a:r>
            <a:r>
              <a:rPr lang="en-US" dirty="0">
                <a:solidFill>
                  <a:srgbClr val="000000"/>
                </a:solidFill>
                <a:sym typeface="Symbol" panose="05050102010706020507" pitchFamily="18" charset="2"/>
              </a:rPr>
              <a:t> No</a:t>
            </a:r>
            <a:endParaRPr lang="en-US" dirty="0">
              <a:solidFill>
                <a:srgbClr val="000000"/>
              </a:solidFill>
            </a:endParaRPr>
          </a:p>
          <a:p>
            <a:pPr lvl="0">
              <a:spcBef>
                <a:spcPts val="1200"/>
              </a:spcBef>
              <a:spcAft>
                <a:spcPts val="0"/>
              </a:spcAft>
            </a:pPr>
            <a:r>
              <a:rPr lang="en-US" dirty="0">
                <a:solidFill>
                  <a:srgbClr val="000000"/>
                </a:solidFill>
              </a:rPr>
              <a:t>Can a corporate parent be covered even though it is not a licensed provider? </a:t>
            </a:r>
            <a:r>
              <a:rPr lang="en-US" dirty="0">
                <a:solidFill>
                  <a:srgbClr val="000000"/>
                </a:solidFill>
                <a:sym typeface="Symbol" panose="05050102010706020507" pitchFamily="18" charset="2"/>
              </a:rPr>
              <a:t> Yes in corporate parent owns, controls or manages hospitals and licensed hospitals which have contracted with a PSO</a:t>
            </a:r>
          </a:p>
          <a:p>
            <a:pPr lvl="0">
              <a:spcBef>
                <a:spcPts val="1200"/>
              </a:spcBef>
              <a:spcAft>
                <a:spcPts val="0"/>
              </a:spcAft>
            </a:pPr>
            <a:r>
              <a:rPr lang="en-US" dirty="0">
                <a:solidFill>
                  <a:srgbClr val="000000"/>
                </a:solidFill>
                <a:sym typeface="Symbol" panose="05050102010706020507" pitchFamily="18" charset="2"/>
              </a:rPr>
              <a:t>What about an ACO  Not as a licensed provider but maybe as on independent contractor</a:t>
            </a:r>
            <a:endParaRPr lang="en-US" dirty="0">
              <a:solidFill>
                <a:srgbClr val="000000"/>
              </a:solidFill>
            </a:endParaRPr>
          </a:p>
          <a:p>
            <a:pPr lvl="0">
              <a:spcBef>
                <a:spcPts val="1200"/>
              </a:spcBef>
              <a:spcAft>
                <a:spcPts val="0"/>
              </a:spcAft>
            </a:pPr>
            <a:r>
              <a:rPr lang="en-US" dirty="0">
                <a:solidFill>
                  <a:srgbClr val="000000"/>
                </a:solidFill>
              </a:rPr>
              <a:t>Will federal courts in your jurisdiction allow a state court confidentiality statute to pre-empt a federal claim, i.e., antitrust, discrimination? </a:t>
            </a:r>
            <a:r>
              <a:rPr lang="en-US" dirty="0">
                <a:solidFill>
                  <a:srgbClr val="000000"/>
                </a:solidFill>
                <a:sym typeface="Symbol" panose="05050102010706020507" pitchFamily="18" charset="2"/>
              </a:rPr>
              <a:t> No</a:t>
            </a:r>
            <a:endParaRPr lang="en-US" dirty="0">
              <a:solidFill>
                <a:srgbClr val="000000"/>
              </a:solidFill>
            </a:endParaRPr>
          </a:p>
          <a:p>
            <a:pPr lvl="0">
              <a:spcBef>
                <a:spcPts val="1200"/>
              </a:spcBef>
              <a:spcAft>
                <a:spcPts val="0"/>
              </a:spcAft>
            </a:pPr>
            <a:r>
              <a:rPr lang="en-US" dirty="0">
                <a:solidFill>
                  <a:srgbClr val="000000"/>
                </a:solidFill>
              </a:rPr>
              <a:t>Can the protected information be shared through your CIN? </a:t>
            </a:r>
            <a:r>
              <a:rPr lang="en-US" dirty="0">
                <a:solidFill>
                  <a:srgbClr val="000000"/>
                </a:solidFill>
                <a:sym typeface="Symbol" panose="05050102010706020507" pitchFamily="18" charset="2"/>
              </a:rPr>
              <a:t> Depends</a:t>
            </a:r>
            <a:endParaRPr lang="en-US" dirty="0">
              <a:solidFill>
                <a:srgbClr val="000000"/>
              </a:solidFill>
            </a:endParaRPr>
          </a:p>
          <a:p>
            <a:endParaRPr lang="en-US" sz="2000" dirty="0" smtClean="0">
              <a:solidFill>
                <a:srgbClr val="000000"/>
              </a:solidFill>
            </a:endParaRPr>
          </a:p>
          <a:p>
            <a:pPr marL="0" indent="0">
              <a:buNone/>
            </a:pPr>
            <a:endParaRPr lang="en-US" sz="2000" dirty="0"/>
          </a:p>
        </p:txBody>
      </p:sp>
      <p:sp>
        <p:nvSpPr>
          <p:cNvPr id="5" name="Title 1"/>
          <p:cNvSpPr>
            <a:spLocks noGrp="1"/>
          </p:cNvSpPr>
          <p:nvPr>
            <p:ph type="title"/>
          </p:nvPr>
        </p:nvSpPr>
        <p:spPr>
          <a:xfrm>
            <a:off x="1600629" y="329142"/>
            <a:ext cx="7316359" cy="679450"/>
          </a:xfrm>
        </p:spPr>
        <p:txBody>
          <a:bodyPr/>
          <a:lstStyle/>
          <a:p>
            <a:r>
              <a:rPr lang="en-US" dirty="0" smtClean="0"/>
              <a:t>Peer </a:t>
            </a:r>
            <a:r>
              <a:rPr lang="en-US" dirty="0"/>
              <a:t>Review Case </a:t>
            </a:r>
            <a:r>
              <a:rPr lang="en-US" dirty="0" smtClean="0"/>
              <a:t>Study: Questions</a:t>
            </a:r>
            <a:endParaRPr lang="en-US" dirty="0"/>
          </a:p>
        </p:txBody>
      </p:sp>
    </p:spTree>
    <p:extLst>
      <p:ext uri="{BB962C8B-B14F-4D97-AF65-F5344CB8AC3E}">
        <p14:creationId xmlns:p14="http://schemas.microsoft.com/office/powerpoint/2010/main" val="6726321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513" y="229844"/>
            <a:ext cx="7058505" cy="838200"/>
          </a:xfrm>
        </p:spPr>
        <p:txBody>
          <a:bodyPr/>
          <a:lstStyle/>
          <a:p>
            <a:r>
              <a:rPr lang="en-US" dirty="0" smtClean="0"/>
              <a:t>Role of MSP</a:t>
            </a:r>
            <a:endParaRPr lang="en-US" dirty="0"/>
          </a:p>
        </p:txBody>
      </p:sp>
      <p:sp>
        <p:nvSpPr>
          <p:cNvPr id="3" name="Content Placeholder 2"/>
          <p:cNvSpPr>
            <a:spLocks noGrp="1"/>
          </p:cNvSpPr>
          <p:nvPr>
            <p:ph idx="1"/>
          </p:nvPr>
        </p:nvSpPr>
        <p:spPr>
          <a:xfrm>
            <a:off x="276447" y="1277361"/>
            <a:ext cx="8640541" cy="4957184"/>
          </a:xfrm>
        </p:spPr>
        <p:txBody>
          <a:bodyPr/>
          <a:lstStyle/>
          <a:p>
            <a:r>
              <a:rPr lang="en-US" dirty="0" smtClean="0">
                <a:solidFill>
                  <a:srgbClr val="000000"/>
                </a:solidFill>
              </a:rPr>
              <a:t>MSPs are, at a minimum, the keeper of peer review records which are being collected and utilized to improve patient safety.</a:t>
            </a:r>
            <a:endParaRPr lang="en-US" dirty="0">
              <a:solidFill>
                <a:srgbClr val="000000"/>
              </a:solidFill>
            </a:endParaRPr>
          </a:p>
          <a:p>
            <a:r>
              <a:rPr lang="en-US" dirty="0" smtClean="0"/>
              <a:t>MSPs need to know what information is being treated as PSWP under the Patient Safety Act and/or state peer review privilege laws.  </a:t>
            </a:r>
          </a:p>
          <a:p>
            <a:r>
              <a:rPr lang="en-US" dirty="0" smtClean="0"/>
              <a:t>MSPs should be included as identified workforce members within the PSES and get appropriate training because of their access to and use of PSWP in order to carryout their responsibilities.</a:t>
            </a:r>
          </a:p>
          <a:p>
            <a:r>
              <a:rPr lang="en-US" dirty="0" smtClean="0"/>
              <a:t>MSPs must keep the PSWP secure, consistent with hospital policies, and not disclose the information for unrelated activities. </a:t>
            </a:r>
          </a:p>
          <a:p>
            <a:r>
              <a:rPr lang="en-US" dirty="0" smtClean="0"/>
              <a:t>MSPs should seek to get more involved in peer review and quality activities at the gatekeeper of patient safety.</a:t>
            </a:r>
          </a:p>
          <a:p>
            <a:endParaRPr lang="en-US" dirty="0" smtClean="0"/>
          </a:p>
          <a:p>
            <a:pPr marL="457200" lvl="1" indent="0">
              <a:buNone/>
            </a:pPr>
            <a:endParaRPr lang="en-US" sz="2000" dirty="0" smtClean="0"/>
          </a:p>
        </p:txBody>
      </p:sp>
    </p:spTree>
    <p:extLst>
      <p:ext uri="{BB962C8B-B14F-4D97-AF65-F5344CB8AC3E}">
        <p14:creationId xmlns:p14="http://schemas.microsoft.com/office/powerpoint/2010/main" val="2327268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1589666" y="167151"/>
            <a:ext cx="7388080" cy="1058976"/>
          </a:xfrm>
        </p:spPr>
        <p:txBody>
          <a:bodyPr/>
          <a:lstStyle/>
          <a:p>
            <a:pPr eaLnBrk="1" hangingPunct="1"/>
            <a:r>
              <a:rPr lang="en-US" altLang="en-US" sz="2800" dirty="0" smtClean="0"/>
              <a:t>Litigation Lessons Learned and Questions Raised </a:t>
            </a:r>
          </a:p>
        </p:txBody>
      </p:sp>
      <p:sp>
        <p:nvSpPr>
          <p:cNvPr id="9219" name="Rectangle 3"/>
          <p:cNvSpPr>
            <a:spLocks noGrp="1"/>
          </p:cNvSpPr>
          <p:nvPr>
            <p:ph idx="1"/>
          </p:nvPr>
        </p:nvSpPr>
        <p:spPr>
          <a:xfrm>
            <a:off x="381837" y="1465118"/>
            <a:ext cx="8221693" cy="4676775"/>
          </a:xfrm>
        </p:spPr>
        <p:txBody>
          <a:bodyPr/>
          <a:lstStyle/>
          <a:p>
            <a:pPr eaLnBrk="1" hangingPunct="1"/>
            <a:r>
              <a:rPr lang="en-US" altLang="en-US" sz="2000" b="1" dirty="0" smtClean="0"/>
              <a:t>Most plaintiffs/agencies will make the following types of challenges in seeking access to claimed PSWP:</a:t>
            </a:r>
          </a:p>
          <a:p>
            <a:pPr marL="695325" lvl="1" indent="-342900">
              <a:buFont typeface="Arial" panose="020B0604020202020204" pitchFamily="34" charset="0"/>
              <a:buChar char="•"/>
            </a:pPr>
            <a:r>
              <a:rPr lang="en-US" altLang="en-US" dirty="0" smtClean="0"/>
              <a:t>Has the provider contracted with a PSO?  When?</a:t>
            </a:r>
          </a:p>
          <a:p>
            <a:pPr marL="728345" lvl="1" indent="-342900">
              <a:buFont typeface="Arial" panose="020B0604020202020204" pitchFamily="34" charset="0"/>
              <a:buChar char="•"/>
            </a:pPr>
            <a:r>
              <a:rPr lang="en-US" altLang="en-US" dirty="0" smtClean="0"/>
              <a:t>Is the PSO certified?  Was it recertified?</a:t>
            </a:r>
          </a:p>
          <a:p>
            <a:pPr marL="728345" lvl="1" indent="-342900">
              <a:buFont typeface="Arial" panose="020B0604020202020204" pitchFamily="34" charset="0"/>
              <a:buChar char="•"/>
            </a:pPr>
            <a:r>
              <a:rPr lang="en-US" altLang="en-US" dirty="0" smtClean="0"/>
              <a:t>Did the provider and PSO establish a PSES?  When?</a:t>
            </a:r>
          </a:p>
          <a:p>
            <a:pPr marL="728345" lvl="1" indent="-342900">
              <a:buFont typeface="Arial" panose="020B0604020202020204" pitchFamily="34" charset="0"/>
              <a:buChar char="•"/>
            </a:pPr>
            <a:r>
              <a:rPr lang="en-US" altLang="en-US" dirty="0" smtClean="0"/>
              <a:t>Was the information sought identified by the provider/PSO as being collected within a PSES?</a:t>
            </a:r>
          </a:p>
          <a:p>
            <a:pPr marL="728345" lvl="1" indent="-342900">
              <a:buFont typeface="Arial" panose="020B0604020202020204" pitchFamily="34" charset="0"/>
              <a:buChar char="•"/>
            </a:pPr>
            <a:r>
              <a:rPr lang="en-US" altLang="en-US" dirty="0" smtClean="0"/>
              <a:t>Was it actually collected and either actually or functionally reported to the PSO?  What evidence/documentation?</a:t>
            </a:r>
          </a:p>
          <a:p>
            <a:pPr marL="681037" lvl="2" indent="-342900">
              <a:buFont typeface="Arial" panose="020B0604020202020204" pitchFamily="34" charset="0"/>
              <a:buChar char="•"/>
            </a:pPr>
            <a:r>
              <a:rPr lang="en-US" altLang="en-US" dirty="0"/>
              <a:t>Plaintiff</a:t>
            </a:r>
            <a:r>
              <a:rPr lang="en-US" altLang="en-US" dirty="0" smtClean="0"/>
              <a:t> will seek to discover your PSES and documentation policies.</a:t>
            </a:r>
          </a:p>
        </p:txBody>
      </p:sp>
    </p:spTree>
    <p:extLst>
      <p:ext uri="{BB962C8B-B14F-4D97-AF65-F5344CB8AC3E}">
        <p14:creationId xmlns:p14="http://schemas.microsoft.com/office/powerpoint/2010/main" val="39676534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597573" y="144559"/>
            <a:ext cx="7390563" cy="977660"/>
          </a:xfrm>
        </p:spPr>
        <p:txBody>
          <a:bodyPr/>
          <a:lstStyle/>
          <a:p>
            <a:r>
              <a:rPr lang="en-US" altLang="en-US" sz="2800" dirty="0" smtClean="0"/>
              <a:t>Litigation </a:t>
            </a:r>
            <a:r>
              <a:rPr lang="en-US" altLang="en-US" sz="2800" dirty="0"/>
              <a:t>Lessons Learned and Questions Raised </a:t>
            </a:r>
            <a:endParaRPr lang="en-US" altLang="en-US" sz="2800" dirty="0" smtClean="0"/>
          </a:p>
        </p:txBody>
      </p:sp>
      <p:sp>
        <p:nvSpPr>
          <p:cNvPr id="10243" name="Rectangle 3"/>
          <p:cNvSpPr>
            <a:spLocks noGrp="1"/>
          </p:cNvSpPr>
          <p:nvPr>
            <p:ph idx="1"/>
          </p:nvPr>
        </p:nvSpPr>
        <p:spPr>
          <a:xfrm>
            <a:off x="361741" y="1364529"/>
            <a:ext cx="8249645" cy="4525963"/>
          </a:xfrm>
        </p:spPr>
        <p:txBody>
          <a:bodyPr/>
          <a:lstStyle/>
          <a:p>
            <a:pPr marL="930910" lvl="2" indent="-342900">
              <a:lnSpc>
                <a:spcPct val="80000"/>
              </a:lnSpc>
              <a:buFont typeface="Arial" panose="020B0604020202020204" pitchFamily="34" charset="0"/>
              <a:buChar char="•"/>
            </a:pPr>
            <a:r>
              <a:rPr lang="en-US" altLang="en-US" dirty="0" smtClean="0"/>
              <a:t>If not yet reported, what is the justification for not doing so?  How long has information been held?  Does your PSES policy reflect a practice or standard for retention?</a:t>
            </a:r>
          </a:p>
          <a:p>
            <a:pPr marL="930910" lvl="2" indent="-342900">
              <a:lnSpc>
                <a:spcPct val="80000"/>
              </a:lnSpc>
              <a:buFont typeface="Arial" panose="020B0604020202020204" pitchFamily="34" charset="0"/>
              <a:buChar char="•"/>
            </a:pPr>
            <a:r>
              <a:rPr lang="en-US" altLang="en-US" dirty="0" smtClean="0"/>
              <a:t>Has information been dropped out?  Did you document this action?</a:t>
            </a:r>
          </a:p>
          <a:p>
            <a:pPr marL="930910" lvl="2" indent="-342900">
              <a:lnSpc>
                <a:spcPct val="80000"/>
              </a:lnSpc>
              <a:buFont typeface="Arial" panose="020B0604020202020204" pitchFamily="34" charset="0"/>
              <a:buChar char="•"/>
            </a:pPr>
            <a:r>
              <a:rPr lang="en-US" altLang="en-US" dirty="0" smtClean="0"/>
              <a:t>Is it eligible for protection?</a:t>
            </a:r>
          </a:p>
          <a:p>
            <a:pPr marL="930910" lvl="2" indent="-342900">
              <a:lnSpc>
                <a:spcPct val="80000"/>
              </a:lnSpc>
              <a:buFont typeface="Arial" panose="020B0604020202020204" pitchFamily="34" charset="0"/>
              <a:buChar char="•"/>
            </a:pPr>
            <a:r>
              <a:rPr lang="en-US" altLang="en-US" dirty="0" smtClean="0"/>
              <a:t>Has it been used for another internal purpose?  What was the purpose?</a:t>
            </a:r>
          </a:p>
          <a:p>
            <a:pPr marL="930910" lvl="2" indent="-342900">
              <a:lnSpc>
                <a:spcPct val="80000"/>
              </a:lnSpc>
              <a:buFont typeface="Arial" panose="020B0604020202020204" pitchFamily="34" charset="0"/>
              <a:buChar char="•"/>
            </a:pPr>
            <a:r>
              <a:rPr lang="en-US" altLang="en-US" dirty="0" smtClean="0"/>
              <a:t>Was it subject to mandatory reporting?  Will use for “any” other purposes result in loss of protection?</a:t>
            </a:r>
          </a:p>
          <a:p>
            <a:pPr marL="911224" lvl="3" indent="-342900">
              <a:lnSpc>
                <a:spcPct val="80000"/>
              </a:lnSpc>
              <a:buFont typeface="Arial" panose="020B0604020202020204" pitchFamily="34" charset="0"/>
              <a:buChar char="•"/>
            </a:pPr>
            <a:r>
              <a:rPr lang="en-US" altLang="en-US" dirty="0" smtClean="0"/>
              <a:t>May be protected under state law.</a:t>
            </a:r>
          </a:p>
        </p:txBody>
      </p:sp>
    </p:spTree>
    <p:extLst>
      <p:ext uri="{BB962C8B-B14F-4D97-AF65-F5344CB8AC3E}">
        <p14:creationId xmlns:p14="http://schemas.microsoft.com/office/powerpoint/2010/main" val="3264132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524" y="110692"/>
            <a:ext cx="7168140" cy="1707717"/>
          </a:xfrm>
        </p:spPr>
        <p:txBody>
          <a:bodyPr/>
          <a:lstStyle/>
          <a:p>
            <a:r>
              <a:rPr lang="en-US" dirty="0" smtClean="0"/>
              <a:t>What Every Medical Services Professional and Attorney Needs to Know about Patient Safety Organizations </a:t>
            </a:r>
            <a:r>
              <a:rPr lang="en-US" sz="1600" dirty="0" smtClean="0"/>
              <a:t>(cont’d)</a:t>
            </a:r>
            <a:endParaRPr lang="en-US" dirty="0"/>
          </a:p>
        </p:txBody>
      </p:sp>
      <p:sp>
        <p:nvSpPr>
          <p:cNvPr id="3" name="Content Placeholder 2"/>
          <p:cNvSpPr>
            <a:spLocks noGrp="1"/>
          </p:cNvSpPr>
          <p:nvPr>
            <p:ph idx="1"/>
          </p:nvPr>
        </p:nvSpPr>
        <p:spPr>
          <a:xfrm>
            <a:off x="415636" y="1943100"/>
            <a:ext cx="8229600" cy="3647209"/>
          </a:xfrm>
        </p:spPr>
        <p:txBody>
          <a:bodyPr/>
          <a:lstStyle/>
          <a:p>
            <a:pPr>
              <a:spcBef>
                <a:spcPts val="1200"/>
              </a:spcBef>
            </a:pPr>
            <a:r>
              <a:rPr lang="en-US" sz="2000" dirty="0" smtClean="0"/>
              <a:t>Do </a:t>
            </a:r>
            <a:r>
              <a:rPr lang="en-US" sz="2000" dirty="0"/>
              <a:t>the </a:t>
            </a:r>
            <a:r>
              <a:rPr lang="en-US" sz="2000" dirty="0" smtClean="0"/>
              <a:t>privilege protections </a:t>
            </a:r>
            <a:r>
              <a:rPr lang="en-US" sz="2000" dirty="0"/>
              <a:t>apply to all state and federal proceedings?</a:t>
            </a:r>
          </a:p>
          <a:p>
            <a:pPr>
              <a:spcBef>
                <a:spcPts val="1200"/>
              </a:spcBef>
            </a:pPr>
            <a:r>
              <a:rPr lang="en-US" sz="2000" dirty="0"/>
              <a:t>What </a:t>
            </a:r>
            <a:r>
              <a:rPr lang="en-US" sz="2000" dirty="0" smtClean="0"/>
              <a:t>are the different pathways for creating PSWP?</a:t>
            </a:r>
            <a:endParaRPr lang="en-US" sz="2000" dirty="0"/>
          </a:p>
          <a:p>
            <a:pPr>
              <a:spcBef>
                <a:spcPts val="1200"/>
              </a:spcBef>
            </a:pPr>
            <a:r>
              <a:rPr lang="en-US" sz="2000" dirty="0" smtClean="0"/>
              <a:t>Legal developments</a:t>
            </a:r>
          </a:p>
          <a:p>
            <a:pPr>
              <a:spcBef>
                <a:spcPts val="1200"/>
              </a:spcBef>
            </a:pPr>
            <a:r>
              <a:rPr lang="en-US" dirty="0" smtClean="0"/>
              <a:t>Litigation Lessons Learned and Questions Raised</a:t>
            </a:r>
            <a:endParaRPr lang="en-US" sz="2000" dirty="0"/>
          </a:p>
        </p:txBody>
      </p:sp>
    </p:spTree>
    <p:extLst>
      <p:ext uri="{BB962C8B-B14F-4D97-AF65-F5344CB8AC3E}">
        <p14:creationId xmlns:p14="http://schemas.microsoft.com/office/powerpoint/2010/main" val="42350436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607622" y="159590"/>
            <a:ext cx="7411688" cy="1033294"/>
          </a:xfrm>
        </p:spPr>
        <p:txBody>
          <a:bodyPr/>
          <a:lstStyle/>
          <a:p>
            <a:r>
              <a:rPr lang="en-US" altLang="en-US" sz="2800" dirty="0" smtClean="0"/>
              <a:t>Litigation </a:t>
            </a:r>
            <a:r>
              <a:rPr lang="en-US" altLang="en-US" sz="2800" dirty="0"/>
              <a:t>Lessons Learned and Questions Raised </a:t>
            </a:r>
            <a:endParaRPr lang="en-US" altLang="en-US" sz="1800" dirty="0" smtClean="0"/>
          </a:p>
        </p:txBody>
      </p:sp>
      <p:sp>
        <p:nvSpPr>
          <p:cNvPr id="11267" name="Rectangle 3"/>
          <p:cNvSpPr>
            <a:spLocks noGrp="1"/>
          </p:cNvSpPr>
          <p:nvPr>
            <p:ph idx="1"/>
          </p:nvPr>
        </p:nvSpPr>
        <p:spPr>
          <a:xfrm>
            <a:off x="381496" y="1390311"/>
            <a:ext cx="8269514" cy="5187134"/>
          </a:xfrm>
        </p:spPr>
        <p:txBody>
          <a:bodyPr/>
          <a:lstStyle/>
          <a:p>
            <a:pPr marL="406400" lvl="1" indent="-182563"/>
            <a:r>
              <a:rPr lang="en-US" altLang="en-US" sz="1800" dirty="0" smtClean="0"/>
              <a:t>Is provider/PSO asserting multiple protections?</a:t>
            </a:r>
          </a:p>
          <a:p>
            <a:pPr marL="628650" lvl="2" algn="just" eaLnBrk="1" hangingPunct="1"/>
            <a:r>
              <a:rPr lang="en-US" altLang="en-US" sz="1800" dirty="0" smtClean="0"/>
              <a:t>If collected for another purpose, even if for attorney-client, or in anticipation of litigation or protected under state statute, plaintiff can argue information was collected for another purpose and therefore the PSQIA protections do not apply.</a:t>
            </a:r>
          </a:p>
          <a:p>
            <a:pPr marL="406400" lvl="1" indent="-182563" algn="just" eaLnBrk="1" hangingPunct="1"/>
            <a:r>
              <a:rPr lang="en-US" altLang="en-US" sz="1800" dirty="0" smtClean="0"/>
              <a:t>Is provider/PSO attempting to use information that was reported or which cannot be dropped out, i.e., an analysis, for another purpose, such as to defend itself in a lawsuit or government investigation?</a:t>
            </a:r>
          </a:p>
          <a:p>
            <a:pPr marL="628650" lvl="2" algn="just" eaLnBrk="1" hangingPunct="1"/>
            <a:r>
              <a:rPr lang="en-US" altLang="en-US" sz="1800" dirty="0" smtClean="0"/>
              <a:t>Once it becomes PSWP, a provider may not disclose to a third party or introduce as evidence to establish a defense.</a:t>
            </a:r>
          </a:p>
          <a:p>
            <a:pPr marL="406400" lvl="1" indent="-182563" algn="just" eaLnBrk="1" hangingPunct="1"/>
            <a:r>
              <a:rPr lang="en-US" altLang="en-US" sz="1800" dirty="0" smtClean="0"/>
              <a:t>Is the provider required to collect and maintain the disputed documents pursuant to a state or federal statute, regulation or other law or pursuant to an accreditation standard?</a:t>
            </a:r>
          </a:p>
          <a:p>
            <a:pPr marL="406400" lvl="1" indent="-182563" algn="just" eaLnBrk="1" hangingPunct="1"/>
            <a:r>
              <a:rPr lang="en-US" altLang="en-US" sz="1800" dirty="0" smtClean="0"/>
              <a:t>Did provider voluntarily create documents for business purposes outside of its PSES with no intent to report to a PSO?</a:t>
            </a:r>
          </a:p>
        </p:txBody>
      </p:sp>
    </p:spTree>
    <p:extLst>
      <p:ext uri="{BB962C8B-B14F-4D97-AF65-F5344CB8AC3E}">
        <p14:creationId xmlns:p14="http://schemas.microsoft.com/office/powerpoint/2010/main" val="37280722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618086" y="144392"/>
            <a:ext cx="7432395" cy="1028570"/>
          </a:xfrm>
        </p:spPr>
        <p:txBody>
          <a:bodyPr/>
          <a:lstStyle/>
          <a:p>
            <a:r>
              <a:rPr lang="en-US" altLang="en-US" sz="2800" dirty="0" smtClean="0"/>
              <a:t>Litigation </a:t>
            </a:r>
            <a:r>
              <a:rPr lang="en-US" altLang="en-US" sz="2800" dirty="0"/>
              <a:t>Lessons Learned and Questions Raised </a:t>
            </a:r>
            <a:endParaRPr lang="en-US" altLang="en-US" dirty="0" smtClean="0"/>
          </a:p>
        </p:txBody>
      </p:sp>
      <p:sp>
        <p:nvSpPr>
          <p:cNvPr id="12291" name="Content Placeholder 2"/>
          <p:cNvSpPr>
            <a:spLocks noGrp="1"/>
          </p:cNvSpPr>
          <p:nvPr>
            <p:ph idx="1"/>
          </p:nvPr>
        </p:nvSpPr>
        <p:spPr/>
        <p:txBody>
          <a:bodyPr/>
          <a:lstStyle/>
          <a:p>
            <a:r>
              <a:rPr lang="en-US" altLang="en-US" sz="2000" b="1" dirty="0" smtClean="0"/>
              <a:t>Document, document, document</a:t>
            </a:r>
          </a:p>
          <a:p>
            <a:pPr lvl="1">
              <a:buFont typeface="Arial" panose="020B0604020202020204" pitchFamily="34" charset="0"/>
              <a:buChar char="•"/>
            </a:pPr>
            <a:r>
              <a:rPr lang="en-US" altLang="en-US" sz="2000" dirty="0" smtClean="0"/>
              <a:t>PSO member agreement</a:t>
            </a:r>
          </a:p>
          <a:p>
            <a:pPr lvl="1">
              <a:buFont typeface="Arial" panose="020B0604020202020204" pitchFamily="34" charset="0"/>
              <a:buChar char="•"/>
            </a:pPr>
            <a:r>
              <a:rPr lang="en-US" altLang="en-US" sz="2000" dirty="0" smtClean="0"/>
              <a:t>PSES policies</a:t>
            </a:r>
          </a:p>
          <a:p>
            <a:pPr lvl="1">
              <a:buFont typeface="Arial" panose="020B0604020202020204" pitchFamily="34" charset="0"/>
              <a:buChar char="•"/>
            </a:pPr>
            <a:r>
              <a:rPr lang="en-US" altLang="en-US" sz="2000" dirty="0" smtClean="0"/>
              <a:t>Forms</a:t>
            </a:r>
          </a:p>
          <a:p>
            <a:pPr lvl="1">
              <a:buFont typeface="Arial" panose="020B0604020202020204" pitchFamily="34" charset="0"/>
              <a:buChar char="•"/>
            </a:pPr>
            <a:r>
              <a:rPr lang="en-US" altLang="en-US" sz="2000" dirty="0" smtClean="0"/>
              <a:t>Documentation of how and when PSWP is collected, reported or dropped out</a:t>
            </a:r>
          </a:p>
          <a:p>
            <a:pPr lvl="1">
              <a:buFont typeface="Arial" panose="020B0604020202020204" pitchFamily="34" charset="0"/>
              <a:buChar char="•"/>
            </a:pPr>
            <a:r>
              <a:rPr lang="en-US" altLang="en-US" sz="2000" dirty="0" smtClean="0"/>
              <a:t>Detailed affidavits</a:t>
            </a:r>
          </a:p>
          <a:p>
            <a:pPr lvl="1">
              <a:buFont typeface="Arial" panose="020B0604020202020204" pitchFamily="34" charset="0"/>
              <a:buChar char="•"/>
            </a:pPr>
            <a:r>
              <a:rPr lang="en-US" altLang="en-US" dirty="0" smtClean="0"/>
              <a:t>Separate Attorney-client privilege protections</a:t>
            </a:r>
          </a:p>
          <a:p>
            <a:pPr lvl="1">
              <a:buFont typeface="Arial" panose="020B0604020202020204" pitchFamily="34" charset="0"/>
              <a:buChar char="•"/>
            </a:pPr>
            <a:r>
              <a:rPr lang="en-US" altLang="en-US" sz="2000" dirty="0" smtClean="0"/>
              <a:t>Independent contractor agreements</a:t>
            </a:r>
          </a:p>
          <a:p>
            <a:pPr lvl="1">
              <a:buFont typeface="Arial" panose="020B0604020202020204" pitchFamily="34" charset="0"/>
              <a:buChar char="•"/>
            </a:pPr>
            <a:r>
              <a:rPr lang="en-US" altLang="en-US" dirty="0" smtClean="0"/>
              <a:t>Utilization of disclosure exceptions</a:t>
            </a:r>
            <a:endParaRPr lang="en-US" altLang="en-US" sz="2000" dirty="0" smtClean="0"/>
          </a:p>
        </p:txBody>
      </p:sp>
    </p:spTree>
    <p:extLst>
      <p:ext uri="{BB962C8B-B14F-4D97-AF65-F5344CB8AC3E}">
        <p14:creationId xmlns:p14="http://schemas.microsoft.com/office/powerpoint/2010/main" val="12145504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07696" y="135212"/>
            <a:ext cx="7401221" cy="1028569"/>
          </a:xfrm>
        </p:spPr>
        <p:txBody>
          <a:bodyPr/>
          <a:lstStyle/>
          <a:p>
            <a:r>
              <a:rPr lang="en-US" altLang="en-US" sz="2800" dirty="0" smtClean="0"/>
              <a:t>Litigation </a:t>
            </a:r>
            <a:r>
              <a:rPr lang="en-US" altLang="en-US" sz="2800" dirty="0"/>
              <a:t>Lessons Learned and Questions Raised </a:t>
            </a:r>
            <a:endParaRPr lang="en-US" altLang="en-US" dirty="0" smtClean="0"/>
          </a:p>
        </p:txBody>
      </p:sp>
      <p:sp>
        <p:nvSpPr>
          <p:cNvPr id="13315" name="Content Placeholder 2"/>
          <p:cNvSpPr>
            <a:spLocks noGrp="1"/>
          </p:cNvSpPr>
          <p:nvPr>
            <p:ph idx="1"/>
          </p:nvPr>
        </p:nvSpPr>
        <p:spPr>
          <a:xfrm>
            <a:off x="461451" y="1392381"/>
            <a:ext cx="8418513" cy="5220070"/>
          </a:xfrm>
        </p:spPr>
        <p:txBody>
          <a:bodyPr/>
          <a:lstStyle/>
          <a:p>
            <a:r>
              <a:rPr lang="en-US" altLang="en-US" sz="2200" dirty="0" smtClean="0"/>
              <a:t>Advise PSO when served with discovery request.</a:t>
            </a:r>
          </a:p>
          <a:p>
            <a:r>
              <a:rPr lang="en-US" altLang="en-US" sz="2200" dirty="0" smtClean="0"/>
              <a:t>Educate defense counsel in advance – work with outside counsel if needed.</a:t>
            </a:r>
          </a:p>
          <a:p>
            <a:r>
              <a:rPr lang="en-US" altLang="en-US" sz="2200" dirty="0" smtClean="0"/>
              <a:t>Get a handle on how adverse discovery rulings can be challenged on appeal.</a:t>
            </a:r>
          </a:p>
        </p:txBody>
      </p:sp>
    </p:spTree>
    <p:extLst>
      <p:ext uri="{BB962C8B-B14F-4D97-AF65-F5344CB8AC3E}">
        <p14:creationId xmlns:p14="http://schemas.microsoft.com/office/powerpoint/2010/main" val="1749489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517" y="276705"/>
            <a:ext cx="7202777" cy="679450"/>
          </a:xfrm>
        </p:spPr>
        <p:txBody>
          <a:bodyPr/>
          <a:lstStyle/>
          <a:p>
            <a:r>
              <a:rPr lang="en-US" dirty="0" smtClean="0"/>
              <a:t>Health Care Reform and PSOs</a:t>
            </a:r>
            <a:endParaRPr lang="en-US" dirty="0"/>
          </a:p>
        </p:txBody>
      </p:sp>
      <p:sp>
        <p:nvSpPr>
          <p:cNvPr id="3" name="Content Placeholder 2"/>
          <p:cNvSpPr>
            <a:spLocks noGrp="1"/>
          </p:cNvSpPr>
          <p:nvPr>
            <p:ph idx="1"/>
          </p:nvPr>
        </p:nvSpPr>
        <p:spPr>
          <a:xfrm>
            <a:off x="431781" y="1309446"/>
            <a:ext cx="8418513" cy="4841972"/>
          </a:xfrm>
        </p:spPr>
        <p:txBody>
          <a:bodyPr/>
          <a:lstStyle/>
          <a:p>
            <a:r>
              <a:rPr lang="en-US" sz="2000" dirty="0" smtClean="0"/>
              <a:t>Medicare/Medicaid and private payers are now reimbursing providers based on documented compliance with established quality metrics and outcome measures.</a:t>
            </a:r>
          </a:p>
          <a:p>
            <a:pPr>
              <a:spcBef>
                <a:spcPts val="1200"/>
              </a:spcBef>
            </a:pPr>
            <a:r>
              <a:rPr lang="en-US" sz="2000" dirty="0" smtClean="0"/>
              <a:t>Examples of this shift from volume to value as a condition of payment include:</a:t>
            </a:r>
          </a:p>
          <a:p>
            <a:pPr lvl="1"/>
            <a:r>
              <a:rPr lang="en-US" sz="2000" dirty="0" smtClean="0"/>
              <a:t>Medicare Shared Savings ACOs</a:t>
            </a:r>
          </a:p>
          <a:p>
            <a:pPr lvl="1"/>
            <a:r>
              <a:rPr lang="en-US" sz="2000" dirty="0" smtClean="0"/>
              <a:t>Value-based purchasing outcome standards</a:t>
            </a:r>
          </a:p>
          <a:p>
            <a:pPr lvl="1"/>
            <a:r>
              <a:rPr lang="en-US" sz="2000" dirty="0" smtClean="0"/>
              <a:t>Pay for performance standards</a:t>
            </a:r>
          </a:p>
          <a:p>
            <a:pPr lvl="1"/>
            <a:r>
              <a:rPr lang="en-US" sz="2000" dirty="0" smtClean="0"/>
              <a:t>Readmission rate penalties</a:t>
            </a:r>
          </a:p>
          <a:p>
            <a:pPr lvl="1"/>
            <a:r>
              <a:rPr lang="en-US" dirty="0" smtClean="0"/>
              <a:t>MACRA/MIPS</a:t>
            </a:r>
            <a:endParaRPr lang="en-US" sz="2000" dirty="0" smtClean="0"/>
          </a:p>
          <a:p>
            <a:pPr lvl="1"/>
            <a:r>
              <a:rPr lang="en-US" sz="2000" dirty="0" smtClean="0"/>
              <a:t>Hospital acquired condition/infection penalties</a:t>
            </a:r>
          </a:p>
          <a:p>
            <a:pPr lvl="1"/>
            <a:r>
              <a:rPr lang="en-US" sz="2000" dirty="0" smtClean="0"/>
              <a:t>HHS </a:t>
            </a:r>
            <a:r>
              <a:rPr lang="en-US" sz="2000" dirty="0"/>
              <a:t>has set a goal of tying 85% of all of its traditional Medicare payments to quality or value metrics</a:t>
            </a:r>
          </a:p>
        </p:txBody>
      </p:sp>
    </p:spTree>
    <p:extLst>
      <p:ext uri="{BB962C8B-B14F-4D97-AF65-F5344CB8AC3E}">
        <p14:creationId xmlns:p14="http://schemas.microsoft.com/office/powerpoint/2010/main" val="2757616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745" y="262261"/>
            <a:ext cx="8455025" cy="679450"/>
          </a:xfrm>
        </p:spPr>
        <p:txBody>
          <a:bodyPr/>
          <a:lstStyle/>
          <a:p>
            <a:r>
              <a:rPr lang="en-US" dirty="0"/>
              <a:t>Health Care Reform and </a:t>
            </a:r>
            <a:r>
              <a:rPr lang="en-US" dirty="0" smtClean="0"/>
              <a:t>PSOs</a:t>
            </a:r>
            <a:r>
              <a:rPr lang="en-US" sz="3200" dirty="0" smtClean="0"/>
              <a:t> </a:t>
            </a:r>
            <a:r>
              <a:rPr lang="en-US" sz="1600" dirty="0" smtClean="0"/>
              <a:t>(cont’d)</a:t>
            </a:r>
            <a:endParaRPr lang="en-US" dirty="0"/>
          </a:p>
        </p:txBody>
      </p:sp>
      <p:sp>
        <p:nvSpPr>
          <p:cNvPr id="3" name="Content Placeholder 2"/>
          <p:cNvSpPr>
            <a:spLocks noGrp="1"/>
          </p:cNvSpPr>
          <p:nvPr>
            <p:ph idx="1"/>
          </p:nvPr>
        </p:nvSpPr>
        <p:spPr>
          <a:xfrm>
            <a:off x="456186" y="1305392"/>
            <a:ext cx="8418513" cy="4129053"/>
          </a:xfrm>
        </p:spPr>
        <p:txBody>
          <a:bodyPr/>
          <a:lstStyle/>
          <a:p>
            <a:r>
              <a:rPr lang="en-US" sz="2000" dirty="0" smtClean="0"/>
              <a:t>In order to meet these ever evolving standards, clinically integrated networks, hospitals and other providers will need to implement these quality standards into their appointment, reappointment, ongoing monitoring and similar processes in order to track performance and implement remedial measures, including disciplinary action for non-compliance not only because of the potential adverse impact on patients but also because it will result in reduced reimbursement.</a:t>
            </a:r>
          </a:p>
          <a:p>
            <a:pPr>
              <a:spcBef>
                <a:spcPts val="1200"/>
              </a:spcBef>
            </a:pPr>
            <a:r>
              <a:rPr lang="en-US" sz="2000" dirty="0" smtClean="0"/>
              <a:t>The result of these efforts will be the creation of very sensitive quality, risk and peer review analyses, reports, studies, and other information, most of which may not be protected under existing state laws.</a:t>
            </a:r>
            <a:endParaRPr lang="en-US" sz="2000" dirty="0"/>
          </a:p>
        </p:txBody>
      </p:sp>
    </p:spTree>
    <p:extLst>
      <p:ext uri="{BB962C8B-B14F-4D97-AF65-F5344CB8AC3E}">
        <p14:creationId xmlns:p14="http://schemas.microsoft.com/office/powerpoint/2010/main" val="503855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342" y="256166"/>
            <a:ext cx="7152149" cy="679450"/>
          </a:xfrm>
        </p:spPr>
        <p:txBody>
          <a:bodyPr/>
          <a:lstStyle/>
          <a:p>
            <a:r>
              <a:rPr lang="en-US" dirty="0"/>
              <a:t>Health Care Reform and PSOs </a:t>
            </a:r>
            <a:r>
              <a:rPr lang="en-US" sz="1600" dirty="0"/>
              <a:t>(cont’d)</a:t>
            </a:r>
            <a:endParaRPr lang="en-US" dirty="0"/>
          </a:p>
        </p:txBody>
      </p:sp>
      <p:sp>
        <p:nvSpPr>
          <p:cNvPr id="3" name="Content Placeholder 2"/>
          <p:cNvSpPr>
            <a:spLocks noGrp="1"/>
          </p:cNvSpPr>
          <p:nvPr>
            <p:ph idx="1"/>
          </p:nvPr>
        </p:nvSpPr>
        <p:spPr>
          <a:xfrm>
            <a:off x="398868" y="1340932"/>
            <a:ext cx="8229600" cy="4143874"/>
          </a:xfrm>
        </p:spPr>
        <p:txBody>
          <a:bodyPr/>
          <a:lstStyle/>
          <a:p>
            <a:r>
              <a:rPr lang="en-US" sz="2000" dirty="0" smtClean="0"/>
              <a:t>As will be discussed during this presentation, participation in PSOs therefore play a very important role in being able to conduct these patient safety, quality and risk activities in a protected space in order to continue to improve patient care services and limit liability risks.</a:t>
            </a:r>
            <a:endParaRPr lang="en-US" sz="2000" dirty="0"/>
          </a:p>
        </p:txBody>
      </p:sp>
    </p:spTree>
    <p:extLst>
      <p:ext uri="{BB962C8B-B14F-4D97-AF65-F5344CB8AC3E}">
        <p14:creationId xmlns:p14="http://schemas.microsoft.com/office/powerpoint/2010/main" val="4219298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745" y="353291"/>
            <a:ext cx="7435128" cy="976745"/>
          </a:xfrm>
        </p:spPr>
        <p:txBody>
          <a:bodyPr/>
          <a:lstStyle/>
          <a:p>
            <a:r>
              <a:rPr lang="en-US" dirty="0" smtClean="0"/>
              <a:t>The Patient Safety and Quality Improvement Act of 2005</a:t>
            </a:r>
            <a:endParaRPr lang="en-US" dirty="0"/>
          </a:p>
        </p:txBody>
      </p:sp>
      <p:sp>
        <p:nvSpPr>
          <p:cNvPr id="3" name="Content Placeholder 2"/>
          <p:cNvSpPr>
            <a:spLocks noGrp="1"/>
          </p:cNvSpPr>
          <p:nvPr>
            <p:ph idx="1"/>
          </p:nvPr>
        </p:nvSpPr>
        <p:spPr>
          <a:xfrm>
            <a:off x="519257" y="1413163"/>
            <a:ext cx="8418513" cy="4260273"/>
          </a:xfrm>
        </p:spPr>
        <p:txBody>
          <a:bodyPr/>
          <a:lstStyle/>
          <a:p>
            <a:r>
              <a:rPr lang="en-US" sz="2000" dirty="0" smtClean="0"/>
              <a:t>The goal of the Act was to improve patient safety by encouraging voluntary and confidential reporting of health care events that adversely affect patients.  To implement the Patient Safety Act, the Department of Health and Human Services issued the Patient Safety and Quality Improvement Rule (Final Rule).</a:t>
            </a:r>
          </a:p>
          <a:p>
            <a:pPr>
              <a:spcBef>
                <a:spcPts val="1200"/>
              </a:spcBef>
            </a:pPr>
            <a:r>
              <a:rPr lang="en-US" sz="2000" dirty="0" smtClean="0"/>
              <a:t>The Patient Safety Act and the Final Rule authorize the creation of PSOs to improve quality and safety through the collection and analysis of aggregated, confidential data on patient safety events. This process enables PSOs to more quickly identify patterns of failures and develop strategies to eliminate patient safety risks and hazards.</a:t>
            </a:r>
            <a:endParaRPr lang="en-US" sz="2000" dirty="0"/>
          </a:p>
        </p:txBody>
      </p:sp>
    </p:spTree>
    <p:extLst>
      <p:ext uri="{BB962C8B-B14F-4D97-AF65-F5344CB8AC3E}">
        <p14:creationId xmlns:p14="http://schemas.microsoft.com/office/powerpoint/2010/main" val="3257295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97" y="238777"/>
            <a:ext cx="7383221" cy="1117634"/>
          </a:xfrm>
        </p:spPr>
        <p:txBody>
          <a:bodyPr/>
          <a:lstStyle/>
          <a:p>
            <a:r>
              <a:rPr lang="en-US" dirty="0"/>
              <a:t>The Patient Safety and </a:t>
            </a:r>
            <a:r>
              <a:rPr lang="en-US" dirty="0" smtClean="0"/>
              <a:t>Quality Improvement </a:t>
            </a:r>
            <a:r>
              <a:rPr lang="en-US" dirty="0"/>
              <a:t>Act of </a:t>
            </a:r>
            <a:r>
              <a:rPr lang="en-US" dirty="0" smtClean="0"/>
              <a:t>2005 </a:t>
            </a:r>
            <a:r>
              <a:rPr lang="en-US" sz="2000" dirty="0" smtClean="0"/>
              <a:t>(cont’d)</a:t>
            </a:r>
            <a:endParaRPr lang="en-US" sz="2000" dirty="0"/>
          </a:p>
        </p:txBody>
      </p:sp>
      <p:sp>
        <p:nvSpPr>
          <p:cNvPr id="4" name="Text Placeholder 3"/>
          <p:cNvSpPr>
            <a:spLocks noGrp="1"/>
          </p:cNvSpPr>
          <p:nvPr>
            <p:ph idx="1"/>
          </p:nvPr>
        </p:nvSpPr>
        <p:spPr>
          <a:xfrm>
            <a:off x="388888" y="1476302"/>
            <a:ext cx="8438202" cy="3157275"/>
          </a:xfrm>
          <a:prstGeom prst="rect">
            <a:avLst/>
          </a:prstGeom>
        </p:spPr>
        <p:txBody>
          <a:bodyPr/>
          <a:lstStyle/>
          <a:p>
            <a:r>
              <a:rPr lang="en-US" sz="2000" dirty="0" smtClean="0"/>
              <a:t>Provides </a:t>
            </a:r>
            <a:r>
              <a:rPr lang="en-US" sz="2000" dirty="0"/>
              <a:t>privilege &amp; confidentiality protections for information when providers work with </a:t>
            </a:r>
            <a:r>
              <a:rPr lang="en-US" sz="2000" dirty="0" smtClean="0"/>
              <a:t>Federally listed PSOs </a:t>
            </a:r>
            <a:r>
              <a:rPr lang="en-US" sz="2000" dirty="0"/>
              <a:t>to improve quality, safety and healthcare outcomes </a:t>
            </a:r>
          </a:p>
          <a:p>
            <a:pPr>
              <a:spcBef>
                <a:spcPts val="1200"/>
              </a:spcBef>
            </a:pPr>
            <a:r>
              <a:rPr lang="en-US" sz="2000" dirty="0"/>
              <a:t>Authorizes establishment of “Common Formats” for reporting patient safety events </a:t>
            </a:r>
          </a:p>
          <a:p>
            <a:pPr>
              <a:spcBef>
                <a:spcPts val="1200"/>
              </a:spcBef>
            </a:pPr>
            <a:r>
              <a:rPr lang="en-US" sz="2000" dirty="0"/>
              <a:t>Establishes “Network of Patient Safety Databases” (NPSD) </a:t>
            </a:r>
          </a:p>
          <a:p>
            <a:pPr>
              <a:spcBef>
                <a:spcPts val="1200"/>
              </a:spcBef>
            </a:pPr>
            <a:r>
              <a:rPr lang="en-US" sz="2000" dirty="0"/>
              <a:t>Requires reporting of findings annually in AHRQ’s National Health Quality / Disparities Reports </a:t>
            </a:r>
          </a:p>
          <a:p>
            <a:endParaRPr lang="en-US" dirty="0"/>
          </a:p>
        </p:txBody>
      </p:sp>
    </p:spTree>
    <p:extLst>
      <p:ext uri="{BB962C8B-B14F-4D97-AF65-F5344CB8AC3E}">
        <p14:creationId xmlns:p14="http://schemas.microsoft.com/office/powerpoint/2010/main" val="1575070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85750" indent="-285750">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Theme1" id="{111CFB1B-B83C-4E93-B644-C889229F0D30}" vid="{0031A0E0-9E2F-4C10-88F5-C5127C0AE48F}"/>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4225</Words>
  <Application>Microsoft Office PowerPoint</Application>
  <PresentationFormat>On-screen Show (4:3)</PresentationFormat>
  <Paragraphs>343</Paragraphs>
  <Slides>42</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42</vt:i4>
      </vt:variant>
    </vt:vector>
  </HeadingPairs>
  <TitlesOfParts>
    <vt:vector size="53" baseType="lpstr">
      <vt:lpstr>Arial</vt:lpstr>
      <vt:lpstr>Calibri</vt:lpstr>
      <vt:lpstr>HelveticaNeueLT Std Cn</vt:lpstr>
      <vt:lpstr>HelveticaNeueLT Std Hvy Cn</vt:lpstr>
      <vt:lpstr>HelveticaNeueLT Std Lt Cn</vt:lpstr>
      <vt:lpstr>Symbol</vt:lpstr>
      <vt:lpstr>Times New Roman</vt:lpstr>
      <vt:lpstr>Webdings</vt:lpstr>
      <vt:lpstr>Wingdings</vt:lpstr>
      <vt:lpstr>Theme1</vt:lpstr>
      <vt:lpstr>Default Design</vt:lpstr>
      <vt:lpstr> American Health Lawyers Association  </vt:lpstr>
      <vt:lpstr>PowerPoint Presentation</vt:lpstr>
      <vt:lpstr>What Every Medical Services Professional and Attorney Needs to Know about Patient Safety Organizations</vt:lpstr>
      <vt:lpstr>What Every Medical Services Professional and Attorney Needs to Know about Patient Safety Organizations (cont’d)</vt:lpstr>
      <vt:lpstr>Health Care Reform and PSOs</vt:lpstr>
      <vt:lpstr>Health Care Reform and PSOs (cont’d)</vt:lpstr>
      <vt:lpstr>Health Care Reform and PSOs (cont’d)</vt:lpstr>
      <vt:lpstr>The Patient Safety and Quality Improvement Act of 2005</vt:lpstr>
      <vt:lpstr>The Patient Safety and Quality Improvement Act of 2005 (cont’d)</vt:lpstr>
      <vt:lpstr>Key Components of Patient Safety Act</vt:lpstr>
      <vt:lpstr>Patient Safety Activities</vt:lpstr>
      <vt:lpstr>Patient Safety Activities (cont’d)</vt:lpstr>
      <vt:lpstr>What is Patient Safety Work Product (PSWP)?  </vt:lpstr>
      <vt:lpstr>What is Not PSWP? </vt:lpstr>
      <vt:lpstr>PowerPoint Presentation</vt:lpstr>
      <vt:lpstr>PSES Operations</vt:lpstr>
      <vt:lpstr>PSES Operations (cont’d)</vt:lpstr>
      <vt:lpstr>Steps to documenting a provider PSES</vt:lpstr>
      <vt:lpstr>Functional reporting</vt:lpstr>
      <vt:lpstr>Functional reporting (cont’d)</vt:lpstr>
      <vt:lpstr>Deliberations or Analysis</vt:lpstr>
      <vt:lpstr>PowerPoint Presentation</vt:lpstr>
      <vt:lpstr>PSWP is Privileged :</vt:lpstr>
      <vt:lpstr>Patient Safety Act Privilege and  Confidentiality Prevail Over State Law Protections</vt:lpstr>
      <vt:lpstr>PowerPoint Presentation</vt:lpstr>
      <vt:lpstr>Peer Review Case Study</vt:lpstr>
      <vt:lpstr>Peer Review Case Study: Questions</vt:lpstr>
      <vt:lpstr>Peer Review Case Study: Analysis</vt:lpstr>
      <vt:lpstr>Peer Review Case Study: Analysis</vt:lpstr>
      <vt:lpstr>Peer Review Case Study: Analysis (cont’d)</vt:lpstr>
      <vt:lpstr>Peer Review Case Study: Questions</vt:lpstr>
      <vt:lpstr>Peer Review Case Study: Analysis</vt:lpstr>
      <vt:lpstr>Peer Review Case Study: Analysis</vt:lpstr>
      <vt:lpstr>Peer Review Case Study: Analysis </vt:lpstr>
      <vt:lpstr>Peer Review Case Study: Analysis</vt:lpstr>
      <vt:lpstr>Peer Review Case Study: Questions</vt:lpstr>
      <vt:lpstr>Role of MSP</vt:lpstr>
      <vt:lpstr>Litigation Lessons Learned and Questions Raised </vt:lpstr>
      <vt:lpstr>Litigation Lessons Learned and Questions Raised </vt:lpstr>
      <vt:lpstr>Litigation Lessons Learned and Questions Raised </vt:lpstr>
      <vt:lpstr>Litigation Lessons Learned and Questions Raised </vt:lpstr>
      <vt:lpstr>Litigation Lessons Learned and Questions Raised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