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60" r:id="rId1"/>
  </p:sldMasterIdLst>
  <p:notesMasterIdLst>
    <p:notesMasterId r:id="rId34"/>
  </p:notesMasterIdLst>
  <p:handoutMasterIdLst>
    <p:handoutMasterId r:id="rId35"/>
  </p:handoutMasterIdLst>
  <p:sldIdLst>
    <p:sldId id="266" r:id="rId2"/>
    <p:sldId id="267" r:id="rId3"/>
    <p:sldId id="269" r:id="rId4"/>
    <p:sldId id="271" r:id="rId5"/>
    <p:sldId id="300" r:id="rId6"/>
    <p:sldId id="273" r:id="rId7"/>
    <p:sldId id="274" r:id="rId8"/>
    <p:sldId id="275" r:id="rId9"/>
    <p:sldId id="276" r:id="rId10"/>
    <p:sldId id="277" r:id="rId11"/>
    <p:sldId id="282" r:id="rId12"/>
    <p:sldId id="279" r:id="rId13"/>
    <p:sldId id="280" r:id="rId14"/>
    <p:sldId id="281"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68" r:id="rId3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607">
          <p15:clr>
            <a:srgbClr val="A4A3A4"/>
          </p15:clr>
        </p15:guide>
        <p15:guide id="2" orient="horz" pos="3511">
          <p15:clr>
            <a:srgbClr val="A4A3A4"/>
          </p15:clr>
        </p15:guide>
        <p15:guide id="3" pos="542">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961"/>
    <a:srgbClr val="C5A901"/>
    <a:srgbClr val="C0C0C0"/>
    <a:srgbClr val="C1D9D8"/>
    <a:srgbClr val="70A8A7"/>
    <a:srgbClr val="1F6E6B"/>
    <a:srgbClr val="91A75A"/>
    <a:srgbClr val="3D8E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500" y="-108"/>
      </p:cViewPr>
      <p:guideLst>
        <p:guide orient="horz" pos="607"/>
        <p:guide orient="horz" pos="3511"/>
        <p:guide pos="542"/>
        <p:guide/>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a:defRPr sz="1200"/>
            </a:lvl1pPr>
          </a:lstStyle>
          <a:p>
            <a:pPr>
              <a:defRPr/>
            </a:pPr>
            <a:endParaRPr lang="en-US" dirty="0"/>
          </a:p>
        </p:txBody>
      </p:sp>
      <p:sp>
        <p:nvSpPr>
          <p:cNvPr id="14339" name="Rectangle 3"/>
          <p:cNvSpPr>
            <a:spLocks noGrp="1" noChangeArrowheads="1"/>
          </p:cNvSpPr>
          <p:nvPr>
            <p:ph type="dt" sz="quarter" idx="1"/>
          </p:nvPr>
        </p:nvSpPr>
        <p:spPr bwMode="auto">
          <a:xfrm>
            <a:off x="3936173" y="0"/>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t" anchorCtr="0" compatLnSpc="1">
            <a:prstTxWarp prst="textNoShape">
              <a:avLst/>
            </a:prstTxWarp>
          </a:bodyPr>
          <a:lstStyle>
            <a:lvl1pPr algn="r">
              <a:defRPr sz="1200"/>
            </a:lvl1pPr>
          </a:lstStyle>
          <a:p>
            <a:pPr>
              <a:defRPr/>
            </a:pPr>
            <a:endParaRPr lang="en-US" dirty="0"/>
          </a:p>
        </p:txBody>
      </p:sp>
      <p:sp>
        <p:nvSpPr>
          <p:cNvPr id="14340" name="Rectangle 4"/>
          <p:cNvSpPr>
            <a:spLocks noGrp="1" noChangeArrowheads="1"/>
          </p:cNvSpPr>
          <p:nvPr>
            <p:ph type="ftr" sz="quarter" idx="2"/>
          </p:nvPr>
        </p:nvSpPr>
        <p:spPr bwMode="auto">
          <a:xfrm>
            <a:off x="0" y="8772378"/>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a:defRPr sz="1200"/>
            </a:lvl1pPr>
          </a:lstStyle>
          <a:p>
            <a:pPr>
              <a:defRPr/>
            </a:pPr>
            <a:endParaRPr lang="en-US" dirty="0"/>
          </a:p>
        </p:txBody>
      </p:sp>
      <p:sp>
        <p:nvSpPr>
          <p:cNvPr id="14341" name="Rectangle 5"/>
          <p:cNvSpPr>
            <a:spLocks noGrp="1" noChangeArrowheads="1"/>
          </p:cNvSpPr>
          <p:nvPr>
            <p:ph type="sldNum" sz="quarter" idx="3"/>
          </p:nvPr>
        </p:nvSpPr>
        <p:spPr bwMode="auto">
          <a:xfrm>
            <a:off x="3936173" y="8772378"/>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763" tIns="45382" rIns="90763" bIns="45382" numCol="1" anchor="b" anchorCtr="0" compatLnSpc="1">
            <a:prstTxWarp prst="textNoShape">
              <a:avLst/>
            </a:prstTxWarp>
          </a:bodyPr>
          <a:lstStyle>
            <a:lvl1pPr algn="r">
              <a:defRPr sz="1200"/>
            </a:lvl1pPr>
          </a:lstStyle>
          <a:p>
            <a:pPr>
              <a:defRPr/>
            </a:pPr>
            <a:fld id="{6C4C8ACD-B0FB-45A7-B96F-10B2C197CEB5}" type="slidenum">
              <a:rPr lang="en-US"/>
              <a:pPr>
                <a:defRPr/>
              </a:pPr>
              <a:t>‹#›</a:t>
            </a:fld>
            <a:endParaRPr lang="en-US" dirty="0"/>
          </a:p>
        </p:txBody>
      </p:sp>
    </p:spTree>
    <p:extLst>
      <p:ext uri="{BB962C8B-B14F-4D97-AF65-F5344CB8AC3E}">
        <p14:creationId xmlns:p14="http://schemas.microsoft.com/office/powerpoint/2010/main" val="2937960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defTabSz="924967">
              <a:defRPr sz="1200"/>
            </a:lvl1pPr>
          </a:lstStyle>
          <a:p>
            <a:pPr>
              <a:defRPr/>
            </a:pPr>
            <a:endParaRPr lang="en-US" dirty="0"/>
          </a:p>
        </p:txBody>
      </p:sp>
      <p:sp>
        <p:nvSpPr>
          <p:cNvPr id="6147" name="Rectangle 3"/>
          <p:cNvSpPr>
            <a:spLocks noGrp="1" noChangeArrowheads="1"/>
          </p:cNvSpPr>
          <p:nvPr>
            <p:ph type="dt" idx="1"/>
          </p:nvPr>
        </p:nvSpPr>
        <p:spPr bwMode="auto">
          <a:xfrm>
            <a:off x="3936173" y="0"/>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defTabSz="924967">
              <a:defRPr sz="1200"/>
            </a:lvl1pPr>
          </a:lstStyle>
          <a:p>
            <a:pPr>
              <a:defRPr/>
            </a:pPr>
            <a:endParaRPr lang="en-US" dirty="0"/>
          </a:p>
        </p:txBody>
      </p:sp>
      <p:sp>
        <p:nvSpPr>
          <p:cNvPr id="36868"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95637" y="4387767"/>
            <a:ext cx="5558801" cy="41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72378"/>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defTabSz="924967">
              <a:defRPr sz="1200"/>
            </a:lvl1pPr>
          </a:lstStyle>
          <a:p>
            <a:pPr>
              <a:defRPr/>
            </a:pPr>
            <a:endParaRPr lang="en-US" dirty="0"/>
          </a:p>
        </p:txBody>
      </p:sp>
      <p:sp>
        <p:nvSpPr>
          <p:cNvPr id="6151" name="Rectangle 7"/>
          <p:cNvSpPr>
            <a:spLocks noGrp="1" noChangeArrowheads="1"/>
          </p:cNvSpPr>
          <p:nvPr>
            <p:ph type="sldNum" sz="quarter" idx="5"/>
          </p:nvPr>
        </p:nvSpPr>
        <p:spPr bwMode="auto">
          <a:xfrm>
            <a:off x="3936173" y="8772378"/>
            <a:ext cx="3012329"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defTabSz="924967">
              <a:defRPr sz="1200"/>
            </a:lvl1pPr>
          </a:lstStyle>
          <a:p>
            <a:pPr>
              <a:defRPr/>
            </a:pPr>
            <a:fld id="{65F268EC-3BE8-49DE-824B-37FD2CAA5E99}" type="slidenum">
              <a:rPr lang="en-US"/>
              <a:pPr>
                <a:defRPr/>
              </a:pPr>
              <a:t>‹#›</a:t>
            </a:fld>
            <a:endParaRPr lang="en-US" dirty="0"/>
          </a:p>
        </p:txBody>
      </p:sp>
    </p:spTree>
    <p:extLst>
      <p:ext uri="{BB962C8B-B14F-4D97-AF65-F5344CB8AC3E}">
        <p14:creationId xmlns:p14="http://schemas.microsoft.com/office/powerpoint/2010/main" val="20301851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F268EC-3BE8-49DE-824B-37FD2CAA5E99}" type="slidenum">
              <a:rPr lang="en-US" smtClean="0"/>
              <a:pPr>
                <a:defRPr/>
              </a:pPr>
              <a:t>12</a:t>
            </a:fld>
            <a:endParaRPr lang="en-US" dirty="0"/>
          </a:p>
        </p:txBody>
      </p:sp>
    </p:spTree>
    <p:extLst>
      <p:ext uri="{BB962C8B-B14F-4D97-AF65-F5344CB8AC3E}">
        <p14:creationId xmlns:p14="http://schemas.microsoft.com/office/powerpoint/2010/main" val="3639340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F268EC-3BE8-49DE-824B-37FD2CAA5E99}" type="slidenum">
              <a:rPr lang="en-US" smtClean="0"/>
              <a:pPr>
                <a:defRPr/>
              </a:pPr>
              <a:t>30</a:t>
            </a:fld>
            <a:endParaRPr lang="en-US" dirty="0"/>
          </a:p>
        </p:txBody>
      </p:sp>
    </p:spTree>
    <p:extLst>
      <p:ext uri="{BB962C8B-B14F-4D97-AF65-F5344CB8AC3E}">
        <p14:creationId xmlns:p14="http://schemas.microsoft.com/office/powerpoint/2010/main" val="3745110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4967" eaLnBrk="0" hangingPunct="0">
              <a:spcBef>
                <a:spcPct val="30000"/>
              </a:spcBef>
              <a:defRPr sz="1200">
                <a:solidFill>
                  <a:schemeClr val="tx1"/>
                </a:solidFill>
                <a:latin typeface="Arial" charset="0"/>
              </a:defRPr>
            </a:lvl1pPr>
            <a:lvl2pPr marL="737452" indent="-283635" defTabSz="924967" eaLnBrk="0" hangingPunct="0">
              <a:spcBef>
                <a:spcPct val="30000"/>
              </a:spcBef>
              <a:defRPr sz="1200">
                <a:solidFill>
                  <a:schemeClr val="tx1"/>
                </a:solidFill>
                <a:latin typeface="Arial" charset="0"/>
              </a:defRPr>
            </a:lvl2pPr>
            <a:lvl3pPr marL="1134542" indent="-226908" defTabSz="924967" eaLnBrk="0" hangingPunct="0">
              <a:spcBef>
                <a:spcPct val="30000"/>
              </a:spcBef>
              <a:defRPr sz="1200">
                <a:solidFill>
                  <a:schemeClr val="tx1"/>
                </a:solidFill>
                <a:latin typeface="Arial" charset="0"/>
              </a:defRPr>
            </a:lvl3pPr>
            <a:lvl4pPr marL="1588359" indent="-226908" defTabSz="924967" eaLnBrk="0" hangingPunct="0">
              <a:spcBef>
                <a:spcPct val="30000"/>
              </a:spcBef>
              <a:defRPr sz="1200">
                <a:solidFill>
                  <a:schemeClr val="tx1"/>
                </a:solidFill>
                <a:latin typeface="Arial" charset="0"/>
              </a:defRPr>
            </a:lvl4pPr>
            <a:lvl5pPr marL="2042175" indent="-226908" defTabSz="924967" eaLnBrk="0" hangingPunct="0">
              <a:spcBef>
                <a:spcPct val="30000"/>
              </a:spcBef>
              <a:defRPr sz="1200">
                <a:solidFill>
                  <a:schemeClr val="tx1"/>
                </a:solidFill>
                <a:latin typeface="Arial" charset="0"/>
              </a:defRPr>
            </a:lvl5pPr>
            <a:lvl6pPr marL="2495992" indent="-226908" defTabSz="924967" eaLnBrk="0" fontAlgn="base" hangingPunct="0">
              <a:spcBef>
                <a:spcPct val="30000"/>
              </a:spcBef>
              <a:spcAft>
                <a:spcPct val="0"/>
              </a:spcAft>
              <a:defRPr sz="1200">
                <a:solidFill>
                  <a:schemeClr val="tx1"/>
                </a:solidFill>
                <a:latin typeface="Arial" charset="0"/>
              </a:defRPr>
            </a:lvl6pPr>
            <a:lvl7pPr marL="2949809" indent="-226908" defTabSz="924967" eaLnBrk="0" fontAlgn="base" hangingPunct="0">
              <a:spcBef>
                <a:spcPct val="30000"/>
              </a:spcBef>
              <a:spcAft>
                <a:spcPct val="0"/>
              </a:spcAft>
              <a:defRPr sz="1200">
                <a:solidFill>
                  <a:schemeClr val="tx1"/>
                </a:solidFill>
                <a:latin typeface="Arial" charset="0"/>
              </a:defRPr>
            </a:lvl7pPr>
            <a:lvl8pPr marL="3403625" indent="-226908" defTabSz="924967" eaLnBrk="0" fontAlgn="base" hangingPunct="0">
              <a:spcBef>
                <a:spcPct val="30000"/>
              </a:spcBef>
              <a:spcAft>
                <a:spcPct val="0"/>
              </a:spcAft>
              <a:defRPr sz="1200">
                <a:solidFill>
                  <a:schemeClr val="tx1"/>
                </a:solidFill>
                <a:latin typeface="Arial" charset="0"/>
              </a:defRPr>
            </a:lvl8pPr>
            <a:lvl9pPr marL="3857442" indent="-226908" defTabSz="92496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CAC25C2-EF33-4341-AC76-CFC7D5CA7DC7}" type="slidenum">
              <a:rPr lang="en-US" altLang="en-US" smtClean="0">
                <a:solidFill>
                  <a:srgbClr val="000000"/>
                </a:solidFill>
              </a:rPr>
              <a:pPr eaLnBrk="1" hangingPunct="1">
                <a:spcBef>
                  <a:spcPct val="0"/>
                </a:spcBef>
              </a:pPr>
              <a:t>31</a:t>
            </a:fld>
            <a:endParaRPr lang="en-US" altLang="en-US" dirty="0" smtClean="0">
              <a:solidFill>
                <a:srgbClr val="000000"/>
              </a:solidFill>
            </a:endParaRPr>
          </a:p>
        </p:txBody>
      </p:sp>
      <p:sp>
        <p:nvSpPr>
          <p:cNvPr id="37891" name="Rectangle 2"/>
          <p:cNvSpPr>
            <a:spLocks noGrp="1" noRot="1" noChangeAspect="1" noChangeArrowheads="1" noTextEdit="1"/>
          </p:cNvSpPr>
          <p:nvPr>
            <p:ph type="sldImg"/>
          </p:nvPr>
        </p:nvSpPr>
        <p:spPr>
          <a:xfrm>
            <a:off x="1157288" y="728663"/>
            <a:ext cx="4640262" cy="3481387"/>
          </a:xfrm>
          <a:ln/>
        </p:spPr>
      </p:sp>
      <p:sp>
        <p:nvSpPr>
          <p:cNvPr id="37892" name="Rectangle 3"/>
          <p:cNvSpPr>
            <a:spLocks noGrp="1" noChangeArrowheads="1"/>
          </p:cNvSpPr>
          <p:nvPr>
            <p:ph type="body" idx="1"/>
          </p:nvPr>
        </p:nvSpPr>
        <p:spPr>
          <a:xfrm>
            <a:off x="919123" y="4414580"/>
            <a:ext cx="5102387" cy="4102293"/>
          </a:xfrm>
          <a:noFill/>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15"/>
          <p:cNvSpPr>
            <a:spLocks noChangeShapeType="1"/>
          </p:cNvSpPr>
          <p:nvPr userDrawn="1"/>
        </p:nvSpPr>
        <p:spPr bwMode="auto">
          <a:xfrm>
            <a:off x="712788" y="6543675"/>
            <a:ext cx="6423025" cy="7938"/>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l="52000" b="5544"/>
          <a:stretch>
            <a:fillRect/>
          </a:stretch>
        </p:blipFill>
        <p:spPr bwMode="auto">
          <a:xfrm>
            <a:off x="0" y="312738"/>
            <a:ext cx="2416175"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34"/>
          <p:cNvGrpSpPr>
            <a:grpSpLocks/>
          </p:cNvGrpSpPr>
          <p:nvPr userDrawn="1"/>
        </p:nvGrpSpPr>
        <p:grpSpPr bwMode="auto">
          <a:xfrm flipV="1">
            <a:off x="0" y="0"/>
            <a:ext cx="9144000" cy="339725"/>
            <a:chOff x="0" y="4106"/>
            <a:chExt cx="5760" cy="214"/>
          </a:xfrm>
        </p:grpSpPr>
        <p:sp>
          <p:nvSpPr>
            <p:cNvPr id="7" name="Rectangle 32"/>
            <p:cNvSpPr>
              <a:spLocks noChangeArrowheads="1"/>
            </p:cNvSpPr>
            <p:nvPr userDrawn="1"/>
          </p:nvSpPr>
          <p:spPr bwMode="auto">
            <a:xfrm>
              <a:off x="0" y="4106"/>
              <a:ext cx="5760" cy="141"/>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8" name="Rectangle 33"/>
            <p:cNvSpPr>
              <a:spLocks noChangeArrowheads="1"/>
            </p:cNvSpPr>
            <p:nvPr userDrawn="1"/>
          </p:nvSpPr>
          <p:spPr bwMode="auto">
            <a:xfrm>
              <a:off x="0" y="4179"/>
              <a:ext cx="5760" cy="141"/>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9" name="Picture 21" descr="Katten logo_blac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24725" y="6223000"/>
            <a:ext cx="1444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ctrTitle"/>
          </p:nvPr>
        </p:nvSpPr>
        <p:spPr>
          <a:xfrm>
            <a:off x="2819400" y="1157288"/>
            <a:ext cx="5908675" cy="1390650"/>
          </a:xfrm>
        </p:spPr>
        <p:txBody>
          <a:bodyPr/>
          <a:lstStyle>
            <a:lvl1pPr>
              <a:defRPr sz="4200">
                <a:solidFill>
                  <a:srgbClr val="023B58"/>
                </a:solidFill>
              </a:defRPr>
            </a:lvl1pPr>
          </a:lstStyle>
          <a:p>
            <a:pPr lvl="0"/>
            <a:r>
              <a:rPr lang="en-US" noProof="0" dirty="0" smtClean="0"/>
              <a:t>Click to edit Master title style</a:t>
            </a:r>
          </a:p>
        </p:txBody>
      </p:sp>
      <p:sp>
        <p:nvSpPr>
          <p:cNvPr id="18" name="Rectangle 3"/>
          <p:cNvSpPr>
            <a:spLocks noGrp="1" noChangeArrowheads="1"/>
          </p:cNvSpPr>
          <p:nvPr>
            <p:ph type="subTitle" idx="1"/>
          </p:nvPr>
        </p:nvSpPr>
        <p:spPr>
          <a:xfrm>
            <a:off x="2800350" y="3440113"/>
            <a:ext cx="5211763" cy="1322387"/>
          </a:xfrm>
          <a:prstGeom prst="rect">
            <a:avLst/>
          </a:prstGeom>
        </p:spPr>
        <p:txBody>
          <a:bodyPr/>
          <a:lstStyle>
            <a:lvl1pPr marL="0" indent="0">
              <a:buFont typeface="Wingdings" pitchFamily="2" charset="2"/>
              <a:buNone/>
              <a:defRPr>
                <a:solidFill>
                  <a:schemeClr val="tx1">
                    <a:lumMod val="65000"/>
                    <a:lumOff val="35000"/>
                  </a:schemeClr>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273957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8475" y="1703388"/>
            <a:ext cx="8418513" cy="46212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505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738" y="515938"/>
            <a:ext cx="2127250" cy="58086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515938"/>
            <a:ext cx="6230938" cy="58086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0521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98475" y="1703388"/>
            <a:ext cx="8418513" cy="4621212"/>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13520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98475" y="1703388"/>
            <a:ext cx="8418513" cy="462121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4961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05215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8475" y="1703388"/>
            <a:ext cx="4132263" cy="46212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3138" y="1703388"/>
            <a:ext cx="4133850" cy="46212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539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8861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8624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75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115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125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515938"/>
            <a:ext cx="8455025"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Line 20"/>
          <p:cNvSpPr>
            <a:spLocks noChangeShapeType="1"/>
          </p:cNvSpPr>
          <p:nvPr userDrawn="1"/>
        </p:nvSpPr>
        <p:spPr bwMode="auto">
          <a:xfrm flipV="1">
            <a:off x="101600" y="1358900"/>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Rectangle 21"/>
          <p:cNvSpPr>
            <a:spLocks noChangeArrowheads="1"/>
          </p:cNvSpPr>
          <p:nvPr userDrawn="1"/>
        </p:nvSpPr>
        <p:spPr bwMode="gray">
          <a:xfrm>
            <a:off x="0" y="6518275"/>
            <a:ext cx="9144000" cy="223838"/>
          </a:xfrm>
          <a:prstGeom prst="rect">
            <a:avLst/>
          </a:prstGeom>
          <a:solidFill>
            <a:srgbClr val="BEA52F"/>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6" name="Rectangle 22"/>
          <p:cNvSpPr>
            <a:spLocks noChangeArrowheads="1"/>
          </p:cNvSpPr>
          <p:nvPr userDrawn="1"/>
        </p:nvSpPr>
        <p:spPr bwMode="gray">
          <a:xfrm>
            <a:off x="0" y="6634163"/>
            <a:ext cx="9144000" cy="223837"/>
          </a:xfrm>
          <a:prstGeom prst="rect">
            <a:avLst/>
          </a:prstGeom>
          <a:solidFill>
            <a:srgbClr val="023B58"/>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7" name="Rectangle 23"/>
          <p:cNvSpPr>
            <a:spLocks noChangeArrowheads="1"/>
          </p:cNvSpPr>
          <p:nvPr userDrawn="1"/>
        </p:nvSpPr>
        <p:spPr bwMode="gray">
          <a:xfrm>
            <a:off x="0" y="6510338"/>
            <a:ext cx="942975" cy="34766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8" name="Text Box 24"/>
          <p:cNvSpPr txBox="1">
            <a:spLocks noChangeArrowheads="1"/>
          </p:cNvSpPr>
          <p:nvPr userDrawn="1"/>
        </p:nvSpPr>
        <p:spPr bwMode="gray">
          <a:xfrm>
            <a:off x="58738" y="6626225"/>
            <a:ext cx="828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A8666B40-49C4-4E48-B2CC-F7D956D6CDCF}" type="slidenum">
              <a:rPr lang="en-US" sz="900" b="1" smtClean="0">
                <a:solidFill>
                  <a:srgbClr val="FFFFFF"/>
                </a:solidFill>
              </a:rPr>
              <a:pPr eaLnBrk="1" hangingPunct="1">
                <a:spcBef>
                  <a:spcPct val="50000"/>
                </a:spcBef>
                <a:defRPr/>
              </a:pPr>
              <a:t>‹#›</a:t>
            </a:fld>
            <a:endParaRPr lang="en-US" sz="900" b="1" dirty="0" smtClean="0">
              <a:solidFill>
                <a:srgbClr val="FFFFFF"/>
              </a:solidFill>
            </a:endParaRPr>
          </a:p>
        </p:txBody>
      </p:sp>
      <p:grpSp>
        <p:nvGrpSpPr>
          <p:cNvPr id="1032" name="Group 27"/>
          <p:cNvGrpSpPr>
            <a:grpSpLocks/>
          </p:cNvGrpSpPr>
          <p:nvPr userDrawn="1"/>
        </p:nvGrpSpPr>
        <p:grpSpPr bwMode="auto">
          <a:xfrm flipV="1">
            <a:off x="0" y="0"/>
            <a:ext cx="9144000" cy="142875"/>
            <a:chOff x="0" y="4106"/>
            <a:chExt cx="5760" cy="214"/>
          </a:xfrm>
        </p:grpSpPr>
        <p:sp>
          <p:nvSpPr>
            <p:cNvPr id="20" name="Rectangle 28"/>
            <p:cNvSpPr>
              <a:spLocks noChangeArrowheads="1"/>
            </p:cNvSpPr>
            <p:nvPr userDrawn="1"/>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1" name="Rectangle 29"/>
            <p:cNvSpPr>
              <a:spLocks noChangeArrowheads="1"/>
            </p:cNvSpPr>
            <p:nvPr userDrawn="1"/>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sp>
        <p:nvSpPr>
          <p:cNvPr id="1033" name="Rectangle 3"/>
          <p:cNvSpPr>
            <a:spLocks noGrp="1" noChangeArrowheads="1"/>
          </p:cNvSpPr>
          <p:nvPr>
            <p:ph type="body" idx="1"/>
          </p:nvPr>
        </p:nvSpPr>
        <p:spPr bwMode="auto">
          <a:xfrm>
            <a:off x="498475" y="1703388"/>
            <a:ext cx="8418513"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4" name="Picture 2" descr="Katten logo_black"/>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834313" y="6018213"/>
            <a:ext cx="10969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6"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5" r:id="rId12"/>
  </p:sldLayoutIdLst>
  <p:timing>
    <p:tnLst>
      <p:par>
        <p:cTn id="1" dur="indefinite" restart="never" nodeType="tmRoot"/>
      </p:par>
    </p:tnLst>
  </p:timing>
  <p:hf hdr="0" dt="0"/>
  <p:txStyles>
    <p:titleStyle>
      <a:lvl1pPr algn="l" rtl="0" eaLnBrk="0" fontAlgn="base" hangingPunct="0">
        <a:spcBef>
          <a:spcPct val="0"/>
        </a:spcBef>
        <a:spcAft>
          <a:spcPct val="0"/>
        </a:spcAft>
        <a:defRPr sz="3500" b="1">
          <a:solidFill>
            <a:srgbClr val="004961"/>
          </a:solidFill>
          <a:latin typeface="+mj-lt"/>
          <a:ea typeface="+mj-ea"/>
          <a:cs typeface="+mj-cs"/>
        </a:defRPr>
      </a:lvl1pPr>
      <a:lvl2pPr algn="l" rtl="0" eaLnBrk="0" fontAlgn="base" hangingPunct="0">
        <a:spcBef>
          <a:spcPct val="0"/>
        </a:spcBef>
        <a:spcAft>
          <a:spcPct val="0"/>
        </a:spcAft>
        <a:defRPr sz="3500" b="1">
          <a:solidFill>
            <a:srgbClr val="004961"/>
          </a:solidFill>
          <a:latin typeface="Arial" charset="0"/>
        </a:defRPr>
      </a:lvl2pPr>
      <a:lvl3pPr algn="l" rtl="0" eaLnBrk="0" fontAlgn="base" hangingPunct="0">
        <a:spcBef>
          <a:spcPct val="0"/>
        </a:spcBef>
        <a:spcAft>
          <a:spcPct val="0"/>
        </a:spcAft>
        <a:defRPr sz="3500" b="1">
          <a:solidFill>
            <a:srgbClr val="004961"/>
          </a:solidFill>
          <a:latin typeface="Arial" charset="0"/>
        </a:defRPr>
      </a:lvl3pPr>
      <a:lvl4pPr algn="l" rtl="0" eaLnBrk="0" fontAlgn="base" hangingPunct="0">
        <a:spcBef>
          <a:spcPct val="0"/>
        </a:spcBef>
        <a:spcAft>
          <a:spcPct val="0"/>
        </a:spcAft>
        <a:defRPr sz="3500" b="1">
          <a:solidFill>
            <a:srgbClr val="004961"/>
          </a:solidFill>
          <a:latin typeface="Arial" charset="0"/>
        </a:defRPr>
      </a:lvl4pPr>
      <a:lvl5pPr algn="l" rtl="0" eaLnBrk="0" fontAlgn="base" hangingPunct="0">
        <a:spcBef>
          <a:spcPct val="0"/>
        </a:spcBef>
        <a:spcAft>
          <a:spcPct val="0"/>
        </a:spcAft>
        <a:defRPr sz="3500" b="1">
          <a:solidFill>
            <a:srgbClr val="004961"/>
          </a:solidFill>
          <a:latin typeface="Arial" charset="0"/>
        </a:defRPr>
      </a:lvl5pPr>
      <a:lvl6pPr marL="457200" algn="l" rtl="0" fontAlgn="base">
        <a:spcBef>
          <a:spcPct val="0"/>
        </a:spcBef>
        <a:spcAft>
          <a:spcPct val="0"/>
        </a:spcAft>
        <a:defRPr sz="3500" b="1">
          <a:solidFill>
            <a:srgbClr val="004961"/>
          </a:solidFill>
          <a:latin typeface="Arial" charset="0"/>
        </a:defRPr>
      </a:lvl6pPr>
      <a:lvl7pPr marL="914400" algn="l" rtl="0" fontAlgn="base">
        <a:spcBef>
          <a:spcPct val="0"/>
        </a:spcBef>
        <a:spcAft>
          <a:spcPct val="0"/>
        </a:spcAft>
        <a:defRPr sz="3500" b="1">
          <a:solidFill>
            <a:srgbClr val="004961"/>
          </a:solidFill>
          <a:latin typeface="Arial" charset="0"/>
        </a:defRPr>
      </a:lvl7pPr>
      <a:lvl8pPr marL="1371600" algn="l" rtl="0" fontAlgn="base">
        <a:spcBef>
          <a:spcPct val="0"/>
        </a:spcBef>
        <a:spcAft>
          <a:spcPct val="0"/>
        </a:spcAft>
        <a:defRPr sz="3500" b="1">
          <a:solidFill>
            <a:srgbClr val="004961"/>
          </a:solidFill>
          <a:latin typeface="Arial" charset="0"/>
        </a:defRPr>
      </a:lvl8pPr>
      <a:lvl9pPr marL="1828800" algn="l" rtl="0" fontAlgn="base">
        <a:spcBef>
          <a:spcPct val="0"/>
        </a:spcBef>
        <a:spcAft>
          <a:spcPct val="0"/>
        </a:spcAft>
        <a:defRPr sz="3500" b="1">
          <a:solidFill>
            <a:srgbClr val="004961"/>
          </a:solidFill>
          <a:latin typeface="Arial" charset="0"/>
        </a:defRPr>
      </a:lvl9pPr>
    </p:titleStyle>
    <p:bodyStyle>
      <a:lvl1pPr marL="342900" indent="-342900" algn="l" rtl="0" eaLnBrk="0" fontAlgn="base" hangingPunct="0">
        <a:spcBef>
          <a:spcPct val="30000"/>
        </a:spcBef>
        <a:spcAft>
          <a:spcPct val="25000"/>
        </a:spcAft>
        <a:buClr>
          <a:srgbClr val="C5A901"/>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30000"/>
        </a:spcBef>
        <a:spcAft>
          <a:spcPct val="25000"/>
        </a:spcAft>
        <a:buClr>
          <a:srgbClr val="C5A901"/>
        </a:buClr>
        <a:buChar char="•"/>
        <a:defRPr sz="2200">
          <a:solidFill>
            <a:schemeClr val="tx1"/>
          </a:solidFill>
          <a:latin typeface="+mn-lt"/>
        </a:defRPr>
      </a:lvl2pPr>
      <a:lvl3pPr marL="1143000" indent="-228600" algn="l" rtl="0" eaLnBrk="0" fontAlgn="base" hangingPunct="0">
        <a:spcBef>
          <a:spcPct val="30000"/>
        </a:spcBef>
        <a:spcAft>
          <a:spcPct val="25000"/>
        </a:spcAft>
        <a:buClr>
          <a:srgbClr val="C5A901"/>
        </a:buClr>
        <a:buFont typeface="Symbol" pitchFamily="18" charset="2"/>
        <a:buChar char="-"/>
        <a:defRPr sz="2200">
          <a:solidFill>
            <a:schemeClr val="tx1"/>
          </a:solidFill>
          <a:latin typeface="+mn-lt"/>
        </a:defRPr>
      </a:lvl3pPr>
      <a:lvl4pPr marL="1600200" indent="-228600" algn="l" rtl="0" eaLnBrk="0" fontAlgn="base" hangingPunct="0">
        <a:spcBef>
          <a:spcPct val="30000"/>
        </a:spcBef>
        <a:spcAft>
          <a:spcPct val="25000"/>
        </a:spcAft>
        <a:buClr>
          <a:srgbClr val="C5A901"/>
        </a:buClr>
        <a:buSzPct val="65000"/>
        <a:buFont typeface="Wingdings" pitchFamily="2" charset="2"/>
        <a:buChar char="v"/>
        <a:defRPr sz="2200">
          <a:solidFill>
            <a:schemeClr val="tx1"/>
          </a:solidFill>
          <a:latin typeface="+mn-lt"/>
        </a:defRPr>
      </a:lvl4pPr>
      <a:lvl5pPr marL="2057400" indent="-228600" algn="l" rtl="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mn-lt"/>
        </a:defRPr>
      </a:lvl5pPr>
      <a:lvl6pPr marL="2514600" indent="-228600" algn="l" rtl="0" fontAlgn="base">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fontAlgn="base">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fontAlgn="base">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fontAlgn="base">
        <a:spcBef>
          <a:spcPct val="30000"/>
        </a:spcBef>
        <a:spcAft>
          <a:spcPct val="25000"/>
        </a:spcAft>
        <a:buClr>
          <a:srgbClr val="91A75A"/>
        </a:buClr>
        <a:buSzPct val="70000"/>
        <a:buFont typeface="Wingdings" pitchFamily="2" charset="2"/>
        <a:buChar char="Ø"/>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2801430" y="2224726"/>
            <a:ext cx="6093958" cy="45719"/>
          </a:xfrm>
        </p:spPr>
        <p:txBody>
          <a:bodyPr>
            <a:normAutofit fontScale="90000"/>
          </a:bodyPr>
          <a:lstStyle/>
          <a:p>
            <a:pPr eaLnBrk="1" hangingPunct="1"/>
            <a:r>
              <a:rPr lang="en-US" altLang="en-US" sz="4000" dirty="0" smtClean="0"/>
              <a:t>Clarity PSO Program</a:t>
            </a:r>
            <a:br>
              <a:rPr lang="en-US" altLang="en-US" sz="4000" dirty="0" smtClean="0"/>
            </a:br>
            <a:r>
              <a:rPr lang="en-US" altLang="en-US" sz="4000" dirty="0" smtClean="0"/>
              <a:t>November 15, 2017</a:t>
            </a:r>
            <a:br>
              <a:rPr lang="en-US" altLang="en-US" sz="4000" dirty="0" smtClean="0"/>
            </a:br>
            <a:r>
              <a:rPr lang="en-US" altLang="en-US" sz="4000" dirty="0" smtClean="0"/>
              <a:t/>
            </a:r>
            <a:br>
              <a:rPr lang="en-US" altLang="en-US" sz="4000" dirty="0" smtClean="0"/>
            </a:br>
            <a:r>
              <a:rPr lang="en-US" altLang="en-US" sz="4000" dirty="0" smtClean="0"/>
              <a:t>PSO Legal Developments:  </a:t>
            </a:r>
            <a:br>
              <a:rPr lang="en-US" altLang="en-US" sz="4000" dirty="0" smtClean="0"/>
            </a:br>
            <a:r>
              <a:rPr lang="en-US" altLang="en-US" sz="4000" dirty="0" smtClean="0"/>
              <a:t>Florida Hospital Options after </a:t>
            </a:r>
            <a:r>
              <a:rPr lang="en-US" altLang="en-US" sz="4000" u="sng" dirty="0" smtClean="0"/>
              <a:t>Charles</a:t>
            </a:r>
            <a:r>
              <a:rPr lang="en-US" altLang="en-US" sz="4000" dirty="0" smtClean="0"/>
              <a:t> and </a:t>
            </a:r>
            <a:r>
              <a:rPr lang="en-US" altLang="en-US" sz="4000" u="sng" dirty="0" smtClean="0"/>
              <a:t>Edwards</a:t>
            </a:r>
            <a:endParaRPr lang="en-US" altLang="en-US" sz="4000" dirty="0" smtClean="0"/>
          </a:p>
        </p:txBody>
      </p:sp>
      <p:sp>
        <p:nvSpPr>
          <p:cNvPr id="3075" name="Text Box 8"/>
          <p:cNvSpPr txBox="1">
            <a:spLocks noChangeArrowheads="1"/>
          </p:cNvSpPr>
          <p:nvPr/>
        </p:nvSpPr>
        <p:spPr bwMode="auto">
          <a:xfrm>
            <a:off x="2801430" y="4792841"/>
            <a:ext cx="5207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eaLnBrk="1" hangingPunct="1">
              <a:spcBef>
                <a:spcPct val="50000"/>
              </a:spcBef>
              <a:spcAft>
                <a:spcPct val="0"/>
              </a:spcAft>
              <a:buClrTx/>
              <a:buFontTx/>
              <a:buNone/>
            </a:pPr>
            <a:r>
              <a:rPr lang="en-US" altLang="en-US" sz="1600" dirty="0">
                <a:solidFill>
                  <a:srgbClr val="004961"/>
                </a:solidFill>
              </a:rPr>
              <a:t>Michael R. </a:t>
            </a:r>
            <a:r>
              <a:rPr lang="en-US" altLang="en-US" sz="1600" dirty="0" smtClean="0">
                <a:solidFill>
                  <a:srgbClr val="004961"/>
                </a:solidFill>
              </a:rPr>
              <a:t>Callahan		</a:t>
            </a:r>
            <a:r>
              <a:rPr lang="en-US" altLang="en-US" sz="1600" dirty="0">
                <a:solidFill>
                  <a:srgbClr val="004961"/>
                </a:solidFill>
              </a:rPr>
              <a:t/>
            </a:r>
            <a:br>
              <a:rPr lang="en-US" altLang="en-US" sz="1600" dirty="0">
                <a:solidFill>
                  <a:srgbClr val="004961"/>
                </a:solidFill>
              </a:rPr>
            </a:br>
            <a:r>
              <a:rPr lang="en-US" altLang="en-US" sz="1400" dirty="0">
                <a:solidFill>
                  <a:srgbClr val="5F5F5F"/>
                </a:solidFill>
              </a:rPr>
              <a:t>Katten Muchin Rosenman LLP</a:t>
            </a:r>
            <a:br>
              <a:rPr lang="en-US" altLang="en-US" sz="1400" dirty="0">
                <a:solidFill>
                  <a:srgbClr val="5F5F5F"/>
                </a:solidFill>
              </a:rPr>
            </a:br>
            <a:r>
              <a:rPr lang="en-US" altLang="en-US" sz="1400" dirty="0">
                <a:solidFill>
                  <a:srgbClr val="5F5F5F"/>
                </a:solidFill>
              </a:rPr>
              <a:t>Chicago</a:t>
            </a:r>
            <a:br>
              <a:rPr lang="en-US" altLang="en-US" sz="1400" dirty="0">
                <a:solidFill>
                  <a:srgbClr val="5F5F5F"/>
                </a:solidFill>
              </a:rPr>
            </a:br>
            <a:r>
              <a:rPr lang="en-US" altLang="en-US" sz="1400" dirty="0">
                <a:solidFill>
                  <a:srgbClr val="5F5F5F"/>
                </a:solidFill>
              </a:rPr>
              <a:t>+</a:t>
            </a:r>
            <a:r>
              <a:rPr lang="en-US" altLang="en-US" sz="1400" dirty="0" smtClean="0">
                <a:solidFill>
                  <a:srgbClr val="5F5F5F"/>
                </a:solidFill>
              </a:rPr>
              <a:t>1.312.902.5634</a:t>
            </a:r>
            <a:r>
              <a:rPr lang="en-US" altLang="en-US" sz="1400" dirty="0">
                <a:solidFill>
                  <a:srgbClr val="5F5F5F"/>
                </a:solidFill>
              </a:rPr>
              <a:t/>
            </a:r>
            <a:br>
              <a:rPr lang="en-US" altLang="en-US" sz="1400" dirty="0">
                <a:solidFill>
                  <a:srgbClr val="5F5F5F"/>
                </a:solidFill>
              </a:rPr>
            </a:br>
            <a:r>
              <a:rPr lang="en-US" altLang="en-US" sz="1400" dirty="0" smtClean="0">
                <a:solidFill>
                  <a:srgbClr val="5F5F5F"/>
                </a:solidFill>
              </a:rPr>
              <a:t>michael.callahan@kattenlaw.com</a:t>
            </a:r>
            <a:endParaRPr lang="en-US" altLang="en-US" sz="1400" dirty="0">
              <a:solidFill>
                <a:srgbClr val="5F5F5F"/>
              </a:solidFill>
            </a:endParaRPr>
          </a:p>
        </p:txBody>
      </p:sp>
      <p:sp>
        <p:nvSpPr>
          <p:cNvPr id="2" name="TextBox 1"/>
          <p:cNvSpPr txBox="1"/>
          <p:nvPr/>
        </p:nvSpPr>
        <p:spPr>
          <a:xfrm>
            <a:off x="2404442" y="6571768"/>
            <a:ext cx="2146851" cy="230832"/>
          </a:xfrm>
          <a:prstGeom prst="rect">
            <a:avLst/>
          </a:prstGeom>
          <a:noFill/>
        </p:spPr>
        <p:txBody>
          <a:bodyPr wrap="square" rtlCol="0">
            <a:spAutoFit/>
          </a:bodyPr>
          <a:lstStyle/>
          <a:p>
            <a:r>
              <a:rPr lang="en-US" sz="900" dirty="0" smtClean="0"/>
              <a:t>129398275</a:t>
            </a:r>
            <a:endParaRPr lang="en-US" sz="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06400" y="377072"/>
            <a:ext cx="8455025" cy="818316"/>
          </a:xfrm>
        </p:spPr>
        <p:txBody>
          <a:bodyPr/>
          <a:lstStyle/>
          <a:p>
            <a:pPr eaLnBrk="1" hangingPunct="1"/>
            <a:r>
              <a:rPr lang="en-US" altLang="en-US" dirty="0" smtClean="0"/>
              <a:t>Overview and Summary of </a:t>
            </a:r>
            <a:r>
              <a:rPr lang="en-US" altLang="en-US" u="sng" dirty="0" smtClean="0"/>
              <a:t>Edwards</a:t>
            </a:r>
            <a:r>
              <a:rPr lang="en-US" altLang="en-US" i="1" u="sng" dirty="0" smtClean="0"/>
              <a:t> </a:t>
            </a:r>
            <a:r>
              <a:rPr lang="en-US" altLang="en-US" u="sng" dirty="0" smtClean="0"/>
              <a:t>v. Thomas</a:t>
            </a:r>
          </a:p>
        </p:txBody>
      </p:sp>
      <p:sp>
        <p:nvSpPr>
          <p:cNvPr id="6147" name="Rectangle 3"/>
          <p:cNvSpPr>
            <a:spLocks noGrp="1" noChangeArrowheads="1"/>
          </p:cNvSpPr>
          <p:nvPr>
            <p:ph type="body" idx="1"/>
          </p:nvPr>
        </p:nvSpPr>
        <p:spPr>
          <a:xfrm>
            <a:off x="498475" y="1719469"/>
            <a:ext cx="8418513" cy="4455905"/>
          </a:xfrm>
        </p:spPr>
        <p:txBody>
          <a:bodyPr/>
          <a:lstStyle/>
          <a:p>
            <a:pPr marL="57150" indent="0" eaLnBrk="1" hangingPunct="1">
              <a:buFont typeface="Wingdings" pitchFamily="2" charset="2"/>
              <a:buNone/>
              <a:defRPr/>
            </a:pPr>
            <a:r>
              <a:rPr lang="en-US" altLang="en-US" b="1" u="sng" dirty="0" smtClean="0"/>
              <a:t>Trial </a:t>
            </a:r>
            <a:r>
              <a:rPr lang="en-US" altLang="en-US" b="1" u="sng" dirty="0"/>
              <a:t>C</a:t>
            </a:r>
            <a:r>
              <a:rPr lang="en-US" altLang="en-US" b="1" u="sng" dirty="0" smtClean="0"/>
              <a:t>ourt Decision</a:t>
            </a:r>
          </a:p>
          <a:p>
            <a:pPr marL="461963" indent="-404813" eaLnBrk="1" hangingPunct="1">
              <a:defRPr/>
            </a:pPr>
            <a:r>
              <a:rPr lang="en-US" altLang="en-US" sz="2200" dirty="0" smtClean="0"/>
              <a:t>Court ordered all documents to be produced.</a:t>
            </a:r>
          </a:p>
          <a:p>
            <a:pPr marL="461963" indent="-404813" eaLnBrk="1" hangingPunct="1">
              <a:defRPr/>
            </a:pPr>
            <a:r>
              <a:rPr lang="en-US" altLang="en-US" sz="2200" dirty="0" smtClean="0"/>
              <a:t>One of the documents was an external review of prepared by MD Review at the request of the hospital’s attorney.</a:t>
            </a:r>
          </a:p>
          <a:p>
            <a:pPr marL="57150" indent="0" eaLnBrk="1" hangingPunct="1">
              <a:buNone/>
              <a:defRPr/>
            </a:pPr>
            <a:r>
              <a:rPr lang="en-US" altLang="en-US" b="1" u="sng" dirty="0" smtClean="0"/>
              <a:t>Second </a:t>
            </a:r>
            <a:r>
              <a:rPr lang="en-US" altLang="en-US" b="1" u="sng" dirty="0"/>
              <a:t>District Court of Appeals </a:t>
            </a:r>
            <a:r>
              <a:rPr lang="en-US" altLang="en-US" b="1" u="sng" dirty="0" smtClean="0"/>
              <a:t>Decision</a:t>
            </a:r>
            <a:endParaRPr lang="en-US" altLang="en-US" b="1" u="sng" dirty="0"/>
          </a:p>
          <a:p>
            <a:pPr marL="461963" indent="-404813" eaLnBrk="1" hangingPunct="1">
              <a:defRPr/>
            </a:pPr>
            <a:r>
              <a:rPr lang="en-US" altLang="en-US" sz="2200" dirty="0" smtClean="0"/>
              <a:t>The </a:t>
            </a:r>
            <a:r>
              <a:rPr lang="en-US" altLang="en-US" sz="2200" dirty="0"/>
              <a:t>C</a:t>
            </a:r>
            <a:r>
              <a:rPr lang="en-US" altLang="en-US" sz="2200" dirty="0" smtClean="0"/>
              <a:t>ourt </a:t>
            </a:r>
            <a:r>
              <a:rPr lang="en-US" altLang="en-US" sz="2200" dirty="0"/>
              <a:t>determined that the </a:t>
            </a:r>
            <a:r>
              <a:rPr lang="en-US" altLang="en-US" sz="2200" dirty="0" smtClean="0"/>
              <a:t>external </a:t>
            </a:r>
            <a:r>
              <a:rPr lang="en-US" altLang="en-US" sz="2200" dirty="0"/>
              <a:t>reports were not </a:t>
            </a:r>
            <a:r>
              <a:rPr lang="en-US" altLang="en-US" sz="2200" dirty="0" smtClean="0"/>
              <a:t>"made </a:t>
            </a:r>
            <a:r>
              <a:rPr lang="en-US" altLang="en-US" sz="2200" dirty="0"/>
              <a:t>or received in the course of </a:t>
            </a:r>
            <a:r>
              <a:rPr lang="en-US" altLang="en-US" sz="2200" dirty="0" smtClean="0"/>
              <a:t>business" </a:t>
            </a:r>
            <a:r>
              <a:rPr lang="en-US" altLang="en-US" sz="2200" dirty="0"/>
              <a:t>because MD Review </a:t>
            </a:r>
            <a:r>
              <a:rPr lang="en-US" altLang="en-US" sz="2200" dirty="0" smtClean="0"/>
              <a:t>did </a:t>
            </a:r>
            <a:r>
              <a:rPr lang="en-US" altLang="en-US" sz="2200" dirty="0"/>
              <a:t>not perform </a:t>
            </a:r>
            <a:r>
              <a:rPr lang="en-US" altLang="en-US" sz="2200" dirty="0" smtClean="0"/>
              <a:t>the routine </a:t>
            </a:r>
            <a:r>
              <a:rPr lang="en-US" altLang="en-US" sz="2200" dirty="0"/>
              <a:t>function of reviewing all </a:t>
            </a:r>
            <a:r>
              <a:rPr lang="en-US" altLang="en-US" sz="2200" dirty="0" smtClean="0"/>
              <a:t>adverse medical </a:t>
            </a:r>
            <a:r>
              <a:rPr lang="en-US" altLang="en-US" sz="2200" dirty="0"/>
              <a:t>incident for the </a:t>
            </a:r>
            <a:r>
              <a:rPr lang="en-US" altLang="en-US" sz="2200" dirty="0" smtClean="0"/>
              <a:t>hospital.</a:t>
            </a:r>
            <a:endParaRPr lang="en-US" alt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Edwards v. Thomas</a:t>
            </a:r>
          </a:p>
        </p:txBody>
      </p:sp>
      <p:sp>
        <p:nvSpPr>
          <p:cNvPr id="17411" name="Rectangle 3"/>
          <p:cNvSpPr>
            <a:spLocks noGrp="1" noChangeArrowheads="1"/>
          </p:cNvSpPr>
          <p:nvPr>
            <p:ph type="body" idx="1"/>
          </p:nvPr>
        </p:nvSpPr>
        <p:spPr>
          <a:xfrm>
            <a:off x="498475" y="1554163"/>
            <a:ext cx="8418513" cy="4621212"/>
          </a:xfrm>
        </p:spPr>
        <p:txBody>
          <a:bodyPr/>
          <a:lstStyle/>
          <a:p>
            <a:pPr marL="400050" eaLnBrk="1" hangingPunct="1"/>
            <a:r>
              <a:rPr lang="en-US" altLang="en-US" dirty="0" smtClean="0"/>
              <a:t>Also, the external reports were created by an expert retained by an attorney in anticipation of litigation and thus were not made in the ordinary course of business.</a:t>
            </a:r>
          </a:p>
          <a:p>
            <a:pPr marL="400050" eaLnBrk="1" hangingPunct="1"/>
            <a:r>
              <a:rPr lang="en-US" altLang="en-US" dirty="0" smtClean="0"/>
              <a:t>Therefore the records in question did not fall under Amendment 7 which otherwise gives patients broad access to any and all adverse medical incident reports.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06400" y="320511"/>
            <a:ext cx="8455025" cy="874877"/>
          </a:xfrm>
        </p:spPr>
        <p:txBody>
          <a:bodyPr/>
          <a:lstStyle/>
          <a:p>
            <a:pPr eaLnBrk="1" hangingPunct="1"/>
            <a:r>
              <a:rPr lang="en-US" altLang="en-US" dirty="0" smtClean="0"/>
              <a:t>Overview and Summary of </a:t>
            </a:r>
            <a:r>
              <a:rPr lang="en-US" altLang="en-US" u="sng" dirty="0" smtClean="0"/>
              <a:t>Edwards v.</a:t>
            </a:r>
            <a:r>
              <a:rPr lang="en-US" altLang="en-US" i="1" u="sng" dirty="0" smtClean="0"/>
              <a:t> </a:t>
            </a:r>
            <a:r>
              <a:rPr lang="en-US" altLang="en-US" u="sng" dirty="0" smtClean="0"/>
              <a:t>Thomas</a:t>
            </a:r>
          </a:p>
        </p:txBody>
      </p:sp>
      <p:sp>
        <p:nvSpPr>
          <p:cNvPr id="13315" name="Rectangle 3"/>
          <p:cNvSpPr>
            <a:spLocks noGrp="1" noChangeArrowheads="1"/>
          </p:cNvSpPr>
          <p:nvPr>
            <p:ph type="body" idx="1"/>
          </p:nvPr>
        </p:nvSpPr>
        <p:spPr>
          <a:xfrm>
            <a:off x="498475" y="1554163"/>
            <a:ext cx="8418513" cy="4621212"/>
          </a:xfrm>
        </p:spPr>
        <p:txBody>
          <a:bodyPr/>
          <a:lstStyle/>
          <a:p>
            <a:pPr marL="57150" indent="0" eaLnBrk="1" hangingPunct="1">
              <a:buFont typeface="Wingdings" pitchFamily="2" charset="2"/>
              <a:buNone/>
              <a:defRPr/>
            </a:pPr>
            <a:r>
              <a:rPr lang="en-US" altLang="en-US" b="1" u="sng" dirty="0" smtClean="0"/>
              <a:t>Florida Supreme Court Decision</a:t>
            </a:r>
          </a:p>
          <a:p>
            <a:pPr eaLnBrk="1" hangingPunct="1">
              <a:defRPr/>
            </a:pPr>
            <a:r>
              <a:rPr lang="en-US" altLang="en-US" dirty="0" smtClean="0"/>
              <a:t>A reading of the decision reflects the Court's position that Amendment 7, which was approved by popular vote in a constitutional referendum, allows for broad discovery access to any and all records relating to an adverse medical incident irrespective of whether it was prepared pursuant to Florida laws, which require that certain reports be prepared and reported to the state or collected and maintained, or was prepared voluntarily by the hospital.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Edwards v. Thomas</a:t>
            </a:r>
          </a:p>
        </p:txBody>
      </p:sp>
      <p:sp>
        <p:nvSpPr>
          <p:cNvPr id="15363"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Amendment 7 expresses a clear intent to eliminate any restrictions to accessing these reports if made in the ordinary course of business by "any health care facility peer review, risk management, quality assurance, credentials </a:t>
            </a:r>
            <a:r>
              <a:rPr lang="en-US" altLang="en-US" u="sng" dirty="0" smtClean="0"/>
              <a:t>or similar committee</a:t>
            </a:r>
            <a:r>
              <a:rPr lang="en-US" altLang="en-US" dirty="0" smtClean="0"/>
              <a:t>, or any representative of any such committee."  (Emphasis added)</a:t>
            </a:r>
          </a:p>
          <a:p>
            <a:pPr eaLnBrk="1" hangingPunct="1"/>
            <a:r>
              <a:rPr lang="en-US" altLang="en-US" dirty="0" smtClean="0"/>
              <a:t>Amendment 7 access is not limited to the listed statutory internal committees because reference to the phrase "similar committee" applies to committees which were established beyond these committees.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Edwards v. Thomas</a:t>
            </a:r>
          </a:p>
        </p:txBody>
      </p:sp>
      <p:sp>
        <p:nvSpPr>
          <p:cNvPr id="16387" name="Rectangle 3"/>
          <p:cNvSpPr>
            <a:spLocks noGrp="1" noChangeArrowheads="1"/>
          </p:cNvSpPr>
          <p:nvPr>
            <p:ph type="body" idx="1"/>
          </p:nvPr>
        </p:nvSpPr>
        <p:spPr>
          <a:xfrm>
            <a:off x="498475" y="1659835"/>
            <a:ext cx="8418513" cy="4515540"/>
          </a:xfrm>
        </p:spPr>
        <p:txBody>
          <a:bodyPr/>
          <a:lstStyle/>
          <a:p>
            <a:pPr eaLnBrk="1" hangingPunct="1"/>
            <a:r>
              <a:rPr lang="en-US" altLang="en-US" dirty="0" smtClean="0"/>
              <a:t>Court ignored and did not even address the hospital's argument that MD Review was not an external committee but was simply an outside expert retained by its legal counsel to review certain medical records.</a:t>
            </a:r>
          </a:p>
          <a:p>
            <a:pPr eaLnBrk="1" hangingPunct="1"/>
            <a:r>
              <a:rPr lang="en-US" altLang="en-US" dirty="0" smtClean="0"/>
              <a:t>Court expressed a concern that allowing hospitals to "outsource their adverse medical incident reporting to external, voluntary risk management committees separate from those required by the Florida statutory scheme" would "provide a trap door through which hospitals could avoid their discovery obligations"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06400" y="292231"/>
            <a:ext cx="8455025" cy="903157"/>
          </a:xfrm>
        </p:spPr>
        <p:txBody>
          <a:bodyPr/>
          <a:lstStyle/>
          <a:p>
            <a:pPr eaLnBrk="1" hangingPunct="1"/>
            <a:r>
              <a:rPr lang="en-US" altLang="en-US" dirty="0" smtClean="0"/>
              <a:t>Overview and Summary of </a:t>
            </a:r>
            <a:r>
              <a:rPr lang="en-US" altLang="en-US" u="sng" dirty="0" smtClean="0"/>
              <a:t>Edwards v. Thomas</a:t>
            </a:r>
          </a:p>
        </p:txBody>
      </p:sp>
      <p:sp>
        <p:nvSpPr>
          <p:cNvPr id="18435" name="Rectangle 3"/>
          <p:cNvSpPr>
            <a:spLocks noGrp="1" noChangeArrowheads="1"/>
          </p:cNvSpPr>
          <p:nvPr>
            <p:ph type="body" idx="1"/>
          </p:nvPr>
        </p:nvSpPr>
        <p:spPr>
          <a:xfrm>
            <a:off x="498475" y="1620077"/>
            <a:ext cx="8418513" cy="4555297"/>
          </a:xfrm>
        </p:spPr>
        <p:txBody>
          <a:bodyPr/>
          <a:lstStyle/>
          <a:p>
            <a:pPr eaLnBrk="1" hangingPunct="1"/>
            <a:r>
              <a:rPr lang="en-US" altLang="en-US" dirty="0" smtClean="0"/>
              <a:t>Court again ignored the fact that MD Review was not acting as a committee and its separate report was not prepared in order for the hospital to meet a statutory obligation </a:t>
            </a:r>
          </a:p>
          <a:p>
            <a:pPr eaLnBrk="1" hangingPunct="1"/>
            <a:r>
              <a:rPr lang="en-US" altLang="en-US" dirty="0" smtClean="0"/>
              <a:t>Court relies on its decision in </a:t>
            </a:r>
            <a:r>
              <a:rPr lang="en-US" altLang="en-US" u="sng" dirty="0" smtClean="0"/>
              <a:t>Charles</a:t>
            </a:r>
            <a:r>
              <a:rPr lang="en-US" altLang="en-US" dirty="0" smtClean="0"/>
              <a:t> to hold that the MD Review report in question was prepared as part of the hospital's daily operations in responding to an adverse event in ways to improve patient care and therefore was created in the ordinary course of business</a:t>
            </a:r>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Edwards v. Thomas</a:t>
            </a:r>
          </a:p>
        </p:txBody>
      </p:sp>
      <p:sp>
        <p:nvSpPr>
          <p:cNvPr id="19459" name="Rectangle 3"/>
          <p:cNvSpPr>
            <a:spLocks noGrp="1" noChangeArrowheads="1"/>
          </p:cNvSpPr>
          <p:nvPr>
            <p:ph type="body" idx="1"/>
          </p:nvPr>
        </p:nvSpPr>
        <p:spPr>
          <a:xfrm>
            <a:off x="498475" y="1669773"/>
            <a:ext cx="8418513" cy="4505601"/>
          </a:xfrm>
        </p:spPr>
        <p:txBody>
          <a:bodyPr/>
          <a:lstStyle/>
          <a:p>
            <a:pPr eaLnBrk="1" hangingPunct="1"/>
            <a:r>
              <a:rPr lang="en-US" altLang="en-US" dirty="0" smtClean="0"/>
              <a:t>Court again ignores the facts in </a:t>
            </a:r>
            <a:r>
              <a:rPr lang="en-US" altLang="en-US" u="sng" dirty="0" smtClean="0"/>
              <a:t>Charles</a:t>
            </a:r>
            <a:r>
              <a:rPr lang="en-US" altLang="en-US" dirty="0" smtClean="0"/>
              <a:t> which focused on reports that the hospital was required to report or collect and maintain under Florida law. The other cases which it cites only addressed medical and business records.</a:t>
            </a:r>
          </a:p>
          <a:p>
            <a:pPr eaLnBrk="1" hangingPunct="1"/>
            <a:r>
              <a:rPr lang="en-US" altLang="en-US" dirty="0" smtClean="0"/>
              <a:t> Court also equates the requirement to maintain peer review processes and an internal risk management program as therefore being able to access any materials prepared through these processes which relate to an adverse medical incident because they were made in the ordinary course of business.</a:t>
            </a:r>
          </a:p>
          <a:p>
            <a:pPr marL="400050" eaLnBrk="1" hangingPunct="1"/>
            <a:endParaRPr lang="en-US" altLang="en-US" dirty="0" smtClean="0"/>
          </a:p>
          <a:p>
            <a:pPr marL="400050" eaLnBrk="1" hangingPunct="1"/>
            <a:endParaRPr lang="en-US" altLang="en-US" dirty="0" smtClean="0"/>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06400" y="235670"/>
            <a:ext cx="8455025" cy="959718"/>
          </a:xfrm>
        </p:spPr>
        <p:txBody>
          <a:bodyPr/>
          <a:lstStyle/>
          <a:p>
            <a:pPr eaLnBrk="1" hangingPunct="1"/>
            <a:r>
              <a:rPr lang="en-US" altLang="en-US" dirty="0" smtClean="0"/>
              <a:t>Overview and Summary of </a:t>
            </a:r>
            <a:r>
              <a:rPr lang="en-US" altLang="en-US" u="sng" dirty="0" smtClean="0"/>
              <a:t>Edwards v. Thomas</a:t>
            </a:r>
          </a:p>
        </p:txBody>
      </p:sp>
      <p:sp>
        <p:nvSpPr>
          <p:cNvPr id="20483" name="Rectangle 3"/>
          <p:cNvSpPr>
            <a:spLocks noGrp="1" noChangeArrowheads="1"/>
          </p:cNvSpPr>
          <p:nvPr>
            <p:ph type="body" idx="1"/>
          </p:nvPr>
        </p:nvSpPr>
        <p:spPr>
          <a:xfrm>
            <a:off x="498475" y="1649895"/>
            <a:ext cx="8418513" cy="4525479"/>
          </a:xfrm>
        </p:spPr>
        <p:txBody>
          <a:bodyPr/>
          <a:lstStyle/>
          <a:p>
            <a:pPr marL="400050" eaLnBrk="1" hangingPunct="1"/>
            <a:r>
              <a:rPr lang="en-US" altLang="en-US" dirty="0" smtClean="0"/>
              <a:t>In response to the hospital's argument that the MD Review report was protected from discovery under either the attorney work product or attorney-client privilege the Court pointed out that "fact work product", which only addresses a client's factual information, is not privileged versus "opinion work product", which relates to the attorney's mental impressions, conclusions, opinions and theories, which is privileged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Edwards v. Thomas</a:t>
            </a:r>
          </a:p>
        </p:txBody>
      </p:sp>
      <p:sp>
        <p:nvSpPr>
          <p:cNvPr id="13315" name="Rectangle 3"/>
          <p:cNvSpPr>
            <a:spLocks noGrp="1" noChangeArrowheads="1"/>
          </p:cNvSpPr>
          <p:nvPr>
            <p:ph type="body" idx="1"/>
          </p:nvPr>
        </p:nvSpPr>
        <p:spPr>
          <a:xfrm>
            <a:off x="498475" y="1554163"/>
            <a:ext cx="8418513" cy="4621212"/>
          </a:xfrm>
        </p:spPr>
        <p:txBody>
          <a:bodyPr/>
          <a:lstStyle/>
          <a:p>
            <a:pPr eaLnBrk="1" hangingPunct="1">
              <a:defRPr/>
            </a:pPr>
            <a:r>
              <a:rPr lang="en-US" altLang="en-US" dirty="0" smtClean="0"/>
              <a:t>Because the record did not present any evidence that any opinion work product was involved, the "external peer review reports" were discoverable if they contained fact work product</a:t>
            </a:r>
          </a:p>
          <a:p>
            <a:pPr marL="57150" indent="0" eaLnBrk="1" hangingPunct="1">
              <a:buFont typeface="Wingdings" pitchFamily="2" charset="2"/>
              <a:buNone/>
              <a:defRPr/>
            </a:pPr>
            <a:r>
              <a:rPr lang="en-US" altLang="en-US" b="1" u="sng" dirty="0" smtClean="0"/>
              <a:t>Dissenting Opinion</a:t>
            </a:r>
          </a:p>
          <a:p>
            <a:pPr eaLnBrk="1" hangingPunct="1">
              <a:defRPr/>
            </a:pPr>
            <a:r>
              <a:rPr lang="en-US" altLang="en-US" dirty="0" smtClean="0"/>
              <a:t>"Work product prepared in anticipation of litigation is the antithesis of records made or received in the course of business" and therefore are not discoverable under Amendment 7</a:t>
            </a:r>
          </a:p>
          <a:p>
            <a:pPr marL="400050"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Edwards v. Thomas</a:t>
            </a:r>
          </a:p>
        </p:txBody>
      </p:sp>
      <p:sp>
        <p:nvSpPr>
          <p:cNvPr id="22531"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MD Review does not perform a routine function of reviewing a hospital's incident reports but simply provided an expert opinion as to the standard of care "on sporadic incidents when litigation is imminent" at the request of the hospital's legal counsel.</a:t>
            </a:r>
          </a:p>
          <a:p>
            <a:pPr eaLnBrk="1" hangingPunct="1"/>
            <a:r>
              <a:rPr lang="en-US" altLang="en-US" dirty="0" smtClean="0"/>
              <a:t>There was no evidence that the hospital sought the review as part of its regular peer review or risk management processes or statutory requirements.</a:t>
            </a:r>
          </a:p>
          <a:p>
            <a:pPr marL="400050" eaLnBrk="1" hangingPunct="1"/>
            <a:endParaRPr lang="en-US" altLang="en-US" dirty="0" smtClean="0"/>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Charles</a:t>
            </a:r>
            <a:r>
              <a:rPr lang="en-US" altLang="en-US" dirty="0" smtClean="0"/>
              <a:t> Decision</a:t>
            </a:r>
            <a:endParaRPr lang="en-US" altLang="en-US" u="sng" dirty="0" smtClean="0"/>
          </a:p>
        </p:txBody>
      </p:sp>
      <p:sp>
        <p:nvSpPr>
          <p:cNvPr id="4099" name="Rectangle 3"/>
          <p:cNvSpPr>
            <a:spLocks noGrp="1" noChangeArrowheads="1"/>
          </p:cNvSpPr>
          <p:nvPr>
            <p:ph type="body" idx="1"/>
          </p:nvPr>
        </p:nvSpPr>
        <p:spPr>
          <a:xfrm>
            <a:off x="498475" y="1013792"/>
            <a:ext cx="8418513" cy="5101258"/>
          </a:xfrm>
        </p:spPr>
        <p:txBody>
          <a:bodyPr/>
          <a:lstStyle/>
          <a:p>
            <a:pPr marL="0" indent="0" eaLnBrk="1" hangingPunct="1">
              <a:buFont typeface="Wingdings" pitchFamily="2" charset="2"/>
              <a:buNone/>
              <a:defRPr/>
            </a:pPr>
            <a:endParaRPr lang="en-US" altLang="en-US" dirty="0" smtClean="0"/>
          </a:p>
          <a:p>
            <a:pPr marL="0" indent="0" eaLnBrk="1" hangingPunct="1">
              <a:spcBef>
                <a:spcPts val="0"/>
              </a:spcBef>
              <a:spcAft>
                <a:spcPts val="0"/>
              </a:spcAft>
              <a:buFont typeface="Wingdings" pitchFamily="2" charset="2"/>
              <a:buNone/>
              <a:defRPr/>
            </a:pPr>
            <a:r>
              <a:rPr lang="en-US" altLang="en-US" b="1" u="sng" dirty="0" smtClean="0"/>
              <a:t>Facts</a:t>
            </a:r>
          </a:p>
          <a:p>
            <a:pPr marL="461963" indent="-461963" eaLnBrk="1" hangingPunct="1">
              <a:defRPr/>
            </a:pPr>
            <a:r>
              <a:rPr lang="en-US" altLang="en-US" sz="2200" dirty="0" smtClean="0"/>
              <a:t>Southern Baptist Hospital of Florida was sued in a medical malpractice action in which plaintiff sought to discover records relating to "adverse incident reports" that occurred at the hospital and involved any physicians who worked at the hospital or any persons involved in the care of the patient for the previous three years.</a:t>
            </a:r>
          </a:p>
          <a:p>
            <a:pPr marL="461963" indent="-461963" eaLnBrk="1" hangingPunct="1">
              <a:defRPr/>
            </a:pPr>
            <a:r>
              <a:rPr lang="en-US" altLang="en-US" sz="2200" dirty="0" smtClean="0"/>
              <a:t>The hospital, which participated in PSOFlorida, provided reports to the state as required under Florida’s mandated reporting statutes. It also produced occurrence reports specific to the plaintiff that had been collected in the hospital’s PSES but not reported to the PSO.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06400" y="292231"/>
            <a:ext cx="8455025" cy="903157"/>
          </a:xfrm>
        </p:spPr>
        <p:txBody>
          <a:bodyPr/>
          <a:lstStyle/>
          <a:p>
            <a:pPr eaLnBrk="1" hangingPunct="1"/>
            <a:r>
              <a:rPr lang="en-US" altLang="en-US" dirty="0" smtClean="0"/>
              <a:t>Overview and Summary of </a:t>
            </a:r>
            <a:r>
              <a:rPr lang="en-US" altLang="en-US" u="sng" dirty="0" smtClean="0"/>
              <a:t>Edwards v.  Thomas</a:t>
            </a:r>
          </a:p>
        </p:txBody>
      </p:sp>
      <p:sp>
        <p:nvSpPr>
          <p:cNvPr id="23555"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The clear legislative history of Amendment 7 reveals an intent not to "destroy the work-product or attorney-client privilege" or to "infringe on the statues and rules delineating attorney-client privilege" also citing to a 2004 Florida Supreme Court opinion.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13315" name="Rectangle 3"/>
          <p:cNvSpPr>
            <a:spLocks noGrp="1" noChangeArrowheads="1"/>
          </p:cNvSpPr>
          <p:nvPr>
            <p:ph type="body" idx="1"/>
          </p:nvPr>
        </p:nvSpPr>
        <p:spPr>
          <a:xfrm>
            <a:off x="498475" y="1554163"/>
            <a:ext cx="8418513" cy="4621212"/>
          </a:xfrm>
        </p:spPr>
        <p:txBody>
          <a:bodyPr/>
          <a:lstStyle/>
          <a:p>
            <a:pPr marL="57150" indent="0" eaLnBrk="1" hangingPunct="1">
              <a:buFont typeface="Wingdings" pitchFamily="2" charset="2"/>
              <a:buNone/>
              <a:defRPr/>
            </a:pPr>
            <a:r>
              <a:rPr lang="en-US" altLang="en-US" b="1" u="sng" dirty="0" smtClean="0"/>
              <a:t>Operational Options</a:t>
            </a:r>
          </a:p>
          <a:p>
            <a:pPr eaLnBrk="1" hangingPunct="1">
              <a:defRPr/>
            </a:pPr>
            <a:r>
              <a:rPr lang="en-US" altLang="en-US" dirty="0" smtClean="0"/>
              <a:t>Limit the amount of sensitive detail contained in external and internal reports. Stick to facts and conclusions as much as possible.</a:t>
            </a:r>
          </a:p>
          <a:p>
            <a:pPr eaLnBrk="1" hangingPunct="1">
              <a:defRPr/>
            </a:pPr>
            <a:r>
              <a:rPr lang="en-US" altLang="en-US" dirty="0" smtClean="0"/>
              <a:t>Make use of the "deliberations and analysis" pathway for creating PSWP. Information immediately becomes PSWP without any reporting obligation to a PSO. Oral communications are not adverse medical incident reports. </a:t>
            </a:r>
          </a:p>
          <a:p>
            <a:pPr marL="400050" eaLnBrk="1" hangingPunct="1">
              <a:defRPr/>
            </a:pPr>
            <a:endParaRPr lang="en-US" altLang="en-US" dirty="0" smtClean="0"/>
          </a:p>
          <a:p>
            <a:pPr marL="400050"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25603" name="Rectangle 3"/>
          <p:cNvSpPr>
            <a:spLocks noGrp="1" noChangeArrowheads="1"/>
          </p:cNvSpPr>
          <p:nvPr>
            <p:ph type="body" idx="1"/>
          </p:nvPr>
        </p:nvSpPr>
        <p:spPr>
          <a:xfrm>
            <a:off x="498475" y="1554163"/>
            <a:ext cx="8418513" cy="4621212"/>
          </a:xfrm>
        </p:spPr>
        <p:txBody>
          <a:bodyPr/>
          <a:lstStyle/>
          <a:p>
            <a:pPr eaLnBrk="1" hangingPunct="1"/>
            <a:r>
              <a:rPr lang="en-US" altLang="en-US" sz="2200" dirty="0" smtClean="0"/>
              <a:t>Patient safety activities conducted with a PSES unrelated to adverse medical incidents are not affected by </a:t>
            </a:r>
            <a:r>
              <a:rPr lang="en-US" altLang="en-US" sz="2200" u="sng" dirty="0" smtClean="0"/>
              <a:t>Charles</a:t>
            </a:r>
            <a:r>
              <a:rPr lang="en-US" altLang="en-US" sz="2200" dirty="0" smtClean="0"/>
              <a:t> and </a:t>
            </a:r>
            <a:r>
              <a:rPr lang="en-US" altLang="en-US" sz="2200" u="sng" dirty="0" smtClean="0"/>
              <a:t>Edwards</a:t>
            </a:r>
            <a:r>
              <a:rPr lang="en-US" altLang="en-US" sz="2200" dirty="0" smtClean="0"/>
              <a:t> - keep separate</a:t>
            </a:r>
          </a:p>
          <a:p>
            <a:pPr eaLnBrk="1" hangingPunct="1"/>
            <a:r>
              <a:rPr lang="en-US" altLang="en-US" sz="2200" dirty="0" smtClean="0"/>
              <a:t>Consider having the PSO conduct a review of an adverse event separate and distinct from any reporting or record collection and maintenance obligation. PSOs are creatures of federal law and do not have any state record reporting or record keeping obligations. Their work product is PSWP and they are not subject to subpoenas.</a:t>
            </a:r>
          </a:p>
          <a:p>
            <a:pPr eaLnBrk="1" hangingPunct="1"/>
            <a:r>
              <a:rPr lang="en-US" altLang="en-US" sz="2200" dirty="0" smtClean="0"/>
              <a:t>Consider having a related corporate entity, such as the corporate member, conduct the review for the same reasons. </a:t>
            </a:r>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26627"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PSOs can also engage outside independent contractors, such as an MD Review, to review and prepare outside reports</a:t>
            </a:r>
          </a:p>
          <a:p>
            <a:pPr eaLnBrk="1" hangingPunct="1"/>
            <a:r>
              <a:rPr lang="en-US" altLang="en-US" dirty="0" smtClean="0"/>
              <a:t>When utilizing an outside party or a PSO, create a paper trail/written agreement which clearly states that they are not serving as an external committee acting on behalf of the hospital or in order to satisfy any statutory obligation - use independent contractor language and make clear that only opinions are being provided.</a:t>
            </a:r>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27651"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Remember that risk management information and activities relating to claims and litigation support will not be considered PSWP. Keep this information separate from peer review, quality and other patient safety activities and documents identified in the PSES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28675"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When retaining legal counsel to provide or obtain an expert's opinion make sure that the engagement/paper trail includes the following:</a:t>
            </a:r>
          </a:p>
          <a:p>
            <a:pPr marL="687388" lvl="1" indent="-347663" eaLnBrk="1" hangingPunct="1"/>
            <a:r>
              <a:rPr lang="en-US" altLang="en-US" dirty="0" smtClean="0"/>
              <a:t>Neither the attorney nor the outside expert are serving as a member or agent of a hospital committee or as an external committee or on behalf of such a committee to satisfy a statutory risk management, peer review or other required state or accrediting body record reporting or record keeping requirement</a:t>
            </a:r>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29699" name="Rectangle 3"/>
          <p:cNvSpPr>
            <a:spLocks noGrp="1" noChangeArrowheads="1"/>
          </p:cNvSpPr>
          <p:nvPr>
            <p:ph type="body" idx="1"/>
          </p:nvPr>
        </p:nvSpPr>
        <p:spPr>
          <a:xfrm>
            <a:off x="498475" y="1554163"/>
            <a:ext cx="8418513" cy="4621212"/>
          </a:xfrm>
        </p:spPr>
        <p:txBody>
          <a:bodyPr/>
          <a:lstStyle/>
          <a:p>
            <a:pPr lvl="1" eaLnBrk="1" hangingPunct="1"/>
            <a:r>
              <a:rPr lang="en-US" altLang="en-US" dirty="0" smtClean="0"/>
              <a:t>The outside expert should simply be providing an opinion to the attorney in order for the attorney to formulate an opinion and advice to the hospital in anticipation of litigation and not for the purpose of satisfying a statutory requirement – establish that it is opinion versus fact work product</a:t>
            </a:r>
          </a:p>
          <a:p>
            <a:pPr lvl="1" eaLnBrk="1" hangingPunct="1"/>
            <a:r>
              <a:rPr lang="en-US" altLang="en-US" dirty="0" smtClean="0"/>
              <a:t>Retention of the expert by the attorney should make clear that the expert is an independent contractor to the attorney and not the hospital</a:t>
            </a:r>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29699" name="Rectangle 3"/>
          <p:cNvSpPr>
            <a:spLocks noGrp="1" noChangeArrowheads="1"/>
          </p:cNvSpPr>
          <p:nvPr>
            <p:ph type="body" idx="1"/>
          </p:nvPr>
        </p:nvSpPr>
        <p:spPr>
          <a:xfrm>
            <a:off x="498475" y="1554163"/>
            <a:ext cx="8418513" cy="4621212"/>
          </a:xfrm>
        </p:spPr>
        <p:txBody>
          <a:bodyPr/>
          <a:lstStyle/>
          <a:p>
            <a:pPr marL="57150" indent="0" eaLnBrk="1" hangingPunct="1">
              <a:buFont typeface="Wingdings" pitchFamily="2" charset="2"/>
              <a:buNone/>
              <a:defRPr/>
            </a:pPr>
            <a:r>
              <a:rPr lang="en-US" altLang="en-US" b="1" u="sng" dirty="0" smtClean="0"/>
              <a:t>Legal Arguments</a:t>
            </a:r>
          </a:p>
          <a:p>
            <a:pPr eaLnBrk="1" hangingPunct="1">
              <a:defRPr/>
            </a:pPr>
            <a:r>
              <a:rPr lang="en-US" altLang="en-US" u="sng" dirty="0" smtClean="0"/>
              <a:t>Edwards</a:t>
            </a:r>
            <a:r>
              <a:rPr lang="en-US" altLang="en-US" dirty="0" smtClean="0"/>
              <a:t> is not a Patient Safety Act case - the hospital did not argue that the reports in dispute were PSWP</a:t>
            </a:r>
          </a:p>
          <a:p>
            <a:pPr eaLnBrk="1" hangingPunct="1">
              <a:defRPr/>
            </a:pPr>
            <a:r>
              <a:rPr lang="en-US" altLang="en-US" dirty="0" smtClean="0"/>
              <a:t>Although trial and appellate courts will be guided by Supreme Court's interpretation of Amendment 7 in </a:t>
            </a:r>
            <a:r>
              <a:rPr lang="en-US" altLang="en-US" u="sng" dirty="0" smtClean="0"/>
              <a:t>Edwards</a:t>
            </a:r>
            <a:r>
              <a:rPr lang="en-US" altLang="en-US" dirty="0" smtClean="0"/>
              <a:t> it is not binding precedent when a hospital asserts PSWP privilege protections </a:t>
            </a:r>
          </a:p>
          <a:p>
            <a:pPr marL="400050" eaLnBrk="1" hangingPunct="1">
              <a:defRPr/>
            </a:pPr>
            <a:endParaRPr lang="en-US" altLang="en-US" dirty="0" smtClean="0"/>
          </a:p>
          <a:p>
            <a:pPr marL="400050"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31747"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In </a:t>
            </a:r>
            <a:r>
              <a:rPr lang="en-US" altLang="en-US" u="sng" dirty="0" smtClean="0"/>
              <a:t>Charles</a:t>
            </a:r>
            <a:r>
              <a:rPr lang="en-US" altLang="en-US" dirty="0" smtClean="0"/>
              <a:t>, the Court's focus was on reports which it viewed as record reporting or record keeping obligations under Florida law. It did not directly address other kinds of reports that were created outside of these obligations</a:t>
            </a:r>
          </a:p>
          <a:p>
            <a:pPr eaLnBrk="1" hangingPunct="1"/>
            <a:r>
              <a:rPr lang="en-US" altLang="en-US" dirty="0" smtClean="0"/>
              <a:t>Participation in a voluntary federal program such as the Patient Safety Act is not conducting operations in the ordinary course of business </a:t>
            </a:r>
          </a:p>
          <a:p>
            <a:pPr marL="400050" eaLnBrk="1" hangingPunct="1"/>
            <a:endParaRPr lang="en-US" altLang="en-US" dirty="0" smtClean="0"/>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32771"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Neither the CMS Conditions of Participation or QAPI nor The Joint Commission accreditation standards have reporting or record keeping requirements that would require reports, which otherwise qualify as PSWP,  to be discoverable (See Kentucky Court of Appeals decision in University of Kentucky v. Bunnell (No. 2017-CA-000543-OA, October 20, 2017)</a:t>
            </a:r>
          </a:p>
          <a:p>
            <a:pPr marL="400050" eaLnBrk="1" hangingPunct="1"/>
            <a:endParaRPr lang="en-US" altLang="en-US" dirty="0" smtClean="0"/>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6766" y="515938"/>
            <a:ext cx="8455025" cy="679450"/>
          </a:xfrm>
        </p:spPr>
        <p:txBody>
          <a:bodyPr/>
          <a:lstStyle/>
          <a:p>
            <a:pPr eaLnBrk="1" hangingPunct="1"/>
            <a:r>
              <a:rPr lang="en-US" altLang="en-US" dirty="0" smtClean="0"/>
              <a:t>Overview and Summary of </a:t>
            </a:r>
            <a:r>
              <a:rPr lang="en-US" altLang="en-US" u="sng" dirty="0" smtClean="0"/>
              <a:t>Charles</a:t>
            </a:r>
            <a:r>
              <a:rPr lang="en-US" altLang="en-US" dirty="0" smtClean="0"/>
              <a:t> Decision</a:t>
            </a:r>
            <a:endParaRPr lang="en-US" altLang="en-US" u="sng" dirty="0" smtClean="0"/>
          </a:p>
        </p:txBody>
      </p:sp>
      <p:sp>
        <p:nvSpPr>
          <p:cNvPr id="5123" name="Rectangle 3"/>
          <p:cNvSpPr>
            <a:spLocks noGrp="1" noChangeArrowheads="1"/>
          </p:cNvSpPr>
          <p:nvPr>
            <p:ph type="body" idx="1"/>
          </p:nvPr>
        </p:nvSpPr>
        <p:spPr>
          <a:xfrm>
            <a:off x="477079" y="1630017"/>
            <a:ext cx="8439910" cy="4485032"/>
          </a:xfrm>
        </p:spPr>
        <p:txBody>
          <a:bodyPr/>
          <a:lstStyle/>
          <a:p>
            <a:pPr marL="461963" indent="-461963" eaLnBrk="1" hangingPunct="1">
              <a:spcBef>
                <a:spcPts val="1200"/>
              </a:spcBef>
              <a:defRPr/>
            </a:pPr>
            <a:r>
              <a:rPr lang="en-US" altLang="en-US" dirty="0" smtClean="0"/>
              <a:t>Other </a:t>
            </a:r>
            <a:r>
              <a:rPr lang="en-US" altLang="en-US" dirty="0"/>
              <a:t>documents were </a:t>
            </a:r>
            <a:r>
              <a:rPr lang="en-US" altLang="en-US" dirty="0" smtClean="0"/>
              <a:t>"primarily </a:t>
            </a:r>
            <a:r>
              <a:rPr lang="en-US" altLang="en-US" dirty="0"/>
              <a:t>occurrence </a:t>
            </a:r>
            <a:r>
              <a:rPr lang="en-US" altLang="en-US" dirty="0" smtClean="0"/>
              <a:t>reports" </a:t>
            </a:r>
            <a:r>
              <a:rPr lang="en-US" altLang="en-US" dirty="0"/>
              <a:t>which were not produced because they were reported to the PSO and therefore were treated as PSWP under the Patient Safety Act. </a:t>
            </a:r>
          </a:p>
          <a:p>
            <a:pPr marL="0" indent="0" eaLnBrk="1" hangingPunct="1">
              <a:spcBef>
                <a:spcPts val="1200"/>
              </a:spcBef>
              <a:buNone/>
              <a:defRPr/>
            </a:pPr>
            <a:r>
              <a:rPr lang="en-US" altLang="en-US" b="1" u="sng" dirty="0"/>
              <a:t>Trial Court Decision</a:t>
            </a:r>
          </a:p>
          <a:p>
            <a:pPr marL="461963" indent="-461963" eaLnBrk="1" hangingPunct="1">
              <a:spcBef>
                <a:spcPts val="1200"/>
              </a:spcBef>
              <a:defRPr/>
            </a:pPr>
            <a:r>
              <a:rPr lang="en-US" altLang="en-US" dirty="0" smtClean="0"/>
              <a:t>The trial court held that all reports of adverse medical incidents, as defined under Amendment 7 which were created or maintained pursuant to any statutory, regulatory, licensing or accreditation standards are not protected from discovery under the Patient Safety Act. </a:t>
            </a:r>
          </a:p>
          <a:p>
            <a:pPr lvl="1" eaLnBrk="1" hangingPunct="1">
              <a:defRPr/>
            </a:pPr>
            <a:endParaRPr lang="en-US" altLang="en-US" dirty="0" smtClean="0"/>
          </a:p>
          <a:p>
            <a:pPr lvl="1"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33795" name="Rectangle 3"/>
          <p:cNvSpPr>
            <a:spLocks noGrp="1" noChangeArrowheads="1"/>
          </p:cNvSpPr>
          <p:nvPr>
            <p:ph type="body" idx="1"/>
          </p:nvPr>
        </p:nvSpPr>
        <p:spPr>
          <a:xfrm>
            <a:off x="442912" y="1497602"/>
            <a:ext cx="8418513" cy="4621212"/>
          </a:xfrm>
        </p:spPr>
        <p:txBody>
          <a:bodyPr/>
          <a:lstStyle/>
          <a:p>
            <a:pPr eaLnBrk="1" hangingPunct="1"/>
            <a:r>
              <a:rPr lang="en-US" altLang="en-US" sz="2300" dirty="0" smtClean="0"/>
              <a:t>The </a:t>
            </a:r>
            <a:r>
              <a:rPr lang="en-US" altLang="en-US" sz="2300" u="sng" dirty="0" smtClean="0"/>
              <a:t>Charles</a:t>
            </a:r>
            <a:r>
              <a:rPr lang="en-US" altLang="en-US" sz="2300" dirty="0" smtClean="0"/>
              <a:t> decision was based, in part, on the Kentucky Supreme Court's decision in </a:t>
            </a:r>
            <a:r>
              <a:rPr lang="en-US" altLang="en-US" sz="2300" u="sng" dirty="0" smtClean="0"/>
              <a:t>Clouse</a:t>
            </a:r>
            <a:r>
              <a:rPr lang="en-US" altLang="en-US" sz="2300" dirty="0" smtClean="0"/>
              <a:t> which relied on the </a:t>
            </a:r>
            <a:r>
              <a:rPr lang="en-US" altLang="en-US" sz="2300" u="sng" dirty="0" smtClean="0"/>
              <a:t>Tibbs</a:t>
            </a:r>
            <a:r>
              <a:rPr lang="en-US" altLang="en-US" sz="2300" dirty="0" smtClean="0"/>
              <a:t> decision that a Kentucky statute imposed a record keeping obligation to maintain incident investigation reports thus making such reports discoverable.  </a:t>
            </a:r>
          </a:p>
          <a:p>
            <a:pPr eaLnBrk="1" hangingPunct="1"/>
            <a:r>
              <a:rPr lang="en-US" altLang="en-US" sz="2300" dirty="0" smtClean="0"/>
              <a:t>The Kentucky Court of Appeals in the </a:t>
            </a:r>
            <a:r>
              <a:rPr lang="en-US" altLang="en-US" sz="2300" u="sng" dirty="0" smtClean="0"/>
              <a:t>Bunnell</a:t>
            </a:r>
            <a:r>
              <a:rPr lang="en-US" altLang="en-US" sz="2300" dirty="0" smtClean="0"/>
              <a:t> case, in a detailed statutory analysis, concluded that no such obligation existed. It also pointed out that the Guidance erroneously concluded that Kentucky had mandated reporting, which it does not, and that </a:t>
            </a:r>
            <a:r>
              <a:rPr lang="en-US" altLang="en-US" sz="2300" u="sng" dirty="0" smtClean="0"/>
              <a:t>Tibbs</a:t>
            </a:r>
            <a:r>
              <a:rPr lang="en-US" altLang="en-US" sz="2300" dirty="0" smtClean="0"/>
              <a:t> was correctly decided. </a:t>
            </a:r>
          </a:p>
          <a:p>
            <a:pPr eaLnBrk="1" hangingPunct="1"/>
            <a:r>
              <a:rPr lang="en-US" altLang="en-US" sz="2300" dirty="0" smtClean="0"/>
              <a:t>Consequently the impact of the non-binding Guidance is further diminished as a source of support for plaintiffs.</a:t>
            </a:r>
            <a:r>
              <a:rPr lang="en-US" altLang="en-US" dirty="0" smtClean="0"/>
              <a:t> </a:t>
            </a:r>
          </a:p>
          <a:p>
            <a:pPr marL="400050" eaLnBrk="1" hangingPunct="1"/>
            <a:endParaRPr lang="en-US" altLang="en-US" dirty="0" smtClean="0"/>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smtClean="0"/>
              <a:t>Operational and Legal Options and Arguments</a:t>
            </a:r>
            <a:endParaRPr lang="en-US" altLang="en-US" u="sng" dirty="0" smtClean="0"/>
          </a:p>
        </p:txBody>
      </p:sp>
      <p:sp>
        <p:nvSpPr>
          <p:cNvPr id="34819" name="Rectangle 3"/>
          <p:cNvSpPr>
            <a:spLocks noGrp="1" noChangeArrowheads="1"/>
          </p:cNvSpPr>
          <p:nvPr>
            <p:ph type="body" idx="1"/>
          </p:nvPr>
        </p:nvSpPr>
        <p:spPr>
          <a:xfrm>
            <a:off x="498475" y="1554163"/>
            <a:ext cx="8418513" cy="4621212"/>
          </a:xfrm>
        </p:spPr>
        <p:txBody>
          <a:bodyPr/>
          <a:lstStyle/>
          <a:p>
            <a:pPr eaLnBrk="1" hangingPunct="1"/>
            <a:r>
              <a:rPr lang="en-US" altLang="en-US" dirty="0" smtClean="0"/>
              <a:t>Do a deeper dive of all relevant Florida statutes as did the Kentucky Court of Appeals in </a:t>
            </a:r>
            <a:r>
              <a:rPr lang="en-US" altLang="en-US" u="sng" dirty="0" smtClean="0"/>
              <a:t>Bunnell</a:t>
            </a:r>
            <a:r>
              <a:rPr lang="en-US" altLang="en-US" dirty="0" smtClean="0"/>
              <a:t>. </a:t>
            </a:r>
          </a:p>
          <a:p>
            <a:pPr eaLnBrk="1" hangingPunct="1"/>
            <a:r>
              <a:rPr lang="en-US" altLang="en-US" dirty="0" smtClean="0"/>
              <a:t>Assert attorney-client and work product privileges as per the recommendations above after consulting with legal counsel</a:t>
            </a:r>
          </a:p>
          <a:p>
            <a:pPr eaLnBrk="1" hangingPunct="1"/>
            <a:r>
              <a:rPr lang="en-US" altLang="en-US" dirty="0" smtClean="0"/>
              <a:t>Consult your legal counsel </a:t>
            </a:r>
          </a:p>
          <a:p>
            <a:pPr marL="400050" eaLnBrk="1" hangingPunct="1"/>
            <a:endParaRPr lang="en-US" altLang="en-US" dirty="0" smtClean="0"/>
          </a:p>
          <a:p>
            <a:pPr marL="400050" eaLnBrk="1" hangingPunct="1"/>
            <a:endParaRPr lang="en-US" alt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2500" dirty="0" smtClean="0"/>
              <a:t>Katten Muchin Rosenman LLP Locations</a:t>
            </a:r>
          </a:p>
        </p:txBody>
      </p:sp>
      <p:sp>
        <p:nvSpPr>
          <p:cNvPr id="35843" name="Rectangle 7"/>
          <p:cNvSpPr>
            <a:spLocks noChangeArrowheads="1"/>
          </p:cNvSpPr>
          <p:nvPr/>
        </p:nvSpPr>
        <p:spPr bwMode="auto">
          <a:xfrm>
            <a:off x="471488" y="5795963"/>
            <a:ext cx="6711950" cy="77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eaLnBrk="1" hangingPunct="1">
              <a:spcBef>
                <a:spcPct val="0"/>
              </a:spcBef>
              <a:spcAft>
                <a:spcPct val="0"/>
              </a:spcAft>
              <a:buClrTx/>
              <a:buFontTx/>
              <a:buNone/>
            </a:pPr>
            <a:r>
              <a:rPr lang="en-US" altLang="en-US" sz="800" dirty="0">
                <a:solidFill>
                  <a:srgbClr val="000000"/>
                </a:solidFill>
              </a:rPr>
              <a:t>Katten refers to Katten Muchin Rosenman LLP and the affiliated partnership as explained at kattenlaw.com/disclaimer.</a:t>
            </a:r>
          </a:p>
          <a:p>
            <a:pPr eaLnBrk="1" hangingPunct="1">
              <a:spcBef>
                <a:spcPct val="0"/>
              </a:spcBef>
              <a:spcAft>
                <a:spcPct val="0"/>
              </a:spcAft>
              <a:buClrTx/>
              <a:buFontTx/>
              <a:buNone/>
            </a:pPr>
            <a:endParaRPr lang="en-US" altLang="en-US" sz="800" dirty="0">
              <a:solidFill>
                <a:srgbClr val="000000"/>
              </a:solidFill>
            </a:endParaRPr>
          </a:p>
          <a:p>
            <a:pPr eaLnBrk="1" hangingPunct="1">
              <a:spcBef>
                <a:spcPct val="0"/>
              </a:spcBef>
              <a:spcAft>
                <a:spcPct val="0"/>
              </a:spcAft>
              <a:buClrTx/>
              <a:buFontTx/>
              <a:buNone/>
            </a:pPr>
            <a:r>
              <a:rPr lang="en-US" altLang="en-US" sz="800" dirty="0">
                <a:solidFill>
                  <a:srgbClr val="000000"/>
                </a:solidFill>
              </a:rPr>
              <a:t>Attorney advertising. Published as a source of information only. The material contained herein is not to be construed as legal advice or opinion.</a:t>
            </a:r>
          </a:p>
        </p:txBody>
      </p:sp>
      <p:sp>
        <p:nvSpPr>
          <p:cNvPr id="35844" name="Text Box 8"/>
          <p:cNvSpPr txBox="1">
            <a:spLocks noChangeArrowheads="1"/>
          </p:cNvSpPr>
          <p:nvPr/>
        </p:nvSpPr>
        <p:spPr bwMode="auto">
          <a:xfrm>
            <a:off x="7459663" y="6170613"/>
            <a:ext cx="148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a:spcBef>
                <a:spcPct val="50000"/>
              </a:spcBef>
              <a:spcAft>
                <a:spcPct val="0"/>
              </a:spcAft>
              <a:buClrTx/>
              <a:buFontTx/>
              <a:buNone/>
            </a:pPr>
            <a:r>
              <a:rPr lang="en-US" altLang="en-US" sz="1000" b="1" dirty="0">
                <a:solidFill>
                  <a:srgbClr val="969696"/>
                </a:solidFill>
              </a:rPr>
              <a:t>www.kattenlaw.com</a:t>
            </a:r>
          </a:p>
        </p:txBody>
      </p:sp>
      <p:pic>
        <p:nvPicPr>
          <p:cNvPr id="35845" name="Picture 9" descr="Katten logo_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6975" y="5670550"/>
            <a:ext cx="13795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Line 16"/>
          <p:cNvSpPr>
            <a:spLocks noChangeShapeType="1"/>
          </p:cNvSpPr>
          <p:nvPr/>
        </p:nvSpPr>
        <p:spPr bwMode="auto">
          <a:xfrm flipV="1">
            <a:off x="101600" y="1358900"/>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aphicFrame>
        <p:nvGraphicFramePr>
          <p:cNvPr id="20618" name="Group 138"/>
          <p:cNvGraphicFramePr>
            <a:graphicFrameLocks noGrp="1"/>
          </p:cNvGraphicFramePr>
          <p:nvPr>
            <p:ph idx="1"/>
            <p:extLst>
              <p:ext uri="{D42A27DB-BD31-4B8C-83A1-F6EECF244321}">
                <p14:modId xmlns:p14="http://schemas.microsoft.com/office/powerpoint/2010/main" val="2503646005"/>
              </p:ext>
            </p:extLst>
          </p:nvPr>
        </p:nvGraphicFramePr>
        <p:xfrm>
          <a:off x="471488" y="1514475"/>
          <a:ext cx="8572500" cy="3673475"/>
        </p:xfrm>
        <a:graphic>
          <a:graphicData uri="http://schemas.openxmlformats.org/drawingml/2006/table">
            <a:tbl>
              <a:tblPr/>
              <a:tblGrid>
                <a:gridCol w="1501086">
                  <a:extLst>
                    <a:ext uri="{9D8B030D-6E8A-4147-A177-3AD203B41FA5}">
                      <a16:colId xmlns:a16="http://schemas.microsoft.com/office/drawing/2014/main" xmlns="" val="20000"/>
                    </a:ext>
                  </a:extLst>
                </a:gridCol>
                <a:gridCol w="1886430">
                  <a:extLst>
                    <a:ext uri="{9D8B030D-6E8A-4147-A177-3AD203B41FA5}">
                      <a16:colId xmlns:a16="http://schemas.microsoft.com/office/drawing/2014/main" xmlns="" val="20001"/>
                    </a:ext>
                  </a:extLst>
                </a:gridCol>
                <a:gridCol w="1821567">
                  <a:extLst>
                    <a:ext uri="{9D8B030D-6E8A-4147-A177-3AD203B41FA5}">
                      <a16:colId xmlns:a16="http://schemas.microsoft.com/office/drawing/2014/main" xmlns="" val="20002"/>
                    </a:ext>
                  </a:extLst>
                </a:gridCol>
                <a:gridCol w="1619710">
                  <a:extLst>
                    <a:ext uri="{9D8B030D-6E8A-4147-A177-3AD203B41FA5}">
                      <a16:colId xmlns:a16="http://schemas.microsoft.com/office/drawing/2014/main" xmlns="" val="20003"/>
                    </a:ext>
                  </a:extLst>
                </a:gridCol>
                <a:gridCol w="1743707">
                  <a:extLst>
                    <a:ext uri="{9D8B030D-6E8A-4147-A177-3AD203B41FA5}">
                      <a16:colId xmlns:a16="http://schemas.microsoft.com/office/drawing/2014/main" xmlns="" val="20004"/>
                    </a:ext>
                  </a:extLst>
                </a:gridCol>
              </a:tblGrid>
              <a:tr h="1276962">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AUSTIN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111 Congress Avenue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1000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Austin, TX 78701-4073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+1.512.691.4000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+1.512.691.4001 fax</a:t>
                      </a:r>
                    </a:p>
                  </a:txBody>
                  <a:tcPr marL="91448" marR="91448" marT="45715" marB="45715"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b="1" kern="1200" dirty="0" smtClean="0">
                          <a:solidFill>
                            <a:srgbClr val="004961"/>
                          </a:solidFill>
                          <a:effectLst/>
                          <a:latin typeface="Arial" pitchFamily="34" charset="0"/>
                          <a:ea typeface="+mn-ea"/>
                          <a:cs typeface="Arial" pitchFamily="34" charset="0"/>
                        </a:rPr>
                        <a:t>HOUSTON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1301 McKinney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Suite 3000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Houston, TX 77010-3033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+1.713.270.3400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+1.713.270.3401 fax</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txBody>
                  <a:tcPr marL="91448" marR="91448" marT="45715" marB="45715"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LOS ANGELES –</a:t>
                      </a:r>
                      <a:b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b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CENTURY CITY</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2029 Century Park East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2600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Los Angeles, CA 90067-3012</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+1.310.788.4400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+1.310.788.4471 fax</a:t>
                      </a:r>
                    </a:p>
                  </a:txBody>
                  <a:tcPr marL="91448" marR="91448" marT="45715" marB="45715"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ORANGE COUNTY</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100 Spectrum Center Drive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1050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Irvine, CA 92618-4960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+1.714.966.6819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+1.714.966.6821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txBody>
                  <a:tcPr marL="91448" marR="91448" marT="45715" marB="45715" horzOverflow="overflow">
                    <a:lnL>
                      <a:noFill/>
                    </a:lnL>
                    <a:lnR cap="flat">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WASHINGTON, DC</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2900 K Street NW</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North Tower - Suite 200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Washington, DC 20007-5118</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+1.202.625.3500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+1.202.298.7570 fax</a:t>
                      </a: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txBody>
                  <a:tcPr marL="91448" marR="91448" marT="45715" marB="45715"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1207793">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CHARLOTTE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550 South Tryon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2900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Charlotte, NC 28202-4213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+1.704.444.2000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+1.704.444.2050 fax</a:t>
                      </a:r>
                    </a:p>
                  </a:txBody>
                  <a:tcPr marL="91448" marR="91448" marT="45715" marB="4571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IRVING</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545 East John Carpenter Freeway</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300</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Irving, TX 75062-3964</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+1.972.587.4100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+1.972.587.4109 fax</a:t>
                      </a: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LOS ANGELES – DOWNTOWN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515 South Flower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Suite 1000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Los Angeles, CA 90071-2212</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+1.213.443.9000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+1.213.443.9001 fax</a:t>
                      </a: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SAN FRANCISCO</a:t>
                      </a:r>
                      <a:b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b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BAY AREA</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1999 Harrison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700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Oakland, CA 94612-4704</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+1.415.293.5800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+1.415.293.5801 fax</a:t>
                      </a: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xmlns="" val="10001"/>
                  </a:ext>
                </a:extLst>
              </a:tr>
              <a:tr h="1188720">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CHICAGO</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525 West Monroe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Chicago, IL 60661-3693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+1.312.902.5200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+1.312.902.1061 fax</a:t>
                      </a:r>
                    </a:p>
                  </a:txBody>
                  <a:tcPr marL="91448" marR="91448" marT="45715" marB="4571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LONDON</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Paternoster House</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65 St Paul’s Churchyard</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London EC4M 8AB United Kingdom</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+44.0.20.7776.7620 tel</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+44.0.20.7776.7621 fax</a:t>
                      </a:r>
                    </a:p>
                  </a:txBody>
                  <a:tcPr marL="91448" marR="91448" marT="45715" marB="45715"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NEW YORK</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575 Madison Avenue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New York, NY 10022-2585</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+1.212.940.8800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+1.212.940.8776 fax</a:t>
                      </a:r>
                      <a:endParaRPr lang="en-US" sz="800" dirty="0"/>
                    </a:p>
                  </a:txBody>
                  <a:tcPr marL="91448" marR="91448" marT="45715" marB="45715"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Arial" charset="0"/>
                        </a:rPr>
                        <a:t>SHANGHAI</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Suite 4906 Wheelock Square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1717 Nanjing Road West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Shanghai 200040 P.R. China </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+86.21.6039.3222 tel</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+86.21.6039.3223 fax</a:t>
                      </a:r>
                    </a:p>
                  </a:txBody>
                  <a:tcPr marL="91448" marR="91448" marT="45715" marB="45715" horzOverflow="overflow">
                    <a:lnL>
                      <a:noFill/>
                    </a:lnL>
                    <a:lnR cap="flat">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10002"/>
                  </a:ext>
                </a:extLst>
              </a:tr>
            </a:tbl>
          </a:graphicData>
        </a:graphic>
      </p:graphicFrame>
      <p:grpSp>
        <p:nvGrpSpPr>
          <p:cNvPr id="35863" name="Group 27"/>
          <p:cNvGrpSpPr>
            <a:grpSpLocks/>
          </p:cNvGrpSpPr>
          <p:nvPr/>
        </p:nvGrpSpPr>
        <p:grpSpPr bwMode="auto">
          <a:xfrm flipV="1">
            <a:off x="0" y="0"/>
            <a:ext cx="9144000" cy="142875"/>
            <a:chOff x="0" y="4106"/>
            <a:chExt cx="5760" cy="214"/>
          </a:xfrm>
        </p:grpSpPr>
        <p:sp>
          <p:nvSpPr>
            <p:cNvPr id="35866" name="Rectangle 28"/>
            <p:cNvSpPr>
              <a:spLocks noChangeArrowheads="1"/>
            </p:cNvSpPr>
            <p:nvPr/>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eaLnBrk="1" hangingPunct="1">
                <a:spcBef>
                  <a:spcPct val="0"/>
                </a:spcBef>
                <a:spcAft>
                  <a:spcPct val="0"/>
                </a:spcAft>
                <a:buClrTx/>
                <a:buFontTx/>
                <a:buNone/>
              </a:pPr>
              <a:endParaRPr lang="en-US" altLang="en-US" sz="1800" dirty="0">
                <a:solidFill>
                  <a:srgbClr val="000000"/>
                </a:solidFill>
              </a:endParaRPr>
            </a:p>
          </p:txBody>
        </p:sp>
        <p:sp>
          <p:nvSpPr>
            <p:cNvPr id="35867" name="Rectangle 29"/>
            <p:cNvSpPr>
              <a:spLocks noChangeArrowheads="1"/>
            </p:cNvSpPr>
            <p:nvPr/>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eaLnBrk="1" hangingPunct="1">
                <a:spcBef>
                  <a:spcPct val="0"/>
                </a:spcBef>
                <a:spcAft>
                  <a:spcPct val="0"/>
                </a:spcAft>
                <a:buClrTx/>
                <a:buFontTx/>
                <a:buNone/>
              </a:pPr>
              <a:endParaRPr lang="en-US" altLang="en-US" sz="1800" dirty="0">
                <a:solidFill>
                  <a:srgbClr val="000000"/>
                </a:solidFill>
              </a:endParaRPr>
            </a:p>
          </p:txBody>
        </p:sp>
      </p:grpSp>
      <p:sp>
        <p:nvSpPr>
          <p:cNvPr id="35864" name="Rectangle 21"/>
          <p:cNvSpPr>
            <a:spLocks noChangeArrowheads="1"/>
          </p:cNvSpPr>
          <p:nvPr/>
        </p:nvSpPr>
        <p:spPr bwMode="gray">
          <a:xfrm>
            <a:off x="0" y="6518275"/>
            <a:ext cx="9144000" cy="223838"/>
          </a:xfrm>
          <a:prstGeom prst="rect">
            <a:avLst/>
          </a:prstGeom>
          <a:solidFill>
            <a:srgbClr val="BEA5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eaLnBrk="1" hangingPunct="1">
              <a:spcBef>
                <a:spcPct val="0"/>
              </a:spcBef>
              <a:spcAft>
                <a:spcPct val="0"/>
              </a:spcAft>
              <a:buClrTx/>
              <a:buFontTx/>
              <a:buNone/>
            </a:pPr>
            <a:endParaRPr lang="en-US" altLang="en-US" sz="1800" dirty="0">
              <a:solidFill>
                <a:srgbClr val="000000"/>
              </a:solidFill>
            </a:endParaRPr>
          </a:p>
        </p:txBody>
      </p:sp>
      <p:sp>
        <p:nvSpPr>
          <p:cNvPr id="35865" name="Rectangle 22"/>
          <p:cNvSpPr>
            <a:spLocks noChangeArrowheads="1"/>
          </p:cNvSpPr>
          <p:nvPr/>
        </p:nvSpPr>
        <p:spPr bwMode="gray">
          <a:xfrm>
            <a:off x="0" y="6634163"/>
            <a:ext cx="9144000" cy="223837"/>
          </a:xfrm>
          <a:prstGeom prst="rect">
            <a:avLst/>
          </a:prstGeom>
          <a:solidFill>
            <a:srgbClr val="023B5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eaLnBrk="1" hangingPunct="1">
              <a:spcBef>
                <a:spcPct val="0"/>
              </a:spcBef>
              <a:spcAft>
                <a:spcPct val="0"/>
              </a:spcAft>
              <a:buClrTx/>
              <a:buFontTx/>
              <a:buNone/>
            </a:pPr>
            <a:endParaRPr lang="en-US" altLang="en-US" sz="180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Charles</a:t>
            </a:r>
            <a:r>
              <a:rPr lang="en-US" altLang="en-US" dirty="0" smtClean="0"/>
              <a:t> Decision</a:t>
            </a:r>
            <a:endParaRPr lang="en-US" altLang="en-US" u="sng" dirty="0" smtClean="0"/>
          </a:p>
        </p:txBody>
      </p:sp>
      <p:sp>
        <p:nvSpPr>
          <p:cNvPr id="6147" name="Rectangle 3"/>
          <p:cNvSpPr>
            <a:spLocks noGrp="1" noChangeArrowheads="1"/>
          </p:cNvSpPr>
          <p:nvPr>
            <p:ph type="body" idx="1"/>
          </p:nvPr>
        </p:nvSpPr>
        <p:spPr>
          <a:xfrm>
            <a:off x="498475" y="1520687"/>
            <a:ext cx="8418513" cy="4668976"/>
          </a:xfrm>
        </p:spPr>
        <p:txBody>
          <a:bodyPr/>
          <a:lstStyle/>
          <a:p>
            <a:pPr marL="461963" indent="-461963" eaLnBrk="1" hangingPunct="1">
              <a:defRPr/>
            </a:pPr>
            <a:r>
              <a:rPr lang="en-US" altLang="en-US" dirty="0" smtClean="0"/>
              <a:t>Based on this ruling the hospital was ordered to produce "all records in its possession relating to the adverse medical incident" that occurred during the requested time frames.</a:t>
            </a:r>
          </a:p>
          <a:p>
            <a:pPr marL="0" indent="0" eaLnBrk="1" hangingPunct="1">
              <a:buNone/>
              <a:defRPr/>
            </a:pPr>
            <a:r>
              <a:rPr lang="en-US" altLang="en-US" b="1" u="sng" dirty="0" smtClean="0"/>
              <a:t>First District Court of Appeals </a:t>
            </a:r>
            <a:r>
              <a:rPr lang="en-US" altLang="en-US" b="1" u="sng" dirty="0"/>
              <a:t>Decision</a:t>
            </a:r>
            <a:endParaRPr lang="en-US" altLang="en-US" b="1" u="sng" dirty="0" smtClean="0"/>
          </a:p>
          <a:p>
            <a:pPr marL="461963" indent="-461963" eaLnBrk="1" hangingPunct="1">
              <a:defRPr/>
            </a:pPr>
            <a:r>
              <a:rPr lang="en-US" altLang="en-US" dirty="0" smtClean="0"/>
              <a:t>Documents met the definition </a:t>
            </a:r>
            <a:r>
              <a:rPr lang="en-US" altLang="en-US" dirty="0"/>
              <a:t>of </a:t>
            </a:r>
            <a:r>
              <a:rPr lang="en-US" altLang="en-US" dirty="0" smtClean="0"/>
              <a:t>PSWP because </a:t>
            </a:r>
            <a:r>
              <a:rPr lang="en-US" altLang="en-US" dirty="0"/>
              <a:t>they were placed into the </a:t>
            </a:r>
            <a:r>
              <a:rPr lang="en-US" altLang="en-US" dirty="0" smtClean="0"/>
              <a:t>hospital's PSES where they remained </a:t>
            </a:r>
            <a:r>
              <a:rPr lang="en-US" altLang="en-US" dirty="0"/>
              <a:t>pending submission to </a:t>
            </a:r>
            <a:r>
              <a:rPr lang="en-US" altLang="en-US" dirty="0" smtClean="0"/>
              <a:t>the PSO.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Charles</a:t>
            </a:r>
            <a:r>
              <a:rPr lang="en-US" altLang="en-US" dirty="0" smtClean="0"/>
              <a:t> Decision</a:t>
            </a:r>
            <a:endParaRPr lang="en-US" altLang="en-US" u="sng" dirty="0" smtClean="0"/>
          </a:p>
        </p:txBody>
      </p:sp>
      <p:sp>
        <p:nvSpPr>
          <p:cNvPr id="6147" name="Rectangle 3"/>
          <p:cNvSpPr>
            <a:spLocks noGrp="1" noChangeArrowheads="1"/>
          </p:cNvSpPr>
          <p:nvPr>
            <p:ph type="body" idx="1"/>
          </p:nvPr>
        </p:nvSpPr>
        <p:spPr>
          <a:xfrm>
            <a:off x="498475" y="1520687"/>
            <a:ext cx="8418513" cy="4668976"/>
          </a:xfrm>
        </p:spPr>
        <p:txBody>
          <a:bodyPr/>
          <a:lstStyle/>
          <a:p>
            <a:pPr marL="461963" lvl="1" indent="-461963" eaLnBrk="1" hangingPunct="1">
              <a:buFont typeface="Wingdings" pitchFamily="2" charset="2"/>
              <a:buChar char="§"/>
              <a:defRPr/>
            </a:pPr>
            <a:r>
              <a:rPr lang="en-US" altLang="en-US" dirty="0"/>
              <a:t>The documents at issue </a:t>
            </a:r>
            <a:r>
              <a:rPr lang="en-US" altLang="en-US" dirty="0" smtClean="0"/>
              <a:t>were not </a:t>
            </a:r>
            <a:r>
              <a:rPr lang="en-US" altLang="en-US" dirty="0"/>
              <a:t>original patient records and were not </a:t>
            </a:r>
            <a:r>
              <a:rPr lang="en-US" altLang="en-US" dirty="0" smtClean="0"/>
              <a:t>collected, </a:t>
            </a:r>
            <a:r>
              <a:rPr lang="en-US" altLang="en-US" dirty="0"/>
              <a:t>and maintained separately from the </a:t>
            </a:r>
            <a:r>
              <a:rPr lang="en-US" altLang="en-US" dirty="0" smtClean="0"/>
              <a:t>hospital's </a:t>
            </a:r>
            <a:r>
              <a:rPr lang="en-US" altLang="en-US" dirty="0"/>
              <a:t>PSES </a:t>
            </a:r>
            <a:r>
              <a:rPr lang="en-US" altLang="en-US" dirty="0" smtClean="0"/>
              <a:t>and therefore qualify </a:t>
            </a:r>
            <a:r>
              <a:rPr lang="en-US" altLang="en-US" dirty="0"/>
              <a:t>as PSWP if it is placed in a PSES for reporting </a:t>
            </a:r>
            <a:r>
              <a:rPr lang="en-US" altLang="en-US" dirty="0" smtClean="0"/>
              <a:t>Information to a PSO.  </a:t>
            </a:r>
            <a:r>
              <a:rPr lang="en-US" altLang="en-US" dirty="0"/>
              <a:t>For these reasons, the Court determined that the documents were PSWP and therefore not discoverable .</a:t>
            </a:r>
          </a:p>
          <a:p>
            <a:pPr marL="461963" lvl="1" indent="-461963" eaLnBrk="1" hangingPunct="1">
              <a:buFont typeface="Wingdings" pitchFamily="2" charset="2"/>
              <a:buChar char="§"/>
              <a:defRPr/>
            </a:pPr>
            <a:r>
              <a:rPr lang="en-US" altLang="en-US" dirty="0"/>
              <a:t>The Court further held that the Patient Safety Act preempted the </a:t>
            </a:r>
            <a:r>
              <a:rPr lang="en-US" altLang="en-US" dirty="0" smtClean="0"/>
              <a:t>otherwise broad discovery </a:t>
            </a:r>
            <a:r>
              <a:rPr lang="en-US" altLang="en-US" dirty="0"/>
              <a:t>permitted under Amendment </a:t>
            </a:r>
            <a:r>
              <a:rPr lang="en-US" altLang="en-US" dirty="0" smtClean="0"/>
              <a:t>7 under </a:t>
            </a:r>
            <a:r>
              <a:rPr lang="en-US" altLang="en-US" dirty="0"/>
              <a:t>the circumstances of this case</a:t>
            </a:r>
            <a:r>
              <a:rPr lang="en-US" altLang="en-US" dirty="0" smtClean="0"/>
              <a:t>.</a:t>
            </a:r>
            <a:endParaRPr lang="en-US" altLang="en-US" dirty="0"/>
          </a:p>
        </p:txBody>
      </p:sp>
    </p:spTree>
    <p:extLst>
      <p:ext uri="{BB962C8B-B14F-4D97-AF65-F5344CB8AC3E}">
        <p14:creationId xmlns:p14="http://schemas.microsoft.com/office/powerpoint/2010/main" val="344579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76582" y="535816"/>
            <a:ext cx="8455025" cy="679450"/>
          </a:xfrm>
        </p:spPr>
        <p:txBody>
          <a:bodyPr/>
          <a:lstStyle/>
          <a:p>
            <a:pPr eaLnBrk="1" hangingPunct="1"/>
            <a:r>
              <a:rPr lang="en-US" altLang="en-US" dirty="0" smtClean="0"/>
              <a:t>Overview and Summary of </a:t>
            </a:r>
            <a:r>
              <a:rPr lang="en-US" altLang="en-US" u="sng" dirty="0" smtClean="0"/>
              <a:t>Charles</a:t>
            </a:r>
            <a:r>
              <a:rPr lang="en-US" altLang="en-US" dirty="0" smtClean="0"/>
              <a:t> Decision</a:t>
            </a:r>
            <a:endParaRPr lang="en-US" altLang="en-US" u="sng" dirty="0" smtClean="0"/>
          </a:p>
        </p:txBody>
      </p:sp>
      <p:sp>
        <p:nvSpPr>
          <p:cNvPr id="6147" name="Rectangle 3"/>
          <p:cNvSpPr>
            <a:spLocks noGrp="1" noChangeArrowheads="1"/>
          </p:cNvSpPr>
          <p:nvPr>
            <p:ph type="body" idx="1"/>
          </p:nvPr>
        </p:nvSpPr>
        <p:spPr>
          <a:xfrm>
            <a:off x="498475" y="1689652"/>
            <a:ext cx="8418513" cy="4439686"/>
          </a:xfrm>
        </p:spPr>
        <p:txBody>
          <a:bodyPr/>
          <a:lstStyle/>
          <a:p>
            <a:pPr marL="57150" indent="0" eaLnBrk="1" hangingPunct="1">
              <a:buFont typeface="Wingdings" pitchFamily="2" charset="2"/>
              <a:buNone/>
              <a:defRPr/>
            </a:pPr>
            <a:r>
              <a:rPr lang="en-US" altLang="en-US" b="1" u="sng" dirty="0"/>
              <a:t>Florida </a:t>
            </a:r>
            <a:r>
              <a:rPr lang="en-US" altLang="en-US" b="1" u="sng" dirty="0" smtClean="0"/>
              <a:t>Supreme Court Decision </a:t>
            </a:r>
            <a:endParaRPr lang="en-US" altLang="en-US" b="1" i="1" dirty="0"/>
          </a:p>
          <a:p>
            <a:pPr marL="461963" indent="-461963" eaLnBrk="1" hangingPunct="1">
              <a:defRPr/>
            </a:pPr>
            <a:r>
              <a:rPr lang="en-US" altLang="en-US" sz="2100" dirty="0" smtClean="0"/>
              <a:t>Simply </a:t>
            </a:r>
            <a:r>
              <a:rPr lang="en-US" altLang="en-US" sz="2100" dirty="0"/>
              <a:t>putting adverse medical incident reports into the PSES does not make the information PSWP because Florida statutes and administrative rules require providers to create and maintain these records and </a:t>
            </a:r>
            <a:r>
              <a:rPr lang="en-US" altLang="en-US" sz="2100" dirty="0" smtClean="0"/>
              <a:t>Amendment 7 </a:t>
            </a:r>
            <a:r>
              <a:rPr lang="en-US" altLang="en-US" sz="2100" dirty="0"/>
              <a:t>provides patients with a constitutional right to access these </a:t>
            </a:r>
            <a:r>
              <a:rPr lang="en-US" altLang="en-US" sz="2100" dirty="0" smtClean="0"/>
              <a:t>records.</a:t>
            </a:r>
          </a:p>
          <a:p>
            <a:pPr marL="461963" indent="-461963" eaLnBrk="1" hangingPunct="1">
              <a:defRPr/>
            </a:pPr>
            <a:r>
              <a:rPr lang="en-US" altLang="en-US" sz="2100" dirty="0" smtClean="0"/>
              <a:t>In addition, they </a:t>
            </a:r>
            <a:r>
              <a:rPr lang="en-US" altLang="en-US" sz="2100" dirty="0"/>
              <a:t>fall within the exception of records and information </a:t>
            </a:r>
            <a:r>
              <a:rPr lang="en-US" altLang="en-US" sz="2100" dirty="0" smtClean="0"/>
              <a:t>"collected</a:t>
            </a:r>
            <a:r>
              <a:rPr lang="en-US" altLang="en-US" sz="2100" dirty="0"/>
              <a:t>, </a:t>
            </a:r>
            <a:r>
              <a:rPr lang="en-US" altLang="en-US" sz="2100" dirty="0" smtClean="0"/>
              <a:t>maintained, </a:t>
            </a:r>
            <a:r>
              <a:rPr lang="en-US" altLang="en-US" sz="2100" dirty="0"/>
              <a:t>or </a:t>
            </a:r>
            <a:r>
              <a:rPr lang="en-US" altLang="en-US" sz="2100" dirty="0" smtClean="0"/>
              <a:t>developed </a:t>
            </a:r>
            <a:r>
              <a:rPr lang="en-US" altLang="en-US" sz="2100" dirty="0"/>
              <a:t>separately, or </a:t>
            </a:r>
            <a:r>
              <a:rPr lang="en-US" altLang="en-US" sz="2100" dirty="0" smtClean="0"/>
              <a:t>exists separately </a:t>
            </a:r>
            <a:r>
              <a:rPr lang="en-US" altLang="en-US" sz="2100" dirty="0"/>
              <a:t>from a patient safety evaluation </a:t>
            </a:r>
            <a:r>
              <a:rPr lang="en-US" altLang="en-US" sz="2100" dirty="0" smtClean="0"/>
              <a:t>system."</a:t>
            </a:r>
          </a:p>
          <a:p>
            <a:pPr marL="461963" indent="-461963" eaLnBrk="1" hangingPunct="1">
              <a:defRPr/>
            </a:pPr>
            <a:r>
              <a:rPr lang="en-US" altLang="en-US" sz="2100" dirty="0" smtClean="0"/>
              <a:t>Furthermore, </a:t>
            </a:r>
            <a:r>
              <a:rPr lang="en-US" altLang="en-US" sz="2100" dirty="0"/>
              <a:t>their disclosure fit squarely within the </a:t>
            </a:r>
            <a:r>
              <a:rPr lang="en-US" altLang="en-US" sz="2100" dirty="0" smtClean="0"/>
              <a:t>provider's </a:t>
            </a:r>
            <a:r>
              <a:rPr lang="en-US" altLang="en-US" sz="2100" dirty="0"/>
              <a:t>record keeping obligations under state </a:t>
            </a:r>
            <a:r>
              <a:rPr lang="en-US" altLang="en-US" sz="2100" dirty="0" smtClean="0"/>
              <a:t>law. </a:t>
            </a:r>
            <a:endParaRPr lang="en-US" altLang="en-US" sz="2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smtClean="0"/>
              <a:t>Overview and Summary of </a:t>
            </a:r>
            <a:r>
              <a:rPr lang="en-US" altLang="en-US" u="sng" dirty="0" smtClean="0"/>
              <a:t>Charles</a:t>
            </a:r>
            <a:r>
              <a:rPr lang="en-US" altLang="en-US" dirty="0" smtClean="0"/>
              <a:t> Decision</a:t>
            </a:r>
            <a:endParaRPr lang="en-US" altLang="en-US" u="sng" dirty="0" smtClean="0"/>
          </a:p>
        </p:txBody>
      </p:sp>
      <p:sp>
        <p:nvSpPr>
          <p:cNvPr id="9219" name="Rectangle 3"/>
          <p:cNvSpPr>
            <a:spLocks noGrp="1" noChangeArrowheads="1"/>
          </p:cNvSpPr>
          <p:nvPr>
            <p:ph type="body" idx="1"/>
          </p:nvPr>
        </p:nvSpPr>
        <p:spPr>
          <a:xfrm>
            <a:off x="498475" y="1639957"/>
            <a:ext cx="8418513" cy="4535418"/>
          </a:xfrm>
        </p:spPr>
        <p:txBody>
          <a:bodyPr/>
          <a:lstStyle/>
          <a:p>
            <a:pPr marL="461963" indent="-461963" eaLnBrk="1" hangingPunct="1"/>
            <a:r>
              <a:rPr lang="en-US" altLang="en-US" sz="2200" dirty="0" smtClean="0"/>
              <a:t>To support this interpretation, the Court relied on both the Kentucky Supreme Court decision in </a:t>
            </a:r>
            <a:r>
              <a:rPr lang="en-US" altLang="en-US" sz="2200" u="sng" dirty="0" smtClean="0"/>
              <a:t>Baptist Health Richmond, Inc. v. Clouse</a:t>
            </a:r>
            <a:r>
              <a:rPr lang="en-US" altLang="en-US" sz="2200" dirty="0" smtClean="0"/>
              <a:t>, which reached a similar conclusion involving a Kentucky statute, as well as the HHS PSO Guidance issued in May, 2016. </a:t>
            </a:r>
          </a:p>
          <a:p>
            <a:pPr marL="461963" indent="-461963" eaLnBrk="1" hangingPunct="1"/>
            <a:r>
              <a:rPr lang="en-US" altLang="en-US" sz="2200" dirty="0" smtClean="0"/>
              <a:t>Regarding the issue of preemption, despite the clear language under the Patient Safety Act which specifically states that the Act preempts less protective state laws, the Florida Supreme Court held that Amendment 7 essentially preempts the Patient Safety Act.</a:t>
            </a:r>
          </a:p>
          <a:p>
            <a:pPr marL="461963" indent="-461963" eaLnBrk="1" hangingPunct="1"/>
            <a:r>
              <a:rPr lang="en-US" altLang="en-US" sz="2200" dirty="0" smtClean="0"/>
              <a:t>The hospital’s Petition for a Writ of Certiorari to the U.S. Supreme Court was denied.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06400" y="386499"/>
            <a:ext cx="8455025" cy="808889"/>
          </a:xfrm>
        </p:spPr>
        <p:txBody>
          <a:bodyPr/>
          <a:lstStyle/>
          <a:p>
            <a:pPr eaLnBrk="1" hangingPunct="1"/>
            <a:r>
              <a:rPr lang="en-US" altLang="en-US" dirty="0" smtClean="0"/>
              <a:t>Overview and Summary of </a:t>
            </a:r>
            <a:r>
              <a:rPr lang="en-US" altLang="en-US" u="sng" dirty="0" smtClean="0"/>
              <a:t>Edwards</a:t>
            </a:r>
            <a:r>
              <a:rPr lang="en-US" altLang="en-US" i="1" u="sng" dirty="0" smtClean="0"/>
              <a:t> </a:t>
            </a:r>
            <a:r>
              <a:rPr lang="en-US" altLang="en-US" u="sng" dirty="0" smtClean="0"/>
              <a:t>v.</a:t>
            </a:r>
            <a:r>
              <a:rPr lang="en-US" altLang="en-US" i="1" u="sng" dirty="0" smtClean="0"/>
              <a:t> </a:t>
            </a:r>
            <a:r>
              <a:rPr lang="en-US" altLang="en-US" u="sng" dirty="0" smtClean="0"/>
              <a:t>Thomas</a:t>
            </a:r>
          </a:p>
        </p:txBody>
      </p:sp>
      <p:sp>
        <p:nvSpPr>
          <p:cNvPr id="10243" name="Rectangle 3"/>
          <p:cNvSpPr>
            <a:spLocks noGrp="1" noChangeArrowheads="1"/>
          </p:cNvSpPr>
          <p:nvPr>
            <p:ph type="body" idx="1"/>
          </p:nvPr>
        </p:nvSpPr>
        <p:spPr>
          <a:xfrm>
            <a:off x="498475" y="1630017"/>
            <a:ext cx="8418513" cy="4337150"/>
          </a:xfrm>
        </p:spPr>
        <p:txBody>
          <a:bodyPr/>
          <a:lstStyle/>
          <a:p>
            <a:pPr marL="57150" indent="0" eaLnBrk="1" hangingPunct="1">
              <a:buFont typeface="Wingdings" pitchFamily="2" charset="2"/>
              <a:buNone/>
            </a:pPr>
            <a:r>
              <a:rPr lang="en-US" altLang="en-US" b="1" u="sng" dirty="0" smtClean="0"/>
              <a:t>Facts</a:t>
            </a:r>
          </a:p>
          <a:p>
            <a:pPr marL="400050" eaLnBrk="1" hangingPunct="1"/>
            <a:r>
              <a:rPr lang="en-US" altLang="en-US" dirty="0" smtClean="0"/>
              <a:t>Patient developed stomach pain and was diagnosed with gallstones. A laparoscopic cholecystectomy was performed but surgeon failed to timely realize that he had cut the patient’s common bile duct.  This discovery was made during a return to the ED and patient was transferred to Tampa General for emergency surgery.  The hospital and the surgeon were sued for malpractice.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06400" y="348792"/>
            <a:ext cx="8455025" cy="846596"/>
          </a:xfrm>
        </p:spPr>
        <p:txBody>
          <a:bodyPr/>
          <a:lstStyle/>
          <a:p>
            <a:pPr eaLnBrk="1" hangingPunct="1"/>
            <a:r>
              <a:rPr lang="en-US" altLang="en-US" dirty="0" smtClean="0"/>
              <a:t>Overview and Summary of </a:t>
            </a:r>
            <a:r>
              <a:rPr lang="en-US" altLang="en-US" u="sng" dirty="0" smtClean="0"/>
              <a:t>Edwards</a:t>
            </a:r>
            <a:r>
              <a:rPr lang="en-US" altLang="en-US" i="1" u="sng" dirty="0" smtClean="0"/>
              <a:t> </a:t>
            </a:r>
            <a:r>
              <a:rPr lang="en-US" altLang="en-US" u="sng" dirty="0" smtClean="0"/>
              <a:t>v.</a:t>
            </a:r>
            <a:r>
              <a:rPr lang="en-US" altLang="en-US" i="1" u="sng" dirty="0" smtClean="0"/>
              <a:t> </a:t>
            </a:r>
            <a:r>
              <a:rPr lang="en-US" altLang="en-US" u="sng" dirty="0" smtClean="0"/>
              <a:t>Thomas</a:t>
            </a:r>
          </a:p>
        </p:txBody>
      </p:sp>
      <p:sp>
        <p:nvSpPr>
          <p:cNvPr id="6147" name="Rectangle 3"/>
          <p:cNvSpPr>
            <a:spLocks noGrp="1" noChangeArrowheads="1"/>
          </p:cNvSpPr>
          <p:nvPr>
            <p:ph type="body" idx="1"/>
          </p:nvPr>
        </p:nvSpPr>
        <p:spPr>
          <a:xfrm>
            <a:off x="498475" y="1630017"/>
            <a:ext cx="8438135" cy="4545358"/>
          </a:xfrm>
        </p:spPr>
        <p:txBody>
          <a:bodyPr/>
          <a:lstStyle/>
          <a:p>
            <a:pPr marL="400050" eaLnBrk="1" hangingPunct="1">
              <a:defRPr/>
            </a:pPr>
            <a:r>
              <a:rPr lang="en-US" altLang="en-US" dirty="0" smtClean="0"/>
              <a:t>Plaintiff </a:t>
            </a:r>
            <a:r>
              <a:rPr lang="en-US" altLang="en-US" dirty="0"/>
              <a:t>sought records relating to adverse medical incidents that occurred at the </a:t>
            </a:r>
            <a:r>
              <a:rPr lang="en-US" altLang="en-US" dirty="0" smtClean="0"/>
              <a:t>hospital.  </a:t>
            </a:r>
            <a:r>
              <a:rPr lang="en-US" altLang="en-US" dirty="0"/>
              <a:t>H</a:t>
            </a:r>
            <a:r>
              <a:rPr lang="en-US" altLang="en-US" dirty="0" smtClean="0"/>
              <a:t>ospital </a:t>
            </a:r>
            <a:r>
              <a:rPr lang="en-US" altLang="en-US" dirty="0"/>
              <a:t>objected stating that certain </a:t>
            </a:r>
            <a:r>
              <a:rPr lang="en-US" altLang="en-US" dirty="0" smtClean="0"/>
              <a:t>records:</a:t>
            </a:r>
          </a:p>
          <a:p>
            <a:pPr marL="935038" indent="-468313" eaLnBrk="1" hangingPunct="1">
              <a:buFont typeface="Arial" panose="020B0604020202020204" pitchFamily="34" charset="0"/>
              <a:buChar char="•"/>
              <a:defRPr/>
            </a:pPr>
            <a:r>
              <a:rPr lang="en-US" altLang="en-US" dirty="0" smtClean="0"/>
              <a:t>Did </a:t>
            </a:r>
            <a:r>
              <a:rPr lang="en-US" altLang="en-US" dirty="0"/>
              <a:t>not relate to adverse medical </a:t>
            </a:r>
            <a:r>
              <a:rPr lang="en-US" altLang="en-US" dirty="0" smtClean="0"/>
              <a:t>incidents</a:t>
            </a:r>
          </a:p>
          <a:p>
            <a:pPr marL="893763" indent="-427038" eaLnBrk="1" hangingPunct="1">
              <a:buFont typeface="Arial" panose="020B0604020202020204" pitchFamily="34" charset="0"/>
              <a:buChar char="•"/>
              <a:tabLst>
                <a:tab pos="457200" algn="l"/>
              </a:tabLst>
              <a:defRPr/>
            </a:pPr>
            <a:r>
              <a:rPr lang="en-US" altLang="en-US" dirty="0" smtClean="0"/>
              <a:t>Were "not </a:t>
            </a:r>
            <a:r>
              <a:rPr lang="en-US" altLang="en-US" dirty="0"/>
              <a:t>made or received in the course of </a:t>
            </a:r>
            <a:r>
              <a:rPr lang="en-US" altLang="en-US" dirty="0" smtClean="0"/>
              <a:t>business"</a:t>
            </a:r>
          </a:p>
          <a:p>
            <a:pPr marL="893763" indent="-427038" eaLnBrk="1" hangingPunct="1">
              <a:buFont typeface="Arial" panose="020B0604020202020204" pitchFamily="34" charset="0"/>
              <a:buChar char="•"/>
              <a:tabLst>
                <a:tab pos="457200" algn="l"/>
              </a:tabLst>
              <a:defRPr/>
            </a:pPr>
            <a:r>
              <a:rPr lang="en-US" altLang="en-US" dirty="0" smtClean="0"/>
              <a:t>Were </a:t>
            </a:r>
            <a:r>
              <a:rPr lang="en-US" altLang="en-US" dirty="0"/>
              <a:t>protected attorney – client privilege </a:t>
            </a:r>
            <a:endParaRPr lang="en-US" altLang="en-US" dirty="0" smtClean="0"/>
          </a:p>
          <a:p>
            <a:pPr marL="893763" indent="-427038" eaLnBrk="1" hangingPunct="1">
              <a:buFont typeface="Arial" panose="020B0604020202020204" pitchFamily="34" charset="0"/>
              <a:buChar char="•"/>
              <a:tabLst>
                <a:tab pos="457200" algn="l"/>
              </a:tabLst>
              <a:defRPr/>
            </a:pPr>
            <a:r>
              <a:rPr lang="en-US" altLang="en-US" dirty="0" smtClean="0"/>
              <a:t>Were </a:t>
            </a:r>
            <a:r>
              <a:rPr lang="en-US" altLang="en-US" dirty="0"/>
              <a:t>protected opinion work product </a:t>
            </a:r>
            <a:endParaRPr lang="en-US" altLang="en-US" dirty="0" smtClean="0"/>
          </a:p>
          <a:p>
            <a:pPr indent="-230188" eaLnBrk="1" hangingPunct="1">
              <a:defRPr/>
            </a:pPr>
            <a:r>
              <a:rPr lang="en-US" altLang="en-US" dirty="0" smtClean="0"/>
              <a:t>No PSWP </a:t>
            </a:r>
            <a:r>
              <a:rPr lang="en-US" altLang="en-US" dirty="0"/>
              <a:t>privilege was </a:t>
            </a:r>
            <a:r>
              <a:rPr lang="en-US" altLang="en-US" dirty="0" smtClean="0"/>
              <a:t>asserted.</a:t>
            </a:r>
            <a:endParaRPr lang="en-US" altLang="en-US" dirty="0"/>
          </a:p>
          <a:p>
            <a:pPr marL="400050" eaLnBrk="1" hangingPunct="1">
              <a:defRPr/>
            </a:pPr>
            <a:endParaRPr lang="en-US"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2638</Words>
  <Application>Microsoft Office PowerPoint</Application>
  <PresentationFormat>On-screen Show (4:3)</PresentationFormat>
  <Paragraphs>194</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1_Default Design</vt:lpstr>
      <vt:lpstr>Clarity PSO Program November 15, 2017  PSO Legal Developments:   Florida Hospital Options after Charles and Edwards</vt:lpstr>
      <vt:lpstr>Overview and Summary of Charles Decision</vt:lpstr>
      <vt:lpstr>Overview and Summary of Charles Decision</vt:lpstr>
      <vt:lpstr>Overview and Summary of Charles Decision</vt:lpstr>
      <vt:lpstr>Overview and Summary of Charles Decision</vt:lpstr>
      <vt:lpstr>Overview and Summary of Charles Decision</vt:lpstr>
      <vt:lpstr>Overview and Summary of Charles Decision</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Overview and Summary of Edwards v.  Thomas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Operational and Legal Options and Arguments</vt:lpstr>
      <vt:lpstr>Katten Muchin Rosenman LLP Locations</vt:lpstr>
    </vt:vector>
  </TitlesOfParts>
  <Company>Katten Muchin Rosenman,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edeanda</dc:creator>
  <cp:lastModifiedBy>Anton, Mary V.</cp:lastModifiedBy>
  <cp:revision>128</cp:revision>
  <cp:lastPrinted>2017-11-14T15:52:19Z</cp:lastPrinted>
  <dcterms:created xsi:type="dcterms:W3CDTF">2009-08-03T14:15:41Z</dcterms:created>
  <dcterms:modified xsi:type="dcterms:W3CDTF">2017-11-15T18:19:06Z</dcterms:modified>
</cp:coreProperties>
</file>