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9" r:id="rId3"/>
    <p:sldId id="321" r:id="rId4"/>
    <p:sldId id="322" r:id="rId5"/>
    <p:sldId id="293" r:id="rId6"/>
    <p:sldId id="294" r:id="rId7"/>
    <p:sldId id="295" r:id="rId8"/>
    <p:sldId id="323" r:id="rId9"/>
    <p:sldId id="324" r:id="rId10"/>
    <p:sldId id="325" r:id="rId11"/>
    <p:sldId id="326" r:id="rId12"/>
    <p:sldId id="327" r:id="rId13"/>
    <p:sldId id="32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7" r:id="rId22"/>
    <p:sldId id="306" r:id="rId23"/>
    <p:sldId id="308" r:id="rId24"/>
    <p:sldId id="309" r:id="rId25"/>
    <p:sldId id="310" r:id="rId26"/>
    <p:sldId id="311" r:id="rId27"/>
    <p:sldId id="260" r:id="rId2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27" autoAdjust="0"/>
    <p:restoredTop sz="93979" autoAdjust="0"/>
  </p:normalViewPr>
  <p:slideViewPr>
    <p:cSldViewPr snapToGrid="0" snapToObjects="1">
      <p:cViewPr varScale="1">
        <p:scale>
          <a:sx n="104" d="100"/>
          <a:sy n="104" d="100"/>
        </p:scale>
        <p:origin x="88" y="372"/>
      </p:cViewPr>
      <p:guideLst>
        <p:guide orient="horz" pos="2160"/>
        <p:guide pos="2880"/>
        <p:guide pos="3839"/>
      </p:guideLst>
    </p:cSldViewPr>
  </p:slideViewPr>
  <p:outlineViewPr>
    <p:cViewPr>
      <p:scale>
        <a:sx n="33" d="100"/>
        <a:sy n="33" d="100"/>
      </p:scale>
      <p:origin x="0" y="-32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08"/>
    </p:cViewPr>
  </p:sorterViewPr>
  <p:notesViewPr>
    <p:cSldViewPr snapToGrid="0" snapToObjects="1">
      <p:cViewPr varScale="1">
        <p:scale>
          <a:sx n="89" d="100"/>
          <a:sy n="89" d="100"/>
        </p:scale>
        <p:origin x="378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6CD9E-ECE1-4769-9C9D-FBCF166DD79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92781-E2FB-4630-90A6-5BE325021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88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4A0CA-9AFB-40C9-AD8F-84DFDF0DDDF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B578C-2BEE-41D4-91B3-30600ABCC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0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7920-EF34-42BE-A1DE-11AF92520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493838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AB8AB-94CD-4335-A613-4740F32D3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8814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A0B7E-498B-4451-A459-B66DA94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43601-F554-4539-9A23-B35965AF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EEF6D-BF0A-43D4-AB00-19CA7918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177E22D8-D98C-344E-83D3-E11D5FBC41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3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5EAB-2674-49BA-B6BF-188BEAE5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1376362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A9CE2-1CC3-4A18-B691-A5397F814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2679700"/>
            <a:ext cx="10512862" cy="3497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242D0-C0B1-49CA-996D-824919ED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7D8A-FF6D-4E60-9D76-C834672AC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4F0B5-D078-4FE3-A924-81468449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2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53B4E-2F34-4005-B389-276AE9DF5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9" y="1587499"/>
            <a:ext cx="2628215" cy="45894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90D01-DD49-442A-A26A-53C2F2504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1587501"/>
            <a:ext cx="7732286" cy="4589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3FF00-A3D7-48BC-9728-0E7E5C6B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42EB9-5413-4C01-AFC1-E5143B19A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4C1E8-0947-43DF-A400-53C306E4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0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E3748-3282-406D-BDE5-48785DA6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1654173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A25F2-902D-4B17-AEB8-AE9F18346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001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00516-4E10-43ED-8754-6635868D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0A506-A7BB-4D4F-A888-C16EE86A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8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A86A-DA40-4BF5-AD3E-100BCE2F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2" y="1709738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D9AB9-4F95-48BA-BEE7-B11BEDD2B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2" y="4589465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731D3-FC16-4E32-B6A6-5F74E22F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CECE3-A68D-404C-B2F1-C44553C2C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5F899-1356-47A7-99BF-CA403393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1F7A5-9A06-4A77-AA89-22723B0B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1658143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2B9F-0708-4C58-8EE1-835DED548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3073400"/>
            <a:ext cx="5180251" cy="3103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16FE9-E487-49B3-ABCB-64F555BE0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3073400"/>
            <a:ext cx="5180251" cy="310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A5C83-2B75-4FF8-B3CB-FC37570F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2D3FA-4173-4B29-859D-F486DD9E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0122A-7B91-4754-8A9B-B111784E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7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CF05-966D-43A6-AA3A-F5A61AF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1170383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38DE0-FA7D-40B3-B61D-F26CF46BF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1" y="2302670"/>
            <a:ext cx="5156443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33053-F724-4B02-80E3-D5CE0A12E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1" y="3200400"/>
            <a:ext cx="5156443" cy="2989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4005E-08FD-455F-9D03-F1249E7C6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229314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5E1FE-7953-4AAE-A821-5E18DCBEC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3200399"/>
            <a:ext cx="5181838" cy="29892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0FF7C-6D65-4F59-ADEA-B6ABC5198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EE68E-835C-4388-A701-76642E45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A55E8-6EDA-4E8B-9031-DA5D0ED0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6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9073E-1E09-4B7C-AAAB-D3299C89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77" y="1609727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D7B89-0ED9-440B-A893-294C7B95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AEDD7-0EEF-4BE3-8487-8FF34091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B3E33-47A2-4F03-B454-C2EF2664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8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F776B-FF12-4446-B5F6-D6ACB493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02B552-68F0-4117-9E26-A933BBC4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E26A9-3AB3-4B20-B638-1E6E73A2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1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08DE-9CF1-476D-951B-DD963B98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B524-54D8-482F-AF36-A19418A6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B2DD5-DA14-4C84-8A14-215A3CE3C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D8DEE-1B68-4FE1-87D5-754B23F7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DEE58-0B10-401C-83FB-A130AB8F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4F423-A50B-449A-A1F9-BF2AC4CD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4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57C90-F06C-4198-8948-4D3B0C9E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12573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D9383-BE9A-4326-8E7C-66C09F51C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1638300"/>
            <a:ext cx="6170593" cy="4222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FFC4C-E0CC-4492-AA60-D358441BB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69" y="2857500"/>
            <a:ext cx="3931213" cy="30114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50A46-9F7A-4384-A2C4-8B8F1E5D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F730C-E63F-4B1E-8890-008A1544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4066B-36E8-4398-A47C-CF26B19B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2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17363-1D0E-459B-AA12-CA33A53EB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29592-8DC7-4A76-8157-4EB111CBA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36BA-CFC5-4ABE-A20D-44AA69AD8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87B47-9B97-2849-A8BD-EBF175D5E326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CDEA2-0C85-4702-B56A-DEF9DE86A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CC2A3-3290-47A1-8B08-0354B1203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2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22D8-D98C-344E-83D3-E11D5FBC412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699F7-F8C6-4538-9187-7CF898D24E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8" y="0"/>
            <a:ext cx="12058230" cy="160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613557"/>
            <a:ext cx="10360501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900" b="1" dirty="0" smtClean="0"/>
              <a:t>Radiology PPMC</a:t>
            </a:r>
            <a:br>
              <a:rPr lang="en-US" sz="4900" b="1" dirty="0" smtClean="0"/>
            </a:br>
            <a:r>
              <a:rPr lang="en-US" sz="4900" b="1" dirty="0" smtClean="0"/>
              <a:t>Strategies, Tactics and Key Issues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700" dirty="0" smtClean="0"/>
              <a:t>April 6, </a:t>
            </a:r>
            <a:r>
              <a:rPr lang="en-US" sz="2700" dirty="0"/>
              <a:t>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4224656"/>
            <a:ext cx="9141619" cy="16557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W. Kenneth Davis, Jr.</a:t>
            </a:r>
          </a:p>
          <a:p>
            <a:r>
              <a:rPr lang="en-US" dirty="0" smtClean="0"/>
              <a:t>Partner</a:t>
            </a:r>
          </a:p>
          <a:p>
            <a:r>
              <a:rPr lang="en-US" dirty="0" smtClean="0"/>
              <a:t>Katten Muchin Rosenman LLP</a:t>
            </a:r>
          </a:p>
        </p:txBody>
      </p:sp>
    </p:spTree>
    <p:extLst>
      <p:ext uri="{BB962C8B-B14F-4D97-AF65-F5344CB8AC3E}">
        <p14:creationId xmlns:p14="http://schemas.microsoft.com/office/powerpoint/2010/main" val="19968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Sell to a PPMC? </a:t>
            </a:r>
            <a:r>
              <a:rPr lang="en-US" altLang="en-US" sz="1800" dirty="0" smtClean="0"/>
              <a:t>(cont’d)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. . . a</a:t>
            </a:r>
            <a:r>
              <a:rPr lang="en-US" altLang="en-US" dirty="0" smtClean="0"/>
              <a:t>nd don’t </a:t>
            </a:r>
            <a:r>
              <a:rPr lang="en-US" altLang="en-US" dirty="0"/>
              <a:t>kid yourself: you are “selling,” and the PPMC is “buying,” your practice.</a:t>
            </a:r>
          </a:p>
          <a:p>
            <a:pPr lvl="1"/>
            <a:r>
              <a:rPr lang="en-US" altLang="en-US" dirty="0"/>
              <a:t>Always subject to applicable law.</a:t>
            </a:r>
          </a:p>
          <a:p>
            <a:r>
              <a:rPr lang="en-US" altLang="en-US" dirty="0"/>
              <a:t>Of course, perhaps your radiology group can be the flagship for the carrier battle group.</a:t>
            </a:r>
          </a:p>
          <a:p>
            <a:pPr lvl="1"/>
            <a:r>
              <a:rPr lang="en-US" altLang="en-US" dirty="0"/>
              <a:t>Can my group be the </a:t>
            </a:r>
            <a:r>
              <a:rPr lang="en-US" altLang="en-US" dirty="0" smtClean="0"/>
              <a:t>next Gerald </a:t>
            </a:r>
            <a:r>
              <a:rPr lang="en-US" altLang="en-US" dirty="0"/>
              <a:t>R. Ford-class supercarrier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Sell to a PPMC? </a:t>
            </a:r>
            <a:r>
              <a:rPr lang="en-US" altLang="en-US" sz="1800" dirty="0" smtClean="0"/>
              <a:t>(cont’d)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Some </a:t>
            </a:r>
            <a:r>
              <a:rPr lang="en-US" altLang="en-US" dirty="0"/>
              <a:t>observations based on experience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“Value” is all in the eyes of the beholder: what are PPMCs and radiology groups looking for in each other today?</a:t>
            </a:r>
          </a:p>
          <a:p>
            <a:pPr lvl="1"/>
            <a:r>
              <a:rPr lang="en-US" altLang="en-US" dirty="0" smtClean="0"/>
              <a:t>Even a private equity agnostic has to recognize that the water has been chummed over the last 6-12 months.</a:t>
            </a:r>
          </a:p>
          <a:p>
            <a:pPr lvl="1"/>
            <a:r>
              <a:rPr lang="en-US" altLang="en-US" dirty="0" smtClean="0"/>
              <a:t>Your group needs to think strategically, and then be measured and intentional in whatever you do (or, perhaps, in whatever you decide not to do), . . .</a:t>
            </a:r>
          </a:p>
          <a:p>
            <a:pPr lvl="1"/>
            <a:r>
              <a:rPr lang="en-US" altLang="en-US" dirty="0" smtClean="0"/>
              <a:t>. . . but remember that there’s </a:t>
            </a:r>
            <a:r>
              <a:rPr lang="en-US" altLang="en-US" dirty="0"/>
              <a:t>a difference between </a:t>
            </a:r>
            <a:r>
              <a:rPr lang="en-US" altLang="en-US" i="1" dirty="0"/>
              <a:t>status quo</a:t>
            </a:r>
            <a:r>
              <a:rPr lang="en-US" altLang="en-US" dirty="0"/>
              <a:t> and “deer in the headlights.”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Process Decision:</a:t>
            </a:r>
            <a:br>
              <a:rPr lang="en-US" dirty="0" smtClean="0"/>
            </a:br>
            <a:r>
              <a:rPr lang="en-US" dirty="0" smtClean="0"/>
              <a:t>How to “Sell”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options:</a:t>
            </a:r>
          </a:p>
          <a:p>
            <a:pPr lvl="1"/>
            <a:r>
              <a:rPr lang="en-US" dirty="0" smtClean="0"/>
              <a:t>“FSBO.”</a:t>
            </a:r>
          </a:p>
          <a:p>
            <a:pPr lvl="1"/>
            <a:r>
              <a:rPr lang="en-US" dirty="0" smtClean="0"/>
              <a:t>Engage a</a:t>
            </a:r>
            <a:r>
              <a:rPr lang="en-US" dirty="0"/>
              <a:t> </a:t>
            </a:r>
            <a:r>
              <a:rPr lang="en-US" dirty="0" smtClean="0"/>
              <a:t>consultant.</a:t>
            </a:r>
          </a:p>
          <a:p>
            <a:pPr lvl="2"/>
            <a:r>
              <a:rPr lang="en-US" dirty="0" smtClean="0"/>
              <a:t>As an advisor to the FSBO process?</a:t>
            </a:r>
          </a:p>
          <a:p>
            <a:pPr lvl="2"/>
            <a:r>
              <a:rPr lang="en-US" dirty="0" smtClean="0"/>
              <a:t>Potentially acting in a limited broker capacity, with compensation based, in part, on a success fee?</a:t>
            </a:r>
          </a:p>
          <a:p>
            <a:pPr lvl="1"/>
            <a:r>
              <a:rPr lang="en-US" dirty="0" smtClean="0"/>
              <a:t>Engage an investment bank.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Process Decision:</a:t>
            </a:r>
            <a:br>
              <a:rPr lang="en-US" dirty="0" smtClean="0"/>
            </a:br>
            <a:r>
              <a:rPr lang="en-US" dirty="0" smtClean="0"/>
              <a:t>How to “Sell” </a:t>
            </a:r>
            <a:r>
              <a:rPr lang="en-US" sz="18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18135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Pros and cons of each option:</a:t>
            </a:r>
          </a:p>
          <a:p>
            <a:pPr lvl="1"/>
            <a:r>
              <a:rPr lang="en-US" dirty="0" smtClean="0"/>
              <a:t>Partially dependent upon what you think the “sale” should look like.</a:t>
            </a:r>
          </a:p>
          <a:p>
            <a:pPr lvl="2"/>
            <a:r>
              <a:rPr lang="en-US" dirty="0" smtClean="0"/>
              <a:t>Strategic </a:t>
            </a:r>
            <a:r>
              <a:rPr lang="en-US" b="1" i="1" u="sng" dirty="0" smtClean="0"/>
              <a:t>and/or</a:t>
            </a:r>
            <a:r>
              <a:rPr lang="en-US" dirty="0" smtClean="0"/>
              <a:t> financial buyers?</a:t>
            </a:r>
          </a:p>
          <a:p>
            <a:pPr lvl="2"/>
            <a:r>
              <a:rPr lang="en-US" dirty="0" smtClean="0"/>
              <a:t>Narrow </a:t>
            </a:r>
            <a:r>
              <a:rPr lang="en-US" b="1" i="1" u="sng" dirty="0" smtClean="0"/>
              <a:t>versus</a:t>
            </a:r>
            <a:r>
              <a:rPr lang="en-US" dirty="0" smtClean="0"/>
              <a:t> broad targeting?</a:t>
            </a:r>
          </a:p>
          <a:p>
            <a:pPr lvl="1"/>
            <a:r>
              <a:rPr lang="en-US" dirty="0"/>
              <a:t>Partially </a:t>
            </a:r>
            <a:r>
              <a:rPr lang="en-US" dirty="0" smtClean="0"/>
              <a:t>dependent upon the size/complexity of your group.</a:t>
            </a:r>
          </a:p>
          <a:p>
            <a:pPr lvl="1"/>
            <a:r>
              <a:rPr lang="en-US" dirty="0" smtClean="0"/>
              <a:t>Will likely impact both the economic </a:t>
            </a:r>
            <a:r>
              <a:rPr lang="en-US" b="1" i="1" u="sng" dirty="0" smtClean="0"/>
              <a:t>and</a:t>
            </a:r>
            <a:r>
              <a:rPr lang="en-US" dirty="0" smtClean="0"/>
              <a:t> non-economic terms and conditions of your deal.</a:t>
            </a:r>
          </a:p>
          <a:p>
            <a:pPr lvl="1"/>
            <a:r>
              <a:rPr lang="en-US" dirty="0" smtClean="0"/>
              <a:t>Can impact the timing of getting a deal done.</a:t>
            </a:r>
          </a:p>
          <a:p>
            <a:pPr lvl="1"/>
            <a:r>
              <a:rPr lang="en-US" dirty="0" smtClean="0"/>
              <a:t>Success fees can appear sizeable, but they only get paid for “success” and may be more than offset by achieving better economic terms.</a:t>
            </a:r>
          </a:p>
          <a:p>
            <a:r>
              <a:rPr lang="en-US" dirty="0" smtClean="0"/>
              <a:t>It’s a judgment call for you to make.</a:t>
            </a:r>
          </a:p>
          <a:p>
            <a:r>
              <a:rPr lang="en-US" dirty="0" smtClean="0"/>
              <a:t>Negotiate any engagement agreement.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7982" y="1662682"/>
            <a:ext cx="10512862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Strategic Objectives of</a:t>
            </a:r>
            <a:br>
              <a:rPr lang="en-US" altLang="en-US" dirty="0" smtClean="0"/>
            </a:br>
            <a:r>
              <a:rPr lang="en-US" altLang="en-US" dirty="0" smtClean="0"/>
              <a:t>Today’s Radiology PPMCs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181351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Today’s Radiology PPMCs want high quality groups with capacity and/or a clear history of driving revenue growth.</a:t>
            </a:r>
          </a:p>
          <a:p>
            <a:pPr eaLnBrk="1" hangingPunct="1"/>
            <a:r>
              <a:rPr lang="en-US" altLang="en-US" sz="2000" dirty="0" smtClean="0"/>
              <a:t>The PPMCs can then use “their” radiology groups to:</a:t>
            </a:r>
          </a:p>
          <a:p>
            <a:pPr lvl="1" eaLnBrk="1" hangingPunct="1"/>
            <a:r>
              <a:rPr lang="en-US" altLang="en-US" sz="1600" dirty="0" smtClean="0"/>
              <a:t>Compete for business on a national scale using teleradiology and/or . . .</a:t>
            </a:r>
          </a:p>
          <a:p>
            <a:pPr lvl="1" eaLnBrk="1" hangingPunct="1"/>
            <a:r>
              <a:rPr lang="en-US" altLang="en-US" sz="1600" dirty="0" smtClean="0"/>
              <a:t>Staff their TC facilities.</a:t>
            </a:r>
            <a:endParaRPr lang="en-US" altLang="en-US" dirty="0" smtClean="0"/>
          </a:p>
          <a:p>
            <a:pPr eaLnBrk="1" hangingPunct="1"/>
            <a:r>
              <a:rPr lang="en-US" altLang="en-US" sz="2000" dirty="0" smtClean="0"/>
              <a:t>The PPMCs also believe that they are better positioned than the typical radiology group to participate in accountable care organizations (“ACOs”) and clinically integrated networks (CINs”).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7982" y="1662682"/>
            <a:ext cx="10512862" cy="1325563"/>
          </a:xfrm>
        </p:spPr>
        <p:txBody>
          <a:bodyPr/>
          <a:lstStyle/>
          <a:p>
            <a:r>
              <a:rPr lang="en-US" altLang="en-US" dirty="0"/>
              <a:t>Strategic Objectives </a:t>
            </a:r>
            <a:r>
              <a:rPr lang="en-US" altLang="en-US" dirty="0" smtClean="0"/>
              <a:t>of</a:t>
            </a:r>
            <a:br>
              <a:rPr lang="en-US" altLang="en-US" dirty="0" smtClean="0"/>
            </a:br>
            <a:r>
              <a:rPr lang="en-US" altLang="en-US" dirty="0" smtClean="0"/>
              <a:t>Today’s Radiology PPMCs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Today’s radiology PPMCs usually still want to “own” the radiology group, and “buy” an income stream.</a:t>
            </a:r>
          </a:p>
          <a:p>
            <a:pPr lvl="1" eaLnBrk="1" hangingPunct="1"/>
            <a:r>
              <a:rPr lang="en-US" altLang="en-US" sz="1600" dirty="0" smtClean="0"/>
              <a:t>However, they tend to be less interested in buying a “significant” stream than in the past, and . . .</a:t>
            </a:r>
          </a:p>
          <a:p>
            <a:pPr lvl="1" eaLnBrk="1" hangingPunct="1"/>
            <a:r>
              <a:rPr lang="en-US" altLang="en-US" sz="1600" dirty="0" smtClean="0"/>
              <a:t>The upfront payment tends to be smaller (you’re probably not going to retire on the payment), and. . . </a:t>
            </a:r>
          </a:p>
          <a:p>
            <a:pPr lvl="1" eaLnBrk="1" hangingPunct="1"/>
            <a:r>
              <a:rPr lang="en-US" altLang="en-US" sz="1600" dirty="0" smtClean="0"/>
              <a:t>The payment tends to be mostly cash (possibly with a relatively small equity sliver of the PPMC).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7982" y="1662682"/>
            <a:ext cx="10512862" cy="1325563"/>
          </a:xfrm>
        </p:spPr>
        <p:txBody>
          <a:bodyPr/>
          <a:lstStyle/>
          <a:p>
            <a:r>
              <a:rPr lang="en-US" altLang="en-US" dirty="0"/>
              <a:t>Strategic Objectives </a:t>
            </a:r>
            <a:r>
              <a:rPr lang="en-US" altLang="en-US" dirty="0" smtClean="0"/>
              <a:t>of</a:t>
            </a:r>
            <a:br>
              <a:rPr lang="en-US" altLang="en-US" dirty="0" smtClean="0"/>
            </a:br>
            <a:r>
              <a:rPr lang="en-US" altLang="en-US" dirty="0" smtClean="0"/>
              <a:t>Today’s Radiology PPMCs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On the one hand, the PPMCs usually want a very high level of control, right to the edge of violating any corporate practice of medicine prohibition (“CPOM”).</a:t>
            </a:r>
          </a:p>
          <a:p>
            <a:pPr eaLnBrk="1" hangingPunct="1"/>
            <a:r>
              <a:rPr lang="en-US" altLang="en-US" sz="2000" dirty="0" smtClean="0"/>
              <a:t>On the other hand, the new PPMCs have generally learned from the mistakes of the past, </a:t>
            </a:r>
            <a:r>
              <a:rPr lang="en-US" altLang="en-US" sz="2000" i="1" dirty="0" smtClean="0"/>
              <a:t>i.e.</a:t>
            </a:r>
            <a:r>
              <a:rPr lang="en-US" altLang="en-US" sz="2000" dirty="0" smtClean="0"/>
              <a:t>, that it is usually beneficial to leave some control in the hands of the physicians, and to exert whatever control that the PPMC does retain in a less heavy-handed, and more selective, fashion.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7982" y="1662682"/>
            <a:ext cx="10512862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Tactics: How Radiology PPMCs</a:t>
            </a:r>
            <a:br>
              <a:rPr lang="en-US" altLang="en-US" dirty="0" smtClean="0"/>
            </a:br>
            <a:r>
              <a:rPr lang="en-US" altLang="en-US" dirty="0" smtClean="0"/>
              <a:t>Do What They Do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5464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Engage in dialogue.</a:t>
            </a:r>
          </a:p>
          <a:p>
            <a:pPr lvl="1" eaLnBrk="1" hangingPunct="1"/>
            <a:r>
              <a:rPr lang="en-US" altLang="en-US" sz="1600" dirty="0" smtClean="0"/>
              <a:t>Emphasize the PPMC’s value proposition for the radiology group.</a:t>
            </a:r>
          </a:p>
          <a:p>
            <a:pPr lvl="2" eaLnBrk="1" hangingPunct="1"/>
            <a:r>
              <a:rPr lang="en-US" altLang="en-US" sz="1200" dirty="0" smtClean="0"/>
              <a:t>Today the “sell” by the PPMC is less about current monetization for the physicians of future earnings, rather . . .</a:t>
            </a:r>
          </a:p>
          <a:p>
            <a:pPr lvl="2" eaLnBrk="1" hangingPunct="1"/>
            <a:r>
              <a:rPr lang="en-US" altLang="en-US" sz="1200" dirty="0" smtClean="0"/>
              <a:t>The PPMC tends to focus on the additional revenue that the PPMC believes it can help generate for the radiology group.</a:t>
            </a:r>
          </a:p>
          <a:p>
            <a:pPr lvl="2" eaLnBrk="1" hangingPunct="1"/>
            <a:r>
              <a:rPr lang="en-US" altLang="en-US" sz="1200" dirty="0" smtClean="0"/>
              <a:t>Beware of simply accepting the PPMC’s propositions: challenge the assumptions.</a:t>
            </a:r>
          </a:p>
          <a:p>
            <a:pPr lvl="1" eaLnBrk="1" hangingPunct="1"/>
            <a:r>
              <a:rPr lang="en-US" altLang="en-US" sz="1600" dirty="0" smtClean="0"/>
              <a:t>Emphasize the level and types of control that the radiologists will retain.</a:t>
            </a:r>
          </a:p>
          <a:p>
            <a:pPr lvl="2" eaLnBrk="1" hangingPunct="1"/>
            <a:r>
              <a:rPr lang="en-US" altLang="en-US" sz="1200" dirty="0" smtClean="0"/>
              <a:t>Beware: the devil’s in the details.</a:t>
            </a:r>
          </a:p>
          <a:p>
            <a:pPr lvl="1" eaLnBrk="1" hangingPunct="1"/>
            <a:r>
              <a:rPr lang="en-US" altLang="en-US" sz="1600" dirty="0" smtClean="0"/>
              <a:t>To a certain extent, play to the insecurities, if not outright paranoia, of the radiology group.</a:t>
            </a:r>
          </a:p>
          <a:p>
            <a:pPr lvl="2" eaLnBrk="1" hangingPunct="1"/>
            <a:r>
              <a:rPr lang="en-US" altLang="en-US" sz="1200" dirty="0" smtClean="0"/>
              <a:t>The radiology group must have a realistic sense for its strengths and weaknesses, and for its relative position in the market served by the radiology group.</a:t>
            </a:r>
          </a:p>
          <a:p>
            <a:pPr lvl="2" eaLnBrk="1" hangingPunct="1"/>
            <a:r>
              <a:rPr lang="en-US" altLang="en-US" sz="1200" dirty="0" smtClean="0"/>
              <a:t>Beware of starting down the path to a deal with a PPMC, because it can be very difficult to turn around.</a:t>
            </a:r>
          </a:p>
          <a:p>
            <a:pPr lvl="1" eaLnBrk="1" hangingPunct="1"/>
            <a:r>
              <a:rPr lang="en-US" altLang="en-US" sz="1600" dirty="0" smtClean="0"/>
              <a:t>Connect the target with other radiology groups who are affiliated with the PPMC.</a:t>
            </a:r>
          </a:p>
          <a:p>
            <a:pPr lvl="2" eaLnBrk="1" hangingPunct="1"/>
            <a:r>
              <a:rPr lang="en-US" altLang="en-US" sz="1200" dirty="0" smtClean="0"/>
              <a:t>Beware of groups who have financial incentives to “gild the lily” (such as “founding groups” or “flagship groups”).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7982" y="1662682"/>
            <a:ext cx="10512862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Tactics: How Radiology PPMCs</a:t>
            </a:r>
            <a:br>
              <a:rPr lang="en-US" altLang="en-US" dirty="0" smtClean="0"/>
            </a:br>
            <a:r>
              <a:rPr lang="en-US" altLang="en-US" dirty="0" smtClean="0"/>
              <a:t>Do What They Do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54647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sz="2000" dirty="0" smtClean="0"/>
              <a:t>Determine a value for the practice (a “price”) </a:t>
            </a:r>
            <a:r>
              <a:rPr lang="en-US" altLang="en-US" sz="2000" b="1" i="1" u="sng" dirty="0" smtClean="0"/>
              <a:t>and</a:t>
            </a:r>
            <a:r>
              <a:rPr lang="en-US" altLang="en-US" sz="2000" dirty="0" smtClean="0"/>
              <a:t> for the ongoing relationship (the “compensation”).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sz="1600" dirty="0" smtClean="0"/>
              <a:t>When </a:t>
            </a:r>
            <a:r>
              <a:rPr lang="en-US" altLang="en-US" sz="1600" dirty="0"/>
              <a:t>you’ve seen one valuation, you’ve seen one </a:t>
            </a:r>
            <a:r>
              <a:rPr lang="en-US" altLang="en-US" sz="1600" dirty="0" smtClean="0"/>
              <a:t>valuation.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sz="1600" dirty="0" smtClean="0"/>
              <a:t>But also beware of the “bait and switch.”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sz="2000" dirty="0" smtClean="0"/>
              <a:t>Develop preliminary structure for the transaction.</a:t>
            </a:r>
          </a:p>
          <a:p>
            <a:pPr lvl="1" eaLnBrk="1" hangingPunct="1">
              <a:defRPr/>
            </a:pPr>
            <a:r>
              <a:rPr lang="en-US" altLang="en-US" sz="1600" b="1" i="1" u="sng" dirty="0" smtClean="0"/>
              <a:t>TAX, TAX, TAX (more in a later slide)!</a:t>
            </a:r>
            <a:endParaRPr lang="en-US" altLang="en-US" sz="1600" i="1" dirty="0" smtClean="0"/>
          </a:p>
          <a:p>
            <a:pPr lvl="1" eaLnBrk="1" hangingPunct="1">
              <a:defRPr/>
            </a:pPr>
            <a:r>
              <a:rPr lang="en-US" altLang="en-US" sz="1600" dirty="0" smtClean="0"/>
              <a:t>Don’t assume that certain structures won’t work.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But also don’t simply accept that the structure proposed by the PPMC will work.</a:t>
            </a:r>
          </a:p>
          <a:p>
            <a:pPr marL="230188" lvl="1" indent="-230188" eaLnBrk="1" hangingPunct="1">
              <a:buFont typeface="Arial" charset="0"/>
              <a:buChar char="•"/>
              <a:defRPr/>
            </a:pPr>
            <a:r>
              <a:rPr lang="en-US" altLang="en-US" sz="2000" dirty="0" smtClean="0"/>
              <a:t>Persuade (co-opt?) the radiology group’s key leadership.</a:t>
            </a:r>
          </a:p>
          <a:p>
            <a:pPr marL="800100" lvl="2" indent="-342900">
              <a:buFont typeface="Arial" charset="0"/>
              <a:buChar char="•"/>
              <a:defRPr/>
            </a:pPr>
            <a:r>
              <a:rPr lang="en-US" altLang="en-US" sz="1600" dirty="0" smtClean="0"/>
              <a:t>Real-world </a:t>
            </a:r>
            <a:r>
              <a:rPr lang="en-US" altLang="en-US" sz="1600" dirty="0"/>
              <a:t>application: the </a:t>
            </a:r>
            <a:r>
              <a:rPr lang="en-US" altLang="en-US" sz="1600" dirty="0" smtClean="0"/>
              <a:t>“silverbacks” </a:t>
            </a:r>
            <a:r>
              <a:rPr lang="en-US" altLang="en-US" sz="1600" b="1" i="1" u="sng" dirty="0" smtClean="0"/>
              <a:t>versus</a:t>
            </a:r>
            <a:r>
              <a:rPr lang="en-US" altLang="en-US" sz="1600" dirty="0" smtClean="0"/>
              <a:t> the “alpha wolves.”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sz="2000" dirty="0" smtClean="0"/>
              <a:t>Enter into a letter of intent (“LOI”) with a binding “no shop” provision.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sz="1600" dirty="0" smtClean="0"/>
              <a:t>Query how much effort should be put into the LOI?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sz="1600" dirty="0" smtClean="0"/>
              <a:t>Query when to sign the LOI?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600" b="1" i="1" u="sng" dirty="0" smtClean="0"/>
              <a:t>DO NOT SIGN A LOI UNLESS/UNTIL YOU HAVE A CLEAR UNDERSTANDING OF HOW THE DEAL WILL BE </a:t>
            </a:r>
            <a:br>
              <a:rPr lang="en-US" altLang="en-US" sz="1600" b="1" i="1" u="sng" dirty="0" smtClean="0"/>
            </a:br>
            <a:r>
              <a:rPr lang="en-US" altLang="en-US" sz="1600" b="1" i="1" u="sng" dirty="0" smtClean="0"/>
              <a:t>STRUCTURED FROM A TAX/ACCOUNTING PERSPECTIVE</a:t>
            </a:r>
            <a:r>
              <a:rPr lang="en-US" altLang="en-US" sz="1600" b="1" i="1" dirty="0" smtClean="0"/>
              <a:t>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7982" y="1662682"/>
            <a:ext cx="10512862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Tactics: How Radiology PPMCs</a:t>
            </a:r>
            <a:br>
              <a:rPr lang="en-US" altLang="en-US" dirty="0" smtClean="0"/>
            </a:br>
            <a:r>
              <a:rPr lang="en-US" altLang="en-US" dirty="0" smtClean="0"/>
              <a:t>Do What They Do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31723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000" dirty="0" smtClean="0"/>
              <a:t>Prepare documents.</a:t>
            </a:r>
          </a:p>
          <a:p>
            <a:pPr lvl="1" eaLnBrk="1" hangingPunct="1"/>
            <a:r>
              <a:rPr lang="en-US" altLang="en-US" sz="1600" dirty="0" smtClean="0"/>
              <a:t>Beware of “these are our documents, and we can’t move off of them.”</a:t>
            </a:r>
          </a:p>
          <a:p>
            <a:pPr lvl="1" eaLnBrk="1" hangingPunct="1"/>
            <a:r>
              <a:rPr lang="en-US" altLang="en-US" sz="1600" dirty="0" smtClean="0"/>
              <a:t>Beware of “trust us, that’s never going to happen.”</a:t>
            </a:r>
          </a:p>
          <a:p>
            <a:pPr lvl="1" eaLnBrk="1" hangingPunct="1"/>
            <a:r>
              <a:rPr lang="en-US" altLang="en-US" sz="1600" dirty="0" smtClean="0"/>
              <a:t>And beware of signing anything that’s:</a:t>
            </a:r>
          </a:p>
          <a:p>
            <a:pPr lvl="2" eaLnBrk="1" hangingPunct="1"/>
            <a:r>
              <a:rPr lang="en-US" altLang="en-US" sz="1200" dirty="0" smtClean="0"/>
              <a:t>Incomprehensible (it just doesn’t make sense), or . . .</a:t>
            </a:r>
          </a:p>
          <a:p>
            <a:pPr lvl="2" eaLnBrk="1" hangingPunct="1"/>
            <a:r>
              <a:rPr lang="en-US" altLang="en-US" sz="1200" dirty="0" smtClean="0"/>
              <a:t>Potentially illegal.</a:t>
            </a:r>
          </a:p>
          <a:p>
            <a:pPr lvl="1" eaLnBrk="1" hangingPunct="1"/>
            <a:r>
              <a:rPr lang="en-US" altLang="en-US" sz="1600" dirty="0" smtClean="0"/>
              <a:t>If it’s important or needs more clarity, then put it in the documents.</a:t>
            </a:r>
          </a:p>
          <a:p>
            <a:pPr eaLnBrk="1" hangingPunct="1"/>
            <a:r>
              <a:rPr lang="en-US" altLang="en-US" sz="2000" dirty="0" smtClean="0"/>
              <a:t>Negotiate the deal.</a:t>
            </a:r>
          </a:p>
          <a:p>
            <a:pPr lvl="1"/>
            <a:r>
              <a:rPr lang="en-US" altLang="en-US" sz="1600" dirty="0"/>
              <a:t>If a point is important to you, don’t give up on it</a:t>
            </a:r>
            <a:r>
              <a:rPr lang="en-US" altLang="en-US" sz="1600" dirty="0" smtClean="0"/>
              <a:t>.</a:t>
            </a:r>
          </a:p>
          <a:p>
            <a:pPr lvl="1" eaLnBrk="1" hangingPunct="1"/>
            <a:r>
              <a:rPr lang="en-US" altLang="en-US" sz="1600" dirty="0" smtClean="0"/>
              <a:t>Beware of artificial pressure.</a:t>
            </a:r>
          </a:p>
          <a:p>
            <a:pPr lvl="1" eaLnBrk="1" hangingPunct="1"/>
            <a:r>
              <a:rPr lang="en-US" altLang="en-US" sz="1600" dirty="0" smtClean="0"/>
              <a:t>At the same time, remember that today’s world of radiology is much different from what it was 20, 10 or even 5 years ago.</a:t>
            </a:r>
          </a:p>
          <a:p>
            <a:pPr eaLnBrk="1" hangingPunct="1"/>
            <a:r>
              <a:rPr lang="en-US" altLang="en-US" sz="2000" dirty="0" smtClean="0"/>
              <a:t>Close.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These are the words </a:t>
            </a:r>
            <a:r>
              <a:rPr lang="en-US" altLang="en-US" sz="3200" dirty="0"/>
              <a:t>of a “private equity agnostic</a:t>
            </a:r>
            <a:r>
              <a:rPr lang="en-US" altLang="en-US" sz="3200" dirty="0" smtClean="0"/>
              <a:t>.”</a:t>
            </a:r>
            <a:endParaRPr lang="en-US" altLang="en-US" sz="2800" dirty="0" smtClean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Threshold Issues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546476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What’s the deal that’s on the table?</a:t>
            </a:r>
          </a:p>
          <a:p>
            <a:pPr lvl="1" eaLnBrk="1" hangingPunct="1"/>
            <a:r>
              <a:rPr lang="en-US" altLang="en-US" sz="1600" dirty="0" smtClean="0"/>
              <a:t>Purchase price and then ongoing compensation?</a:t>
            </a:r>
          </a:p>
          <a:p>
            <a:pPr lvl="1"/>
            <a:r>
              <a:rPr lang="en-US" altLang="en-US" sz="1600" dirty="0"/>
              <a:t>Form of consideration, </a:t>
            </a:r>
            <a:r>
              <a:rPr lang="en-US" altLang="en-US" sz="1600" i="1" dirty="0"/>
              <a:t>i.e.</a:t>
            </a:r>
            <a:r>
              <a:rPr lang="en-US" altLang="en-US" sz="1600" dirty="0"/>
              <a:t>, cash, equity and/or debt?</a:t>
            </a:r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Carefully analyze any earnout because they are generally disfavored under the law.</a:t>
            </a:r>
          </a:p>
          <a:p>
            <a:pPr lvl="1"/>
            <a:r>
              <a:rPr lang="en-US" altLang="en-US" sz="1600" dirty="0"/>
              <a:t>Will there by any escrow; what are the terms and conditions</a:t>
            </a:r>
            <a:r>
              <a:rPr lang="en-US" altLang="en-US" sz="1600" dirty="0" smtClean="0"/>
              <a:t>?</a:t>
            </a:r>
          </a:p>
          <a:p>
            <a:pPr eaLnBrk="1" hangingPunct="1">
              <a:buFont typeface="Arial" pitchFamily="34" charset="0"/>
              <a:buChar char="–"/>
            </a:pPr>
            <a:r>
              <a:rPr lang="en-US" altLang="en-US" sz="2000" b="1" i="1" u="sng" dirty="0" smtClean="0"/>
              <a:t>TAX CONSIDERATIONS, PARTICULARLY AS THEY PERTAIN TO THE INITIAL “SALE,” MUST BE ADDRESSED AT THE OUTSET OF THE STRUCTURING PART OF THE DIALOGUE.</a:t>
            </a:r>
          </a:p>
          <a:p>
            <a:pPr lvl="1" eaLnBrk="1" hangingPunct="1"/>
            <a:r>
              <a:rPr lang="en-US" altLang="en-US" sz="1700" b="1" i="1" u="sng" dirty="0" smtClean="0"/>
              <a:t>AND REMEMBER ANY TAX/ACCOUNTING “SKELETONS IN THE CLOSET” THE RADIOLOGY GROUP MIGHT HAVE.</a:t>
            </a:r>
          </a:p>
          <a:p>
            <a:pPr lvl="1" eaLnBrk="1" hangingPunct="1"/>
            <a:r>
              <a:rPr lang="en-US" altLang="en-US" sz="1700" b="1" i="1" u="sng" dirty="0" smtClean="0"/>
              <a:t>EXAMPLES.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Threshold Issues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54647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000" dirty="0" smtClean="0"/>
              <a:t>Impact on radiology group’s relationship with its hospital(s).</a:t>
            </a:r>
          </a:p>
          <a:p>
            <a:pPr lvl="1" eaLnBrk="1" hangingPunct="1"/>
            <a:r>
              <a:rPr lang="en-US" altLang="en-US" sz="1600" dirty="0" smtClean="0"/>
              <a:t>When a radiology group does a deal with a PPMC, the radiologists likely, in effect, give up any meaningful control of the radiology group, and . . .</a:t>
            </a:r>
          </a:p>
          <a:p>
            <a:pPr lvl="1" eaLnBrk="1" hangingPunct="1"/>
            <a:r>
              <a:rPr lang="en-US" altLang="en-US" sz="1600" dirty="0" smtClean="0"/>
              <a:t>The PPMC’s interest may not align with the interest of the group’s hospital(s), so . . .</a:t>
            </a:r>
          </a:p>
          <a:p>
            <a:pPr lvl="1" eaLnBrk="1" hangingPunct="1"/>
            <a:r>
              <a:rPr lang="en-US" altLang="en-US" sz="1600" dirty="0" smtClean="0"/>
              <a:t>What happens if a conflict develops between the radiology group’s hospital(s) and the PPMC?</a:t>
            </a:r>
          </a:p>
          <a:p>
            <a:pPr eaLnBrk="1" hangingPunct="1"/>
            <a:r>
              <a:rPr lang="en-US" altLang="en-US" sz="2000" dirty="0" smtClean="0"/>
              <a:t>What is happening to any TC owned by the group.</a:t>
            </a:r>
          </a:p>
          <a:p>
            <a:pPr lvl="1" eaLnBrk="1" hangingPunct="1"/>
            <a:r>
              <a:rPr lang="en-US" altLang="en-US" sz="1600" dirty="0" smtClean="0"/>
              <a:t>Be aware of PPMC evolving views on TC.</a:t>
            </a:r>
          </a:p>
          <a:p>
            <a:pPr lvl="1" eaLnBrk="1" hangingPunct="1"/>
            <a:r>
              <a:rPr lang="en-US" altLang="en-US" sz="1600" dirty="0" smtClean="0"/>
              <a:t>What is structurally being implemented to address potential conflicts between the PPMC and any TC that remains with the group.</a:t>
            </a:r>
          </a:p>
          <a:p>
            <a:pPr eaLnBrk="1" hangingPunct="1"/>
            <a:r>
              <a:rPr lang="en-US" altLang="en-US" sz="2000" dirty="0" smtClean="0"/>
              <a:t>How much commitment is the PPMC making to the radiology group?</a:t>
            </a:r>
          </a:p>
          <a:p>
            <a:pPr lvl="1" eaLnBrk="1" hangingPunct="1"/>
            <a:r>
              <a:rPr lang="en-US" altLang="en-US" sz="1600" dirty="0" smtClean="0"/>
              <a:t>Are they willing to put it in writing?</a:t>
            </a:r>
          </a:p>
          <a:p>
            <a:pPr lvl="1" eaLnBrk="1" hangingPunct="1"/>
            <a:r>
              <a:rPr lang="en-US" altLang="en-US" sz="1600" dirty="0" smtClean="0"/>
              <a:t>Restrictive covenants?</a:t>
            </a:r>
          </a:p>
          <a:p>
            <a:pPr lvl="1" eaLnBrk="1" hangingPunct="1"/>
            <a:r>
              <a:rPr lang="en-US" altLang="en-US" sz="1600" dirty="0" smtClean="0"/>
              <a:t>Exclusivity and/or rights of first refusal?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Threshold Issues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Critically important to “connect the dots.”</a:t>
            </a:r>
          </a:p>
          <a:p>
            <a:pPr lvl="1" eaLnBrk="1" hangingPunct="1"/>
            <a:r>
              <a:rPr lang="en-US" altLang="en-US" sz="1600" dirty="0" smtClean="0"/>
              <a:t>The interplay of all of the documents and all of the moving parts of the arrangement, on a going forward basis, can disguise somewhat insidious consequences for the radiologists.</a:t>
            </a:r>
          </a:p>
          <a:p>
            <a:pPr lvl="1" eaLnBrk="1" hangingPunct="1"/>
            <a:r>
              <a:rPr lang="en-US" altLang="en-US" sz="1600" dirty="0" smtClean="0"/>
              <a:t>So, put it all together and understand exactly what the radiology group </a:t>
            </a:r>
            <a:r>
              <a:rPr lang="en-US" altLang="en-US" sz="1600" b="1" i="1" u="sng" dirty="0" smtClean="0"/>
              <a:t>and</a:t>
            </a:r>
            <a:r>
              <a:rPr lang="en-US" altLang="en-US" sz="1600" dirty="0" smtClean="0"/>
              <a:t> each of the individual radiologists are agreeing to and what the potential consequences are.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Document Issues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5464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Purchase Agreement.</a:t>
            </a:r>
          </a:p>
          <a:p>
            <a:pPr lvl="1" eaLnBrk="1" hangingPunct="1"/>
            <a:r>
              <a:rPr lang="en-US" altLang="en-US" sz="1600" dirty="0" smtClean="0"/>
              <a:t>Likely will be transacted as an asset purchase.</a:t>
            </a:r>
          </a:p>
          <a:p>
            <a:pPr lvl="1" eaLnBrk="1" hangingPunct="1"/>
            <a:r>
              <a:rPr lang="en-US" altLang="en-US" sz="1600" dirty="0" smtClean="0"/>
              <a:t>In certain states, might be able to transact as an equity acquisition or as a merger.</a:t>
            </a:r>
          </a:p>
          <a:p>
            <a:pPr lvl="1" eaLnBrk="1" hangingPunct="1"/>
            <a:r>
              <a:rPr lang="en-US" altLang="en-US" sz="1600" dirty="0" smtClean="0"/>
              <a:t>Form of consideration , </a:t>
            </a:r>
            <a:r>
              <a:rPr lang="en-US" altLang="en-US" sz="1600" i="1" dirty="0" smtClean="0"/>
              <a:t>i.e.</a:t>
            </a:r>
            <a:r>
              <a:rPr lang="en-US" altLang="en-US" sz="1600" dirty="0" smtClean="0"/>
              <a:t>, cash, equity and/or debt.</a:t>
            </a:r>
          </a:p>
          <a:p>
            <a:pPr lvl="1" eaLnBrk="1" hangingPunct="1"/>
            <a:r>
              <a:rPr lang="en-US" altLang="en-US" sz="1600" dirty="0" smtClean="0"/>
              <a:t>Earnout (if any).</a:t>
            </a:r>
          </a:p>
          <a:p>
            <a:pPr lvl="1" eaLnBrk="1" hangingPunct="1"/>
            <a:r>
              <a:rPr lang="en-US" altLang="en-US" sz="1600" dirty="0" smtClean="0"/>
              <a:t>Reps and warranties.</a:t>
            </a:r>
          </a:p>
          <a:p>
            <a:pPr lvl="1" eaLnBrk="1" hangingPunct="1"/>
            <a:r>
              <a:rPr lang="en-US" altLang="en-US" sz="1600" dirty="0" smtClean="0"/>
              <a:t>Indemnification.</a:t>
            </a:r>
          </a:p>
          <a:p>
            <a:pPr lvl="1" eaLnBrk="1" hangingPunct="1"/>
            <a:r>
              <a:rPr lang="en-US" altLang="en-US" sz="1600" dirty="0" smtClean="0"/>
              <a:t>Escrow (if any).</a:t>
            </a:r>
          </a:p>
          <a:p>
            <a:pPr lvl="1" eaLnBrk="1" hangingPunct="1"/>
            <a:r>
              <a:rPr lang="en-US" altLang="en-US" sz="1600" dirty="0" smtClean="0"/>
              <a:t>Restrictive covenants.</a:t>
            </a:r>
          </a:p>
          <a:p>
            <a:pPr lvl="2"/>
            <a:r>
              <a:rPr lang="en-US" altLang="en-US" sz="1200" dirty="0"/>
              <a:t>S</a:t>
            </a:r>
            <a:r>
              <a:rPr lang="en-US" altLang="en-US" sz="1200" dirty="0" smtClean="0"/>
              <a:t>hould </a:t>
            </a:r>
            <a:r>
              <a:rPr lang="en-US" altLang="en-US" sz="1200" b="1" i="1" u="sng" dirty="0" smtClean="0"/>
              <a:t>conform</a:t>
            </a:r>
            <a:r>
              <a:rPr lang="en-US" altLang="en-US" sz="1200" dirty="0" smtClean="0"/>
              <a:t> with all other negotiated restrictive covenants.</a:t>
            </a:r>
          </a:p>
          <a:p>
            <a:pPr lvl="2"/>
            <a:r>
              <a:rPr lang="en-US" altLang="en-US" sz="1200" dirty="0" smtClean="0"/>
              <a:t>What does this mean: an anecdote?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6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Document Issues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54647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000" dirty="0" smtClean="0"/>
              <a:t>Management Services Agreement.</a:t>
            </a:r>
          </a:p>
          <a:p>
            <a:pPr lvl="1" eaLnBrk="1" hangingPunct="1"/>
            <a:r>
              <a:rPr lang="en-US" altLang="en-US" sz="1600" dirty="0" smtClean="0"/>
              <a:t>Why it’s used?</a:t>
            </a:r>
          </a:p>
          <a:p>
            <a:pPr lvl="1" eaLnBrk="1" hangingPunct="1"/>
            <a:r>
              <a:rPr lang="en-US" altLang="en-US" sz="1600" dirty="0" smtClean="0"/>
              <a:t>And when it might not be as important?</a:t>
            </a:r>
          </a:p>
          <a:p>
            <a:pPr lvl="1" eaLnBrk="1" hangingPunct="1"/>
            <a:r>
              <a:rPr lang="en-US" altLang="en-US" sz="1600" dirty="0" smtClean="0"/>
              <a:t>What is the PPMC supposed to do?</a:t>
            </a:r>
            <a:endParaRPr lang="en-US" altLang="en-US" sz="1200" dirty="0" smtClean="0"/>
          </a:p>
          <a:p>
            <a:pPr lvl="2" eaLnBrk="1" hangingPunct="1"/>
            <a:r>
              <a:rPr lang="en-US" altLang="en-US" sz="1200" dirty="0" smtClean="0"/>
              <a:t>What does it control?</a:t>
            </a:r>
          </a:p>
          <a:p>
            <a:pPr lvl="1" eaLnBrk="1" hangingPunct="1"/>
            <a:r>
              <a:rPr lang="en-US" altLang="en-US" sz="1600" dirty="0" smtClean="0"/>
              <a:t>What is the radiology group supposed to do?</a:t>
            </a:r>
            <a:endParaRPr lang="en-US" altLang="en-US" sz="1200" dirty="0" smtClean="0"/>
          </a:p>
          <a:p>
            <a:pPr lvl="2" eaLnBrk="1" hangingPunct="1"/>
            <a:r>
              <a:rPr lang="en-US" altLang="en-US" sz="1200" dirty="0" smtClean="0"/>
              <a:t>What does it control?</a:t>
            </a:r>
          </a:p>
          <a:p>
            <a:pPr lvl="1" eaLnBrk="1" hangingPunct="1"/>
            <a:r>
              <a:rPr lang="en-US" altLang="en-US" sz="1600" dirty="0" smtClean="0"/>
              <a:t>How does the PPMC get paid?</a:t>
            </a:r>
          </a:p>
          <a:p>
            <a:pPr lvl="2" eaLnBrk="1" hangingPunct="1"/>
            <a:r>
              <a:rPr lang="en-US" altLang="en-US" sz="1200" dirty="0" smtClean="0"/>
              <a:t>Need a “waterfall” provision describing order of priority for payments.</a:t>
            </a:r>
          </a:p>
          <a:p>
            <a:pPr lvl="2" eaLnBrk="1" hangingPunct="1"/>
            <a:r>
              <a:rPr lang="en-US" altLang="en-US" sz="1200" dirty="0" smtClean="0"/>
              <a:t>Should clearly state </a:t>
            </a:r>
            <a:r>
              <a:rPr lang="en-US" altLang="en-US" sz="1200" b="1" i="1" u="sng" dirty="0" smtClean="0"/>
              <a:t>(not subject to amendment, with intended third party beneficiary rights of enforcement)</a:t>
            </a:r>
            <a:r>
              <a:rPr lang="en-US" altLang="en-US" sz="1200" dirty="0" smtClean="0"/>
              <a:t> that the radiologists get paid first, under their respective employment agreements, before the PPMC gets paid.</a:t>
            </a:r>
          </a:p>
          <a:p>
            <a:pPr lvl="1" eaLnBrk="1" hangingPunct="1"/>
            <a:r>
              <a:rPr lang="en-US" altLang="en-US" sz="1600" dirty="0" smtClean="0"/>
              <a:t>Restrictive covenants?</a:t>
            </a:r>
          </a:p>
          <a:p>
            <a:pPr lvl="2" eaLnBrk="1" hangingPunct="1"/>
            <a:r>
              <a:rPr lang="en-US" altLang="en-US" sz="1200" dirty="0" smtClean="0"/>
              <a:t>For radiology group?</a:t>
            </a:r>
          </a:p>
          <a:p>
            <a:pPr lvl="2" eaLnBrk="1" hangingPunct="1"/>
            <a:r>
              <a:rPr lang="en-US" altLang="en-US" sz="1200" dirty="0" smtClean="0"/>
              <a:t>For PPMC?</a:t>
            </a:r>
          </a:p>
          <a:p>
            <a:pPr lvl="1" eaLnBrk="1" hangingPunct="1"/>
            <a:r>
              <a:rPr lang="en-US" altLang="en-US" sz="1600" dirty="0" smtClean="0"/>
              <a:t>Amendments?</a:t>
            </a:r>
          </a:p>
          <a:p>
            <a:pPr lvl="2" eaLnBrk="1" hangingPunct="1"/>
            <a:r>
              <a:rPr lang="en-US" altLang="en-US" sz="1200" dirty="0" smtClean="0"/>
              <a:t>Beware if the PPMC has deployed a “friendly physician model” (see subsequent slide).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Document Issues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546476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2000" dirty="0" smtClean="0"/>
              <a:t>Employment Agreements.</a:t>
            </a:r>
          </a:p>
          <a:p>
            <a:pPr lvl="1" eaLnBrk="1" hangingPunct="1"/>
            <a:r>
              <a:rPr lang="en-US" altLang="en-US" sz="1600" dirty="0" smtClean="0"/>
              <a:t>What they require of each radiologist?</a:t>
            </a:r>
          </a:p>
          <a:p>
            <a:pPr lvl="1" eaLnBrk="1" hangingPunct="1"/>
            <a:r>
              <a:rPr lang="en-US" altLang="en-US" sz="1600" dirty="0" smtClean="0"/>
              <a:t>What does the group retain control over and what does the PPMC have control over?</a:t>
            </a:r>
          </a:p>
          <a:p>
            <a:pPr lvl="2" eaLnBrk="1" hangingPunct="1"/>
            <a:r>
              <a:rPr lang="en-US" altLang="en-US" sz="1200" dirty="0" smtClean="0"/>
              <a:t>Closely scrutinize any variation of a “physician advisory council.”</a:t>
            </a:r>
          </a:p>
          <a:p>
            <a:pPr lvl="1" eaLnBrk="1" hangingPunct="1"/>
            <a:r>
              <a:rPr lang="en-US" altLang="en-US" sz="1600" dirty="0" smtClean="0"/>
              <a:t>How is compensation calculated and paid?</a:t>
            </a:r>
          </a:p>
          <a:p>
            <a:pPr lvl="2" eaLnBrk="1" hangingPunct="1"/>
            <a:r>
              <a:rPr lang="en-US" altLang="en-US" sz="1200" dirty="0" smtClean="0"/>
              <a:t>Base plus incentive?</a:t>
            </a:r>
          </a:p>
          <a:p>
            <a:pPr lvl="2" eaLnBrk="1" hangingPunct="1"/>
            <a:r>
              <a:rPr lang="en-US" altLang="en-US" sz="1200" dirty="0" smtClean="0"/>
              <a:t>Draw plus bonus?</a:t>
            </a:r>
          </a:p>
          <a:p>
            <a:pPr lvl="2" eaLnBrk="1" hangingPunct="1"/>
            <a:r>
              <a:rPr lang="en-US" altLang="en-US" sz="1200" dirty="0" smtClean="0"/>
              <a:t>Regulatory compliance?</a:t>
            </a:r>
          </a:p>
          <a:p>
            <a:pPr lvl="2"/>
            <a:r>
              <a:rPr lang="en-US" altLang="en-US" sz="1200" dirty="0"/>
              <a:t>Should be objectively calculable; nothing should be left to the discretion of the PPMC.</a:t>
            </a:r>
            <a:endParaRPr lang="en-US" altLang="en-US" sz="1200" dirty="0" smtClean="0"/>
          </a:p>
          <a:p>
            <a:pPr lvl="1" eaLnBrk="1" hangingPunct="1"/>
            <a:r>
              <a:rPr lang="en-US" altLang="en-US" sz="1600" dirty="0" smtClean="0"/>
              <a:t>Expenses?</a:t>
            </a:r>
          </a:p>
          <a:p>
            <a:pPr lvl="1" eaLnBrk="1" hangingPunct="1"/>
            <a:r>
              <a:rPr lang="en-US" altLang="en-US" sz="1600" dirty="0" smtClean="0"/>
              <a:t>Professional liability insurance?</a:t>
            </a:r>
          </a:p>
          <a:p>
            <a:pPr lvl="2" eaLnBrk="1" hangingPunct="1"/>
            <a:r>
              <a:rPr lang="en-US" altLang="en-US" sz="1200" dirty="0" smtClean="0"/>
              <a:t>Obligation upon termination of the employment agreement?</a:t>
            </a:r>
          </a:p>
          <a:p>
            <a:pPr lvl="1" eaLnBrk="1" hangingPunct="1"/>
            <a:r>
              <a:rPr lang="en-US" altLang="en-US" sz="1600" dirty="0" smtClean="0"/>
              <a:t>Restrictive covenants?</a:t>
            </a:r>
          </a:p>
          <a:p>
            <a:pPr lvl="1" eaLnBrk="1" hangingPunct="1"/>
            <a:r>
              <a:rPr lang="en-US" altLang="en-US" sz="1600" dirty="0" smtClean="0"/>
              <a:t>Ability of radiologists to “talk among themselves.”</a:t>
            </a:r>
          </a:p>
          <a:p>
            <a:pPr lvl="1" eaLnBrk="1" hangingPunct="1"/>
            <a:r>
              <a:rPr lang="en-US" altLang="en-US" sz="1600" dirty="0" smtClean="0"/>
              <a:t>Term and termination?</a:t>
            </a:r>
          </a:p>
          <a:p>
            <a:pPr lvl="2" eaLnBrk="1" hangingPunct="1"/>
            <a:r>
              <a:rPr lang="en-US" altLang="en-US" sz="1200" dirty="0" smtClean="0"/>
              <a:t>Are they terminable without cause, and if so, when, and is that desirable?</a:t>
            </a:r>
          </a:p>
          <a:p>
            <a:pPr lvl="1" eaLnBrk="1" hangingPunct="1"/>
            <a:r>
              <a:rPr lang="en-US" altLang="en-US" sz="1600" dirty="0" smtClean="0"/>
              <a:t>Amendments?</a:t>
            </a:r>
          </a:p>
          <a:p>
            <a:pPr lvl="2" eaLnBrk="1" hangingPunct="1"/>
            <a:r>
              <a:rPr lang="en-US" altLang="en-US" sz="1200" dirty="0" smtClean="0"/>
              <a:t>What if a single radiologist wants to terminate and/or amend her/his employment agreement?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Document Issues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Option Agreement.</a:t>
            </a:r>
          </a:p>
          <a:p>
            <a:pPr lvl="1" eaLnBrk="1" hangingPunct="1"/>
            <a:r>
              <a:rPr lang="en-US" altLang="en-US" sz="1600" dirty="0" smtClean="0"/>
              <a:t>Implements the “friendly physician model.”</a:t>
            </a:r>
          </a:p>
          <a:p>
            <a:pPr lvl="2" eaLnBrk="1" hangingPunct="1"/>
            <a:r>
              <a:rPr lang="en-US" altLang="en-US" sz="1200" dirty="0" smtClean="0"/>
              <a:t>What is this?</a:t>
            </a:r>
          </a:p>
          <a:p>
            <a:pPr lvl="2" eaLnBrk="1" hangingPunct="1"/>
            <a:r>
              <a:rPr lang="en-US" altLang="en-US" sz="1200" dirty="0" smtClean="0"/>
              <a:t>Be aware of applicable state law.</a:t>
            </a:r>
          </a:p>
          <a:p>
            <a:pPr lvl="1" eaLnBrk="1" hangingPunct="1"/>
            <a:r>
              <a:rPr lang="en-US" altLang="en-US" sz="1600" dirty="0" smtClean="0"/>
              <a:t>Why and how the Option Agreement accomplishes this?</a:t>
            </a:r>
          </a:p>
          <a:p>
            <a:pPr lvl="1" eaLnBrk="1" hangingPunct="1"/>
            <a:r>
              <a:rPr lang="en-US" altLang="en-US" sz="1600" dirty="0" smtClean="0"/>
              <a:t>When an Option Agreement might not be necessary.</a:t>
            </a:r>
          </a:p>
          <a:p>
            <a:pPr lvl="1" eaLnBrk="1" hangingPunct="1"/>
            <a:r>
              <a:rPr lang="en-US" altLang="en-US" sz="1600" dirty="0" smtClean="0"/>
              <a:t>Beware of how this agreement interacts with all of the other “going forward” agreements.</a:t>
            </a:r>
          </a:p>
          <a:p>
            <a:pPr lvl="2" eaLnBrk="1" hangingPunct="1"/>
            <a:r>
              <a:rPr lang="en-US" altLang="en-US" sz="1200" dirty="0" smtClean="0"/>
              <a:t>Management Services Agreement.</a:t>
            </a:r>
          </a:p>
          <a:p>
            <a:pPr lvl="2" eaLnBrk="1" hangingPunct="1"/>
            <a:r>
              <a:rPr lang="en-US" altLang="en-US" sz="1200" dirty="0" smtClean="0"/>
              <a:t>Employment Agreements.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8596" y="2732088"/>
            <a:ext cx="11270431" cy="6794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6000" dirty="0" smtClean="0"/>
              <a:t>THANK YOU!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81575" y="3189288"/>
            <a:ext cx="11221761" cy="366871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altLang="en-US" dirty="0" smtClean="0"/>
          </a:p>
          <a:p>
            <a:pPr marL="0" indent="0" algn="ctr">
              <a:buFont typeface="Wingdings" pitchFamily="2" charset="2"/>
              <a:buNone/>
            </a:pPr>
            <a:endParaRPr lang="en-US" altLang="en-US" dirty="0" smtClean="0"/>
          </a:p>
          <a:p>
            <a:pPr marL="0" indent="0" algn="ctr">
              <a:buFont typeface="Wingdings" pitchFamily="2" charset="2"/>
              <a:buNone/>
            </a:pPr>
            <a:endParaRPr lang="en-US" altLang="en-US" dirty="0" smtClean="0"/>
          </a:p>
          <a:p>
            <a:pPr marL="0" indent="0" algn="ctr">
              <a:buFont typeface="Wingdings" pitchFamily="2" charset="2"/>
              <a:buNone/>
            </a:pPr>
            <a:r>
              <a:rPr lang="en-US" altLang="en-US" dirty="0" smtClean="0"/>
              <a:t>www.kattenlaw.com</a:t>
            </a:r>
          </a:p>
        </p:txBody>
      </p:sp>
    </p:spTree>
    <p:extLst>
      <p:ext uri="{BB962C8B-B14F-4D97-AF65-F5344CB8AC3E}">
        <p14:creationId xmlns:p14="http://schemas.microsoft.com/office/powerpoint/2010/main" val="4000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r>
              <a:rPr lang="en-US" altLang="en-US" sz="1800" dirty="0"/>
              <a:t> (cont’d)</a:t>
            </a:r>
            <a:endParaRPr lang="en-US" altLang="en-US" sz="18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/>
              <a:t>The history and evolution of </a:t>
            </a:r>
            <a:r>
              <a:rPr lang="en-US" altLang="en-US" sz="2800" dirty="0" smtClean="0"/>
              <a:t>next generation physician practice management companies (“PPMCs”) in radiology.</a:t>
            </a:r>
          </a:p>
          <a:p>
            <a:pPr lvl="1" eaLnBrk="1" hangingPunct="1"/>
            <a:r>
              <a:rPr lang="en-US" altLang="en-US" sz="2400" dirty="0" smtClean="0"/>
              <a:t>For this presentation, using “PPMC” somewhat broadly.</a:t>
            </a:r>
          </a:p>
          <a:p>
            <a:pPr eaLnBrk="1" hangingPunct="1"/>
            <a:r>
              <a:rPr lang="en-US" altLang="en-US" sz="2800" dirty="0" smtClean="0"/>
              <a:t>The role that private equity firms are playing in the radiology M&amp;A milieu.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r>
              <a:rPr lang="en-US" altLang="en-US" sz="1800" dirty="0" smtClean="0"/>
              <a:t> (cont’d)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Why sell to a PPMC?</a:t>
            </a:r>
          </a:p>
          <a:p>
            <a:r>
              <a:rPr lang="en-US" altLang="en-US" dirty="0" smtClean="0"/>
              <a:t>Initial process decision: how to “sell.”</a:t>
            </a:r>
          </a:p>
          <a:p>
            <a:r>
              <a:rPr lang="en-US" altLang="en-US" dirty="0" smtClean="0"/>
              <a:t>Strategic objectives of today’s radiology PPMCs.</a:t>
            </a:r>
          </a:p>
          <a:p>
            <a:r>
              <a:rPr lang="en-US" altLang="en-US" dirty="0" smtClean="0"/>
              <a:t>How radiology PPMCs tactically do what they do.</a:t>
            </a:r>
          </a:p>
          <a:p>
            <a:r>
              <a:rPr lang="en-US" altLang="en-US" dirty="0" smtClean="0"/>
              <a:t>Threshold and document issues that will have to be worked through in any transaction with a radiology PPMC.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PPMCs: Their History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31723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000" dirty="0" smtClean="0"/>
              <a:t>Over the past 5-10 years, there’s been a resurgence of PPMCs. </a:t>
            </a:r>
          </a:p>
          <a:p>
            <a:pPr lvl="1" eaLnBrk="1" hangingPunct="1"/>
            <a:r>
              <a:rPr lang="en-US" altLang="en-US" sz="1600" dirty="0" smtClean="0"/>
              <a:t>In virtually all specialties.</a:t>
            </a:r>
          </a:p>
          <a:p>
            <a:pPr eaLnBrk="1" hangingPunct="1"/>
            <a:r>
              <a:rPr lang="en-US" altLang="en-US" sz="2000" dirty="0" smtClean="0"/>
              <a:t>As far back as 20 years ago, most of the early PPMCs were struggling operationally and financially, and eventually most of them went into bankruptcy.</a:t>
            </a:r>
          </a:p>
          <a:p>
            <a:pPr lvl="1" eaLnBrk="1" hangingPunct="1"/>
            <a:r>
              <a:rPr lang="en-US" altLang="en-US" sz="1600" dirty="0" smtClean="0"/>
              <a:t>They tended to be purely financially-driven plays, with few plans for how they were going to create value and achieve growth.</a:t>
            </a:r>
          </a:p>
          <a:p>
            <a:pPr lvl="1" eaLnBrk="1" hangingPunct="1"/>
            <a:r>
              <a:rPr lang="en-US" altLang="en-US" sz="1600" dirty="0" smtClean="0"/>
              <a:t>They would buy an EBITDA stream (out of the pockets of the physicians) at “x” multiple with a mix of equity, debt and/or cash as the consideration, and then go public or sell to a strategic buyer at “x plus” multiple, with the PPMC benefitting from the “plus” part of the multiple.</a:t>
            </a:r>
          </a:p>
          <a:p>
            <a:pPr lvl="1" eaLnBrk="1" hangingPunct="1"/>
            <a:r>
              <a:rPr lang="en-US" altLang="en-US" sz="1600" dirty="0" smtClean="0"/>
              <a:t>Usually the equity and the debt was, or quickly became, worthless.</a:t>
            </a:r>
          </a:p>
          <a:p>
            <a:pPr lvl="1" eaLnBrk="1" hangingPunct="1"/>
            <a:r>
              <a:rPr lang="en-US" altLang="en-US" sz="1600" dirty="0" smtClean="0"/>
              <a:t>They wanted total control.</a:t>
            </a:r>
          </a:p>
          <a:p>
            <a:pPr lvl="1" eaLnBrk="1" hangingPunct="1"/>
            <a:r>
              <a:rPr lang="en-US" altLang="en-US" sz="1600" dirty="0" smtClean="0"/>
              <a:t>They often demonstrated an acute ignorance of how to work with physicians, and . . .</a:t>
            </a:r>
          </a:p>
          <a:p>
            <a:pPr lvl="1" eaLnBrk="1" hangingPunct="1"/>
            <a:r>
              <a:rPr lang="en-US" altLang="en-US" sz="1600" dirty="0" smtClean="0"/>
              <a:t>They were often willing to take significant regulatory compliance risks.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PPMCs: Their History </a:t>
            </a:r>
            <a:r>
              <a:rPr lang="en-US" altLang="en-US" sz="1800" dirty="0" smtClean="0"/>
              <a:t>(cont’d)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7982" y="3175001"/>
            <a:ext cx="10512862" cy="318135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000" dirty="0" smtClean="0"/>
              <a:t>Despite this ignominious history, a second (and perhaps even a third) generation of PPMCs has begun to proliferate throughout medicine.  </a:t>
            </a:r>
          </a:p>
          <a:p>
            <a:pPr lvl="1" eaLnBrk="1" hangingPunct="1"/>
            <a:r>
              <a:rPr lang="en-US" altLang="en-US" sz="1600" dirty="0" smtClean="0"/>
              <a:t>Most recently, PPMCs (and companies that want to behave like PPMCs) have begun to move much more aggressively into the practice of radiology.</a:t>
            </a:r>
          </a:p>
          <a:p>
            <a:pPr lvl="1" eaLnBrk="1" hangingPunct="1"/>
            <a:r>
              <a:rPr lang="en-US" altLang="en-US" sz="1600" dirty="0" smtClean="0"/>
              <a:t>They are still often owned by private equity.</a:t>
            </a:r>
          </a:p>
          <a:p>
            <a:pPr lvl="1" eaLnBrk="1" hangingPunct="1"/>
            <a:r>
              <a:rPr lang="en-US" altLang="en-US" sz="1600" dirty="0" smtClean="0"/>
              <a:t>Some base themselves around the technical component (the “TC”).</a:t>
            </a:r>
          </a:p>
          <a:p>
            <a:pPr lvl="1" eaLnBrk="1" hangingPunct="1"/>
            <a:r>
              <a:rPr lang="en-US" altLang="en-US" sz="1600" dirty="0" smtClean="0"/>
              <a:t>Others are focusing on teleradiology and tout themselves as being tantamount to “super groups.”</a:t>
            </a:r>
          </a:p>
          <a:p>
            <a:pPr eaLnBrk="1" hangingPunct="1"/>
            <a:r>
              <a:rPr lang="en-US" altLang="en-US" sz="2000" dirty="0" smtClean="0"/>
              <a:t>These “new” PPMCs tend to have different strategic objectives than their ancestors.</a:t>
            </a:r>
          </a:p>
          <a:p>
            <a:pPr eaLnBrk="1" hangingPunct="1"/>
            <a:r>
              <a:rPr lang="en-US" altLang="en-US" sz="2000" dirty="0" smtClean="0"/>
              <a:t>And although their tactics for achieving these objectives have some components in common with the old way of doing things, . . .</a:t>
            </a:r>
          </a:p>
          <a:p>
            <a:pPr eaLnBrk="1" hangingPunct="1"/>
            <a:r>
              <a:rPr lang="en-US" altLang="en-US" sz="2000" dirty="0" smtClean="0"/>
              <a:t>They also have some new twists.</a:t>
            </a:r>
          </a:p>
          <a:p>
            <a:r>
              <a:rPr lang="en-US" altLang="en-US" sz="2000" dirty="0" smtClean="0"/>
              <a:t>Who are today’s players: </a:t>
            </a:r>
            <a:r>
              <a:rPr lang="en-US" sz="2000" dirty="0" smtClean="0"/>
              <a:t>Radiology </a:t>
            </a:r>
            <a:r>
              <a:rPr lang="en-US" sz="2000" dirty="0"/>
              <a:t>Partners, MEDNAX, Premier,  Envision, </a:t>
            </a:r>
            <a:r>
              <a:rPr lang="en-US" sz="2000" dirty="0" smtClean="0"/>
              <a:t>others).</a:t>
            </a:r>
            <a:endParaRPr lang="en-US" altLang="en-US" sz="20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7982" y="1704247"/>
            <a:ext cx="10512862" cy="1325563"/>
          </a:xfrm>
        </p:spPr>
        <p:txBody>
          <a:bodyPr/>
          <a:lstStyle/>
          <a:p>
            <a:r>
              <a:rPr lang="en-US" altLang="en-US" dirty="0" smtClean="0"/>
              <a:t>Roles of Private Equity Firms in Radiology M&amp;A Milieu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000" dirty="0" smtClean="0"/>
              <a:t>Identify a platform, or a “flagship” for the fleet.</a:t>
            </a:r>
          </a:p>
          <a:p>
            <a:pPr eaLnBrk="1" hangingPunct="1"/>
            <a:r>
              <a:rPr lang="en-US" altLang="en-US" sz="3000" dirty="0" smtClean="0"/>
              <a:t>Build out the platform/identify early “tuck-in” candi</a:t>
            </a:r>
            <a:r>
              <a:rPr lang="en-US" altLang="en-US" sz="3000" dirty="0"/>
              <a:t>d</a:t>
            </a:r>
            <a:r>
              <a:rPr lang="en-US" altLang="en-US" sz="3000" dirty="0" smtClean="0"/>
              <a:t>ates.</a:t>
            </a:r>
          </a:p>
          <a:p>
            <a:pPr eaLnBrk="1" hangingPunct="1"/>
            <a:r>
              <a:rPr lang="en-US" altLang="en-US" sz="3000" dirty="0" smtClean="0"/>
              <a:t>Capitalize the platform.</a:t>
            </a:r>
          </a:p>
          <a:p>
            <a:pPr eaLnBrk="1" hangingPunct="1"/>
            <a:r>
              <a:rPr lang="en-US" altLang="en-US" sz="3000" dirty="0" smtClean="0"/>
              <a:t>Monetize the equity in the platform.</a:t>
            </a:r>
          </a:p>
          <a:p>
            <a:pPr eaLnBrk="1" hangingPunct="1"/>
            <a:r>
              <a:rPr lang="en-US" altLang="en-US" sz="3000" dirty="0" smtClean="0"/>
              <a:t>Exit.</a:t>
            </a:r>
          </a:p>
          <a:p>
            <a:pPr lvl="1" eaLnBrk="1" hangingPunct="1"/>
            <a:r>
              <a:rPr lang="en-US" altLang="en-US" sz="2600" dirty="0" smtClean="0"/>
              <a:t>Private to private.</a:t>
            </a:r>
          </a:p>
          <a:p>
            <a:pPr lvl="1" eaLnBrk="1" hangingPunct="1"/>
            <a:r>
              <a:rPr lang="en-US" altLang="en-US" sz="2600" dirty="0" smtClean="0"/>
              <a:t>Private to public.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Sell to a PPMC?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What does my group need?</a:t>
            </a:r>
          </a:p>
          <a:p>
            <a:pPr eaLnBrk="1" hangingPunct="1"/>
            <a:r>
              <a:rPr lang="en-US" altLang="en-US" sz="2800" dirty="0" smtClean="0"/>
              <a:t>What is my group’s value proposition?</a:t>
            </a:r>
          </a:p>
          <a:p>
            <a:pPr eaLnBrk="1" hangingPunct="1"/>
            <a:r>
              <a:rPr lang="en-US" altLang="en-US" sz="2800" dirty="0" smtClean="0"/>
              <a:t>Can my group survive, and indeed flourish, in the future?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How?</a:t>
            </a:r>
          </a:p>
          <a:p>
            <a:pPr lvl="1" eaLnBrk="1" hangingPunct="1"/>
            <a:r>
              <a:rPr lang="en-US" altLang="en-US" sz="2400" dirty="0" smtClean="0"/>
              <a:t>For how long?</a:t>
            </a:r>
          </a:p>
          <a:p>
            <a:pPr lvl="1" eaLnBrk="1" hangingPunct="1"/>
            <a:r>
              <a:rPr lang="en-US" altLang="en-US" sz="2400" dirty="0" smtClean="0"/>
              <a:t>Does my group like what that future may hold?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Sell to a PPMC? </a:t>
            </a:r>
            <a:r>
              <a:rPr lang="en-US" altLang="en-US" sz="1800" dirty="0" smtClean="0"/>
              <a:t>(cont’d)</a:t>
            </a:r>
            <a:endParaRPr lang="en-US" alt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Integration is the name of the game: is my group going to have a major role, or are we going to be a bit player?</a:t>
            </a:r>
          </a:p>
          <a:p>
            <a:pPr eaLnBrk="1" hangingPunct="1"/>
            <a:r>
              <a:rPr lang="en-US" altLang="en-US" sz="2800" dirty="0" smtClean="0"/>
              <a:t>Who should my group “partner” with, </a:t>
            </a:r>
            <a:r>
              <a:rPr lang="en-US" altLang="en-US" sz="2800" i="1" dirty="0" smtClean="0"/>
              <a:t>i.e.</a:t>
            </a:r>
            <a:r>
              <a:rPr lang="en-US" altLang="en-US" sz="2800" dirty="0" smtClean="0"/>
              <a:t>, stake our future with?</a:t>
            </a:r>
          </a:p>
          <a:p>
            <a:pPr eaLnBrk="1" hangingPunct="1"/>
            <a:r>
              <a:rPr lang="en-US" altLang="en-US" sz="2800" dirty="0" smtClean="0"/>
              <a:t>Radiology groups are selling and/or consolidating all over the place: is my group going to be left out if I don’t sell?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DE8346-3045-4362-BAD3-E48658F4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</p:spPr>
        <p:txBody>
          <a:bodyPr/>
          <a:lstStyle/>
          <a:p>
            <a:fld id="{177E22D8-D98C-344E-83D3-E11D5FBC412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digm18horizont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Paradigm18horizontal</Template>
  <TotalTime>816</TotalTime>
  <Words>2518</Words>
  <Application>Microsoft Office PowerPoint</Application>
  <PresentationFormat>Custom</PresentationFormat>
  <Paragraphs>251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Paradigm18horizontal</vt:lpstr>
      <vt:lpstr>  Radiology PPMC Strategies, Tactics and Key Issues  April 6, 2018</vt:lpstr>
      <vt:lpstr>Introduction</vt:lpstr>
      <vt:lpstr>Introduction (cont’d)</vt:lpstr>
      <vt:lpstr>Introduction (cont’d)</vt:lpstr>
      <vt:lpstr>PPMCs: Their History</vt:lpstr>
      <vt:lpstr>PPMCs: Their History (cont’d)</vt:lpstr>
      <vt:lpstr>Roles of Private Equity Firms in Radiology M&amp;A Milieu</vt:lpstr>
      <vt:lpstr>Why Sell to a PPMC?</vt:lpstr>
      <vt:lpstr>Why Sell to a PPMC? (cont’d)</vt:lpstr>
      <vt:lpstr>Why Sell to a PPMC? (cont’d)</vt:lpstr>
      <vt:lpstr>Why Sell to a PPMC? (cont’d)</vt:lpstr>
      <vt:lpstr>Initial Process Decision: How to “Sell”</vt:lpstr>
      <vt:lpstr>Initial Process Decision: How to “Sell” (cont’d)</vt:lpstr>
      <vt:lpstr>Strategic Objectives of Today’s Radiology PPMCs</vt:lpstr>
      <vt:lpstr>Strategic Objectives of Today’s Radiology PPMCs (cont’d)</vt:lpstr>
      <vt:lpstr>Strategic Objectives of Today’s Radiology PPMCs (cont’d)</vt:lpstr>
      <vt:lpstr>Tactics: How Radiology PPMCs Do What They Do</vt:lpstr>
      <vt:lpstr>Tactics: How Radiology PPMCs Do What They Do (cont’d)</vt:lpstr>
      <vt:lpstr>Tactics: How Radiology PPMCs Do What They Do (cont’d)</vt:lpstr>
      <vt:lpstr>Threshold Issues</vt:lpstr>
      <vt:lpstr>Threshold Issues (cont’d)</vt:lpstr>
      <vt:lpstr>Threshold Issues (cont’d)</vt:lpstr>
      <vt:lpstr>Document Issues</vt:lpstr>
      <vt:lpstr>Document Issues (cont’d)</vt:lpstr>
      <vt:lpstr>Document Issues (cont’d)</vt:lpstr>
      <vt:lpstr>Document Issues (cont’d)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Bonswor</dc:creator>
  <cp:lastModifiedBy>Davis, W. Kenneth</cp:lastModifiedBy>
  <cp:revision>51</cp:revision>
  <dcterms:created xsi:type="dcterms:W3CDTF">2017-12-14T15:08:32Z</dcterms:created>
  <dcterms:modified xsi:type="dcterms:W3CDTF">2018-02-20T18:58:11Z</dcterms:modified>
</cp:coreProperties>
</file>